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4_49A8724C.xml" ContentType="application/vnd.ms-powerpoint.comment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648" r:id="rId5"/>
    <p:sldMasterId id="2147483673" r:id="rId6"/>
    <p:sldMasterId id="2147483776" r:id="rId7"/>
    <p:sldMasterId id="2147483788" r:id="rId8"/>
    <p:sldMasterId id="2147483812" r:id="rId9"/>
  </p:sldMasterIdLst>
  <p:notesMasterIdLst>
    <p:notesMasterId r:id="rId68"/>
  </p:notesMasterIdLst>
  <p:sldIdLst>
    <p:sldId id="423" r:id="rId10"/>
    <p:sldId id="422" r:id="rId11"/>
    <p:sldId id="296" r:id="rId12"/>
    <p:sldId id="260" r:id="rId13"/>
    <p:sldId id="311" r:id="rId14"/>
    <p:sldId id="269" r:id="rId15"/>
    <p:sldId id="315" r:id="rId16"/>
    <p:sldId id="307" r:id="rId17"/>
    <p:sldId id="302" r:id="rId18"/>
    <p:sldId id="310" r:id="rId19"/>
    <p:sldId id="314" r:id="rId20"/>
    <p:sldId id="303" r:id="rId21"/>
    <p:sldId id="299" r:id="rId22"/>
    <p:sldId id="262" r:id="rId23"/>
    <p:sldId id="297" r:id="rId24"/>
    <p:sldId id="316" r:id="rId25"/>
    <p:sldId id="285" r:id="rId26"/>
    <p:sldId id="2147483479" r:id="rId27"/>
    <p:sldId id="2147483402" r:id="rId28"/>
    <p:sldId id="2147483416" r:id="rId29"/>
    <p:sldId id="2147483414" r:id="rId30"/>
    <p:sldId id="2147483410" r:id="rId31"/>
    <p:sldId id="2147483411" r:id="rId32"/>
    <p:sldId id="2147483412" r:id="rId33"/>
    <p:sldId id="2147483417" r:id="rId34"/>
    <p:sldId id="2147483398" r:id="rId35"/>
    <p:sldId id="2147483480" r:id="rId36"/>
    <p:sldId id="306" r:id="rId37"/>
    <p:sldId id="2147483481" r:id="rId38"/>
    <p:sldId id="298" r:id="rId39"/>
    <p:sldId id="2147483482" r:id="rId40"/>
    <p:sldId id="304" r:id="rId41"/>
    <p:sldId id="305" r:id="rId42"/>
    <p:sldId id="2147483478" r:id="rId43"/>
    <p:sldId id="2147483476" r:id="rId44"/>
    <p:sldId id="2147483477" r:id="rId45"/>
    <p:sldId id="4159" r:id="rId46"/>
    <p:sldId id="2147483469" r:id="rId47"/>
    <p:sldId id="2147483472" r:id="rId48"/>
    <p:sldId id="2147483444" r:id="rId49"/>
    <p:sldId id="257" r:id="rId50"/>
    <p:sldId id="2147483464" r:id="rId51"/>
    <p:sldId id="2147483450" r:id="rId52"/>
    <p:sldId id="2147483451" r:id="rId53"/>
    <p:sldId id="2147483421" r:id="rId54"/>
    <p:sldId id="2147483386" r:id="rId55"/>
    <p:sldId id="2147483422" r:id="rId56"/>
    <p:sldId id="266" r:id="rId57"/>
    <p:sldId id="2147483466" r:id="rId58"/>
    <p:sldId id="426" r:id="rId59"/>
    <p:sldId id="2147483459" r:id="rId60"/>
    <p:sldId id="513" r:id="rId61"/>
    <p:sldId id="2147483453" r:id="rId62"/>
    <p:sldId id="2147483473" r:id="rId63"/>
    <p:sldId id="2147483474" r:id="rId64"/>
    <p:sldId id="2147483475" r:id="rId65"/>
    <p:sldId id="421" r:id="rId66"/>
    <p:sldId id="419"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BA3EA53F-7BBF-6311-5BAF-850AF7DD44CC}" name="Delgrosso, John (VITA)" initials="DJ" userId="S::john.c.delgrosso@vita.virginia.gov::3a0dadb6-8b1e-4b9f-ab21-d10d4aba76c0" providerId="AD"/>
  <p188:author id="{16A0025C-D6F4-0FD8-C18B-007FC93272A9}" name="Gaines, Bertina (VITA)" initials="GB(" userId="S::Bertina.Gaines@vita.virginia.gov::dbafa76f-dca1-4cb2-8219-87c5ad7ed8d2" providerId="AD"/>
  <p188:author id="{7243F85D-734D-B567-3512-7C26033B6185}" name="Delgrosso, John (VITA)" initials="JD" userId="S::John.C.Delgrosso@vita.virginia.gov::3a0dadb6-8b1e-4b9f-ab21-d10d4aba76c0" providerId="AD"/>
  <p188:author id="{4477CF7C-0368-766E-80FF-50EDBF91709B}" name="Opolski, Johanna (VITA)" initials="JO" userId="S::Johanna.Opolski@vita.virginia.gov::d193368f-0db6-4ee9-844e-4a3185a057bb" providerId="AD"/>
  <p188:author id="{3FA4E08A-BB93-8AE0-B069-7883E01A3295}" name="Burgess, Kendra (VITA)" initials="KB" userId="S::Kendra.Burgess@vita.virginia.gov::b01f9ed5-21e6-480c-bbf0-087a56c9f87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B2F"/>
    <a:srgbClr val="008600"/>
    <a:srgbClr val="005000"/>
    <a:srgbClr val="005E6E"/>
    <a:srgbClr val="E0E1DD"/>
    <a:srgbClr val="FCD450"/>
    <a:srgbClr val="920075"/>
    <a:srgbClr val="91D8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E2B5F1-87AA-4691-9CAD-EE8BEBE57667}" v="11" dt="2026-07-02T22:07:45.1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2923" autoAdjust="0"/>
  </p:normalViewPr>
  <p:slideViewPr>
    <p:cSldViewPr snapToGrid="0">
      <p:cViewPr varScale="1">
        <p:scale>
          <a:sx n="54" d="100"/>
          <a:sy n="54" d="100"/>
        </p:scale>
        <p:origin x="392" y="52"/>
      </p:cViewPr>
      <p:guideLst/>
    </p:cSldViewPr>
  </p:slideViewPr>
  <p:outlineViewPr>
    <p:cViewPr>
      <p:scale>
        <a:sx n="33" d="100"/>
        <a:sy n="33" d="100"/>
      </p:scale>
      <p:origin x="0" y="-3983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7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Operating System Counts (June</a:t>
            </a:r>
            <a:r>
              <a:rPr lang="en-US" baseline="0"/>
              <a:t> 30, 2026)</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900-49FD-A927-3E26DA05D1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900-49FD-A927-3E26DA05D1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900-49FD-A927-3E26DA05D1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900-49FD-A927-3E26DA05D1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900-49FD-A927-3E26DA05D1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900-49FD-A927-3E26DA05D1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900-49FD-A927-3E26DA05D1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7900-49FD-A927-3E26DA05D1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7900-49FD-A927-3E26DA05D1A0}"/>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7900-49FD-A927-3E26DA05D1A0}"/>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7900-49FD-A927-3E26DA05D1A0}"/>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7900-49FD-A927-3E26DA05D1A0}"/>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7900-49FD-A927-3E26DA05D1A0}"/>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7900-49FD-A927-3E26DA05D1A0}"/>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7900-49FD-A927-3E26DA05D1A0}"/>
              </c:ext>
            </c:extLst>
          </c:dPt>
          <c:dLbls>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6="http://schemas.microsoft.com/office/drawing/2014/chart" uri="{C3380CC4-5D6E-409C-BE32-E72D297353CC}">
                  <c16:uniqueId val="{00000005-7900-49FD-A927-3E26DA05D1A0}"/>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6="http://schemas.microsoft.com/office/drawing/2014/chart" uri="{C3380CC4-5D6E-409C-BE32-E72D297353CC}">
                  <c16:uniqueId val="{00000007-7900-49FD-A927-3E26DA05D1A0}"/>
                </c:ext>
              </c:extLst>
            </c:dLbl>
            <c:dLbl>
              <c:idx val="4"/>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6="http://schemas.microsoft.com/office/drawing/2014/chart" uri="{C3380CC4-5D6E-409C-BE32-E72D297353CC}">
                  <c16:uniqueId val="{00000009-7900-49FD-A927-3E26DA05D1A0}"/>
                </c:ext>
              </c:extLst>
            </c:dLbl>
            <c:dLbl>
              <c:idx val="8"/>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6="http://schemas.microsoft.com/office/drawing/2014/chart" uri="{C3380CC4-5D6E-409C-BE32-E72D297353CC}">
                  <c16:uniqueId val="{00000011-7900-49FD-A927-3E26DA05D1A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Sheet4!$A$2:$A$16</c:f>
              <c:strCache>
                <c:ptCount val="15"/>
                <c:pt idx="0">
                  <c:v>OS2008</c:v>
                </c:pt>
                <c:pt idx="1">
                  <c:v>OS2012</c:v>
                </c:pt>
                <c:pt idx="2">
                  <c:v>OS2016</c:v>
                </c:pt>
                <c:pt idx="3">
                  <c:v>OS2019</c:v>
                </c:pt>
                <c:pt idx="4">
                  <c:v>OS2022</c:v>
                </c:pt>
                <c:pt idx="5">
                  <c:v>OL5</c:v>
                </c:pt>
                <c:pt idx="6">
                  <c:v>OL6</c:v>
                </c:pt>
                <c:pt idx="7">
                  <c:v>OL7</c:v>
                </c:pt>
                <c:pt idx="8">
                  <c:v>OL8</c:v>
                </c:pt>
                <c:pt idx="9">
                  <c:v>OL9</c:v>
                </c:pt>
                <c:pt idx="10">
                  <c:v>RHEL5</c:v>
                </c:pt>
                <c:pt idx="11">
                  <c:v>RHEL6</c:v>
                </c:pt>
                <c:pt idx="12">
                  <c:v>RHEL7</c:v>
                </c:pt>
                <c:pt idx="13">
                  <c:v>RHEL8</c:v>
                </c:pt>
                <c:pt idx="14">
                  <c:v>RHEL9</c:v>
                </c:pt>
              </c:strCache>
            </c:strRef>
          </c:cat>
          <c:val>
            <c:numRef>
              <c:f>Sheet4!$B$2:$B$16</c:f>
              <c:numCache>
                <c:formatCode>General</c:formatCode>
                <c:ptCount val="15"/>
                <c:pt idx="0">
                  <c:v>0</c:v>
                </c:pt>
                <c:pt idx="1">
                  <c:v>39</c:v>
                </c:pt>
                <c:pt idx="2">
                  <c:v>149</c:v>
                </c:pt>
                <c:pt idx="3">
                  <c:v>1229</c:v>
                </c:pt>
                <c:pt idx="4">
                  <c:v>1173</c:v>
                </c:pt>
                <c:pt idx="5">
                  <c:v>0</c:v>
                </c:pt>
                <c:pt idx="6">
                  <c:v>0</c:v>
                </c:pt>
                <c:pt idx="7">
                  <c:v>6</c:v>
                </c:pt>
                <c:pt idx="8">
                  <c:v>248</c:v>
                </c:pt>
                <c:pt idx="9">
                  <c:v>39</c:v>
                </c:pt>
                <c:pt idx="10">
                  <c:v>2</c:v>
                </c:pt>
                <c:pt idx="11">
                  <c:v>34</c:v>
                </c:pt>
                <c:pt idx="12">
                  <c:v>22</c:v>
                </c:pt>
                <c:pt idx="13">
                  <c:v>323</c:v>
                </c:pt>
                <c:pt idx="14">
                  <c:v>154</c:v>
                </c:pt>
              </c:numCache>
            </c:numRef>
          </c:val>
          <c:extLst>
            <c:ext xmlns:c16="http://schemas.microsoft.com/office/drawing/2014/chart" uri="{C3380CC4-5D6E-409C-BE32-E72D297353CC}">
              <c16:uniqueId val="{0000001E-7900-49FD-A927-3E26DA05D1A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4_49A8724C.xml><?xml version="1.0" encoding="utf-8"?>
<p188:cmLst xmlns:a="http://schemas.openxmlformats.org/drawingml/2006/main" xmlns:r="http://schemas.openxmlformats.org/officeDocument/2006/relationships" xmlns:p188="http://schemas.microsoft.com/office/powerpoint/2018/8/main">
  <p188:cm id="{1C269A42-9F80-4678-88EE-5FC688CC946E}" authorId="{BA3EA53F-7BBF-6311-5BAF-850AF7DD44CC}" created="2025-07-29T18:54:49.650">
    <ac:txMkLst xmlns:ac="http://schemas.microsoft.com/office/drawing/2013/main/command">
      <pc:docMk xmlns:pc="http://schemas.microsoft.com/office/powerpoint/2013/main/command"/>
      <pc:sldMk xmlns:pc="http://schemas.microsoft.com/office/powerpoint/2013/main/command" cId="1235776076" sldId="260"/>
      <ac:spMk id="2" creationId="{6DF0DE16-7517-2DCB-4F9B-A2CB2BEFB99D}"/>
      <ac:txMk cp="11" len="5">
        <ac:context len="17" hash="3615752466"/>
      </ac:txMk>
    </ac:txMkLst>
    <p188:pos x="3241040" y="650240"/>
    <p188:replyLst>
      <p188:reply id="{C5965DB8-F226-4DCA-BA7A-E700A392BC7C}" authorId="{BA3EA53F-7BBF-6311-5BAF-850AF7DD44CC}" created="2026-01-05T20:13:00.003">
        <p188:txBody>
          <a:bodyPr/>
          <a:lstStyle/>
          <a:p>
            <a:r>
              <a:rPr lang="en-US"/>
              <a:t>Approved to release to ISOAG</a:t>
            </a:r>
          </a:p>
        </p188:txBody>
      </p188:reply>
    </p188:replyLst>
    <p188:txBody>
      <a:bodyPr/>
      <a:lstStyle/>
      <a:p>
        <a:r>
          <a:rPr lang="en-US"/>
          <a:t>Approved to review cycle</a:t>
        </a:r>
      </a:p>
    </p188:txBody>
    <p188:extLst>
      <p:ext xmlns:p="http://schemas.openxmlformats.org/presentationml/2006/main" uri="{57CB4572-C831-44C2-8A1C-0ADB6CCDFE69}">
        <p223:reactions xmlns:p223="http://schemas.microsoft.com/office/powerpoint/2022/03/main">
          <p223:rxn type="👍">
            <p223:instance time="2026-06-29T17:59:44.541" authorId="{7243F85D-734D-B567-3512-7C26033B6185}"/>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367FB-385C-403C-89E0-17A6CAAC1420}" type="datetimeFigureOut">
              <a:rPr lang="en-US" smtClean="0"/>
              <a:t>7/2/2026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 image title slide  - Any text that looks black is HEX code </a:t>
            </a:r>
            <a:r>
              <a:rPr lang="en-US">
                <a:effectLst/>
                <a:latin typeface="Helvetica" pitchFamily="2" charset="0"/>
              </a:rPr>
              <a:t>414042.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30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0E363-8CAC-42AA-4930-72F0BE262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E05204-5E1C-EBA9-7D4B-5A722FB38D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8ACFA2C-2B8B-8409-3B50-324EA0689439}"/>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EDF22BBF-E9F7-F30B-B0D4-B3888E94A627}"/>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36</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7736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AC37C-374F-BD38-8802-2B725EB4F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40076-E178-DB56-350D-B0B078AA7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6A929F-444C-074E-278E-665A011C6E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4604FB-7A25-BC5F-8D35-5704BBF79D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288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212DF-08D2-342F-EA9D-AE7DC92E9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A9275-D13B-1827-6BCF-840F563A7D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34EF-07DA-279E-891B-70213DF844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7ADDE5-0D61-C82A-AD49-210C608BC0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341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Currently looking for the best place to house and share the advisories that will come out of the cyber threat intelligence program.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674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1275947">
              <a:defRPr/>
            </a:pPr>
            <a:r>
              <a:rPr lang="en-US"/>
              <a:t>Speaking of website updates, the Top 5 is posted on the CSRM Connections site. </a:t>
            </a:r>
          </a:p>
          <a:p>
            <a:pPr defTabSz="1275947">
              <a:defRPr/>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41</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652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E8B9A-CC68-5F1B-9C59-7B14C5144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E4E0A-242D-26E2-3455-FC754D5ED2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E55E63-0EEA-D02F-DF2F-00DA57F027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115C0D-F5C9-7DE1-3319-98D13A08447C}"/>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42</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3534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DB05-C782-3105-1CC0-9DB6FDD8E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E03C0-7374-ECC6-102C-AC0306F4E9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5E809D-6B03-314D-0A8B-344E58CCEBD5}"/>
              </a:ext>
            </a:extLst>
          </p:cNvPr>
          <p:cNvSpPr>
            <a:spLocks noGrp="1"/>
          </p:cNvSpPr>
          <p:nvPr>
            <p:ph type="body" idx="1"/>
          </p:nvPr>
        </p:nvSpPr>
        <p:spPr/>
        <p:txBody>
          <a:bodyPr/>
          <a:lstStyle/>
          <a:p>
            <a:pPr defTabSz="1275947">
              <a:defRPr/>
            </a:pPr>
            <a:r>
              <a:rPr lang="en-US"/>
              <a:t>Quick reminder—when a COV AD account is disabled, M365 resources like mailbox and OneDrive are soft-deleted and must be restored within 30 days. After that, they’re permanently deleted, so please ensure users log in monthly or submit a temporary disable request to avoid data loss.</a:t>
            </a:r>
          </a:p>
        </p:txBody>
      </p:sp>
      <p:sp>
        <p:nvSpPr>
          <p:cNvPr id="4" name="Slide Number Placeholder 3">
            <a:extLst>
              <a:ext uri="{FF2B5EF4-FFF2-40B4-BE49-F238E27FC236}">
                <a16:creationId xmlns:a16="http://schemas.microsoft.com/office/drawing/2014/main" id="{6A201F1A-A833-F71D-E824-379F33E62DC3}"/>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43</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188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BD0F-AED9-7D32-0718-97D14A96DC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CF707-0982-DF98-1243-F283B4C4BE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95DB74D-8E5E-7168-7E2A-170A6074C184}"/>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E60DDC24-06EC-A5AB-41CA-71CA2AB28985}"/>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44</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296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VCSP held </a:t>
            </a:r>
            <a:r>
              <a:rPr lang="en-US" err="1"/>
              <a:t>CyberConVA</a:t>
            </a:r>
            <a:r>
              <a:rPr lang="en-US"/>
              <a:t> a few weeks ago. This is just a little more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9048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fld id="{D46192CE-45DB-B442-A270-E30110EEEBD8}" type="slidenum">
              <a:rPr lang="en-US" smtClean="0"/>
              <a:t>2</a:t>
            </a:fld>
            <a:endParaRPr lang="en-US"/>
          </a:p>
        </p:txBody>
      </p:sp>
    </p:spTree>
    <p:extLst>
      <p:ext uri="{BB962C8B-B14F-4D97-AF65-F5344CB8AC3E}">
        <p14:creationId xmlns:p14="http://schemas.microsoft.com/office/powerpoint/2010/main" val="544652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BB48991-E7D5-FCA1-108F-BF51F6CE32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75" name="Notes Placeholder 2">
            <a:extLst>
              <a:ext uri="{FF2B5EF4-FFF2-40B4-BE49-F238E27FC236}">
                <a16:creationId xmlns:a16="http://schemas.microsoft.com/office/drawing/2014/main" id="{85D0939C-2854-BC17-B3EF-0F45B07D65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2571C722-9B42-A44F-942D-D942A388EF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eaLnBrk="0" fontAlgn="base" hangingPunct="0">
              <a:spcBef>
                <a:spcPct val="0"/>
              </a:spcBef>
              <a:spcAft>
                <a:spcPct val="0"/>
              </a:spcAft>
              <a:defRPr>
                <a:solidFill>
                  <a:schemeClr val="tx1"/>
                </a:solidFill>
                <a:latin typeface="Calibri" panose="020F0502020204030204" pitchFamily="34" charset="0"/>
              </a:defRPr>
            </a:lvl6pPr>
            <a:lvl7pPr marL="3141490" indent="-241653" eaLnBrk="0" fontAlgn="base" hangingPunct="0">
              <a:spcBef>
                <a:spcPct val="0"/>
              </a:spcBef>
              <a:spcAft>
                <a:spcPct val="0"/>
              </a:spcAft>
              <a:defRPr>
                <a:solidFill>
                  <a:schemeClr val="tx1"/>
                </a:solidFill>
                <a:latin typeface="Calibri" panose="020F0502020204030204" pitchFamily="34" charset="0"/>
              </a:defRPr>
            </a:lvl7pPr>
            <a:lvl8pPr marL="3624796" indent="-241653" eaLnBrk="0" fontAlgn="base" hangingPunct="0">
              <a:spcBef>
                <a:spcPct val="0"/>
              </a:spcBef>
              <a:spcAft>
                <a:spcPct val="0"/>
              </a:spcAft>
              <a:defRPr>
                <a:solidFill>
                  <a:schemeClr val="tx1"/>
                </a:solidFill>
                <a:latin typeface="Calibri" panose="020F0502020204030204" pitchFamily="34" charset="0"/>
              </a:defRPr>
            </a:lvl8pPr>
            <a:lvl9pPr marL="4108102" indent="-24165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66612" rtl="0" eaLnBrk="1" fontAlgn="base" latinLnBrk="0" hangingPunct="1">
              <a:lnSpc>
                <a:spcPct val="100000"/>
              </a:lnSpc>
              <a:spcBef>
                <a:spcPct val="0"/>
              </a:spcBef>
              <a:spcAft>
                <a:spcPct val="0"/>
              </a:spcAft>
              <a:buClrTx/>
              <a:buSzTx/>
              <a:buFontTx/>
              <a:buNone/>
              <a:tabLst/>
              <a:defRPr/>
            </a:pPr>
            <a:fld id="{ED6CBDF6-F43C-4133-9463-E29D0D55912B}" type="slidenum">
              <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66612" rtl="0" eaLnBrk="1" fontAlgn="base" latinLnBrk="0" hangingPunct="1">
                <a:lnSpc>
                  <a:spcPct val="100000"/>
                </a:lnSpc>
                <a:spcBef>
                  <a:spcPct val="0"/>
                </a:spcBef>
                <a:spcAft>
                  <a:spcPct val="0"/>
                </a:spcAft>
                <a:buClrTx/>
                <a:buSzTx/>
                <a:buFontTx/>
                <a:buNone/>
                <a:tabLst/>
                <a:defRPr/>
              </a:pPr>
              <a:t>46</a:t>
            </a:fld>
            <a:endPar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07495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163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D1DD6-C80B-2914-EB72-1592B7F13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6AED06-EA09-8FDC-780C-5B24490675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68021B-C061-E20F-57FA-30A4AAD45BF4}"/>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4C8505ED-08AC-DA52-B4DC-03A492F959F2}"/>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49</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03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slide works best with photos and graphs/charts. Image and text can be reversed</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50</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95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1A06A-AA3D-4F73-9982-59E58344C42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828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52</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DBA81-3664-EC72-3531-F2CBEF90D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9E09E-FD78-9577-7791-0824F81E7BB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3A7A46-76CB-0A6B-EABD-F522C4C5D6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2CA2BF-D364-21F7-D3A5-A0239ABDC520}"/>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53</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2157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084FE-D2B6-05FB-F41E-D8D591F388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60528-03F1-2377-539C-5B4AE42D8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6649E-6410-A9D9-8587-E69A013D6E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1B6F67-2F6E-77FC-C8BD-6593D94526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552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E6082-CDDF-B907-6DE7-45626ED65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17180B-809D-9BE4-AC46-8688968132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9859C0-3D1C-29F7-A72E-6FBC420FF9D3}"/>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AFBB4F48-FF4C-700C-2153-4B66C7D4EE85}"/>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55</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2010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C707E-23CC-23D4-845D-41565376A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2382E-5EE3-C50C-6C4E-7BC94DE545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0ECEA3-86B4-1911-7414-66C4A9B9BAA1}"/>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A0688154-D448-E2EE-E549-D77BD392D430}"/>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56</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680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4897094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57</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58</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68778-6A8E-3C70-A6AB-2DF7A70A3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944F3-881C-A013-59A5-5724A71E8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6B25AC-E68E-9D40-DF54-EEDE1CCE84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7567A8-16BF-D7E2-C8DC-A640DBB2E2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956379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Speaking notes for server migration: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Agency must submit a decommission server catalog request when migration is complete.</a:t>
            </a:r>
          </a:p>
          <a:p>
            <a:endParaRPr lang="en-US"/>
          </a:p>
          <a:p>
            <a:r>
              <a:rPr lang="en-US"/>
              <a:t>Indicate which current server is being replaced, so the team can ensure the same firewall rules and environment are identical.  </a:t>
            </a:r>
          </a:p>
          <a:p>
            <a:r>
              <a:rPr lang="en-US"/>
              <a:t>Agency will install all needed applications, conduct testing and determine when the old server can be decommissioned.  Agency can elect to transfer data themselves or request Unisys, through a REQ ticket to transfer on-board data.  This server will have a new IP assigned.  If a specific IP is needed, please indicate the IP number on the Catalog Request.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425255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 AC-2-COV . Shared accounts are prohibited</a:t>
            </a:r>
            <a:br>
              <a:rPr lang="en-US"/>
            </a:br>
            <a:r>
              <a:rPr lang="en-US"/>
              <a:t>IA-2 IDENTIFICATION AND AUTHENTICATION requirements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9D8983-9711-42E5-8BB5-1052C61365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3874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579280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8D064-2FA0-FE66-BF13-341F02C41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5516E-1D88-F8B7-BDE9-1CFD4A76E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BFE4A7-D61A-4C8B-DF77-93311D36FD1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 image title slide  - Any text that looks black is HEX code </a:t>
            </a:r>
            <a:r>
              <a:rPr lang="en-US">
                <a:effectLst/>
                <a:latin typeface="Helvetica" pitchFamily="2" charset="0"/>
              </a:rPr>
              <a:t>414042. </a:t>
            </a:r>
          </a:p>
        </p:txBody>
      </p:sp>
      <p:sp>
        <p:nvSpPr>
          <p:cNvPr id="4" name="Slide Number Placeholder 3">
            <a:extLst>
              <a:ext uri="{FF2B5EF4-FFF2-40B4-BE49-F238E27FC236}">
                <a16:creationId xmlns:a16="http://schemas.microsoft.com/office/drawing/2014/main" id="{ABD77A7E-2AC3-5BC7-4D07-4A9F2812CD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106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65F62-CF35-C106-AEAF-168531FD3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45EAFD-C489-2F38-9900-ED3CCC6FEE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81A104-94B3-9F75-1D8E-09E587C5DAB9}"/>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411C0423-CEDF-4A00-27C5-1CAD8B0F68D4}"/>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35</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412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7/2/2026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648326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7/2/2026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185890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7/2/2026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50205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666083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04042"/>
                </a:solidFill>
                <a:effectLst/>
                <a:uLnTx/>
                <a:uFillTx/>
                <a:latin typeface="Roboto" panose="02000000000000000000" pitchFamily="2" charset="0"/>
                <a:ea typeface="Roboto" panose="02000000000000000000" pitchFamily="2" charset="0"/>
                <a:cs typeface="+mn-cs"/>
              </a:rPr>
              <a:t>vita.virginia.gov</a:t>
            </a: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3150292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3973E5-DA11-519C-A96F-D1A7C91D5671}"/>
              </a:ext>
            </a:extLst>
          </p:cNvPr>
          <p:cNvPicPr>
            <a:picLocks noChangeAspect="1"/>
          </p:cNvPicPr>
          <p:nvPr userDrawn="1"/>
        </p:nvPicPr>
        <p:blipFill>
          <a:blip r:embed="rId2"/>
          <a:srcRect/>
          <a:stretch/>
        </p:blipFill>
        <p:spPr>
          <a:xfrm>
            <a:off x="-48768" y="-49377"/>
            <a:ext cx="12289536" cy="6956754"/>
          </a:xfrm>
          <a:prstGeom prst="rect">
            <a:avLst/>
          </a:prstGeom>
        </p:spPr>
      </p:pic>
      <p:sp>
        <p:nvSpPr>
          <p:cNvPr id="5" name="Rectangle 4">
            <a:extLst>
              <a:ext uri="{FF2B5EF4-FFF2-40B4-BE49-F238E27FC236}">
                <a16:creationId xmlns:a16="http://schemas.microsoft.com/office/drawing/2014/main" id="{BD231B16-8ACC-F81D-8E60-EA17D8E2B2CD}"/>
              </a:ext>
            </a:extLst>
          </p:cNvPr>
          <p:cNvSpPr/>
          <p:nvPr userDrawn="1"/>
        </p:nvSpPr>
        <p:spPr>
          <a:xfrm>
            <a:off x="421806"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5856063" y="463545"/>
            <a:ext cx="5054686" cy="1914041"/>
          </a:xfrm>
          <a:prstGeom prst="rect">
            <a:avLst/>
          </a:prstGeom>
        </p:spPr>
      </p:pic>
      <p:sp>
        <p:nvSpPr>
          <p:cNvPr id="13" name="Picture Placeholder 12">
            <a:extLst>
              <a:ext uri="{FF2B5EF4-FFF2-40B4-BE49-F238E27FC236}">
                <a16:creationId xmlns:a16="http://schemas.microsoft.com/office/drawing/2014/main" id="{34582C8F-A152-A5C7-47A8-86E0C884D881}"/>
              </a:ext>
            </a:extLst>
          </p:cNvPr>
          <p:cNvSpPr>
            <a:spLocks noGrp="1"/>
          </p:cNvSpPr>
          <p:nvPr>
            <p:ph type="pic" sz="quarter" idx="10"/>
          </p:nvPr>
        </p:nvSpPr>
        <p:spPr>
          <a:xfrm>
            <a:off x="693738" y="609600"/>
            <a:ext cx="5162550" cy="5541963"/>
          </a:xfrm>
        </p:spPr>
        <p:txBody>
          <a:bodyPr/>
          <a:lstStyle/>
          <a:p>
            <a:endParaRPr lang="en-US"/>
          </a:p>
        </p:txBody>
      </p:sp>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6105647" y="2438288"/>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6105646" y="4139966"/>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6105646" y="4827563"/>
            <a:ext cx="4052888" cy="776986"/>
          </a:xfrm>
        </p:spPr>
        <p:txBody>
          <a:bodyPr>
            <a:noAutofit/>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6105646" y="5822386"/>
            <a:ext cx="4052888" cy="322360"/>
          </a:xfrm>
        </p:spPr>
        <p:txBody>
          <a:bodyPr>
            <a:noAutofit/>
          </a:bodyPr>
          <a:lstStyle>
            <a:lvl1pPr>
              <a:defRPr sz="2000"/>
            </a:lvl1pPr>
          </a:lstStyle>
          <a:p>
            <a:pPr lvl="0"/>
            <a:r>
              <a:rPr lang="en-US"/>
              <a:t>Date</a:t>
            </a:r>
          </a:p>
        </p:txBody>
      </p:sp>
    </p:spTree>
    <p:extLst>
      <p:ext uri="{BB962C8B-B14F-4D97-AF65-F5344CB8AC3E}">
        <p14:creationId xmlns:p14="http://schemas.microsoft.com/office/powerpoint/2010/main" val="81782591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91052308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98664947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669153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3979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16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30339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7/2/2026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descr="Text&#10;&#10;Description automatically generated">
            <a:extLst>
              <a:ext uri="{FF2B5EF4-FFF2-40B4-BE49-F238E27FC236}">
                <a16:creationId xmlns:a16="http://schemas.microsoft.com/office/drawing/2014/main" id="{D835AA62-27FE-4E09-4E35-46D84FE2E1C0}"/>
              </a:ext>
            </a:extLst>
          </p:cNvPr>
          <p:cNvPicPr>
            <a:picLocks noChangeAspect="1"/>
          </p:cNvPicPr>
          <p:nvPr userDrawn="1"/>
        </p:nvPicPr>
        <p:blipFill>
          <a:blip r:embed="rId3"/>
          <a:stretch>
            <a:fillRect/>
          </a:stretch>
        </p:blipFill>
        <p:spPr>
          <a:xfrm>
            <a:off x="5856063" y="574488"/>
            <a:ext cx="5054686" cy="1480391"/>
          </a:xfrm>
          <a:prstGeom prst="rect">
            <a:avLst/>
          </a:prstGeom>
        </p:spPr>
      </p:pic>
    </p:spTree>
    <p:extLst>
      <p:ext uri="{BB962C8B-B14F-4D97-AF65-F5344CB8AC3E}">
        <p14:creationId xmlns:p14="http://schemas.microsoft.com/office/powerpoint/2010/main" val="24571014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7/2/2026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descr="Text&#10;&#10;Description automatically generated">
            <a:extLst>
              <a:ext uri="{FF2B5EF4-FFF2-40B4-BE49-F238E27FC236}">
                <a16:creationId xmlns:a16="http://schemas.microsoft.com/office/drawing/2014/main" id="{D835AA62-27FE-4E09-4E35-46D84FE2E1C0}"/>
              </a:ext>
            </a:extLst>
          </p:cNvPr>
          <p:cNvPicPr>
            <a:picLocks noChangeAspect="1"/>
          </p:cNvPicPr>
          <p:nvPr userDrawn="1"/>
        </p:nvPicPr>
        <p:blipFill>
          <a:blip r:embed="rId3"/>
          <a:stretch>
            <a:fillRect/>
          </a:stretch>
        </p:blipFill>
        <p:spPr>
          <a:xfrm>
            <a:off x="709662" y="859345"/>
            <a:ext cx="6840480" cy="2003406"/>
          </a:xfrm>
          <a:prstGeom prst="rect">
            <a:avLst/>
          </a:prstGeom>
        </p:spPr>
      </p:pic>
      <p:pic>
        <p:nvPicPr>
          <p:cNvPr id="9" name="Picture 8" descr="A logo with lines and dots&#10;&#10;Description automatically generated">
            <a:extLst>
              <a:ext uri="{FF2B5EF4-FFF2-40B4-BE49-F238E27FC236}">
                <a16:creationId xmlns:a16="http://schemas.microsoft.com/office/drawing/2014/main" id="{4075D545-3B31-E247-3748-AD15C28C454E}"/>
              </a:ext>
            </a:extLst>
          </p:cNvPr>
          <p:cNvPicPr>
            <a:picLocks noChangeAspect="1"/>
          </p:cNvPicPr>
          <p:nvPr userDrawn="1"/>
        </p:nvPicPr>
        <p:blipFill rotWithShape="1">
          <a:blip r:embed="rId4">
            <a:alphaModFix amt="15000"/>
          </a:blip>
          <a:srcRect l="6118" t="22191" r="50000" b="22191"/>
          <a:stretch/>
        </p:blipFill>
        <p:spPr>
          <a:xfrm>
            <a:off x="6725676" y="328084"/>
            <a:ext cx="5053819" cy="5988807"/>
          </a:xfrm>
          <a:prstGeom prst="rect">
            <a:avLst/>
          </a:prstGeom>
        </p:spPr>
      </p:pic>
    </p:spTree>
    <p:extLst>
      <p:ext uri="{BB962C8B-B14F-4D97-AF65-F5344CB8AC3E}">
        <p14:creationId xmlns:p14="http://schemas.microsoft.com/office/powerpoint/2010/main" val="103060213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7/2/2026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1" name="Rectangle 10">
            <a:extLst>
              <a:ext uri="{FF2B5EF4-FFF2-40B4-BE49-F238E27FC236}">
                <a16:creationId xmlns:a16="http://schemas.microsoft.com/office/drawing/2014/main" id="{C9B93F0B-26F6-8628-C240-E52FDA00806C}"/>
              </a:ext>
            </a:extLst>
          </p:cNvPr>
          <p:cNvSpPr/>
          <p:nvPr userDrawn="1"/>
        </p:nvSpPr>
        <p:spPr>
          <a:xfrm>
            <a:off x="11277600" y="328084"/>
            <a:ext cx="501970" cy="388242"/>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2" name="Slide Number Placeholder 18">
            <a:extLst>
              <a:ext uri="{FF2B5EF4-FFF2-40B4-BE49-F238E27FC236}">
                <a16:creationId xmlns:a16="http://schemas.microsoft.com/office/drawing/2014/main" id="{3DD1AAFA-A9CF-5D76-7076-03948C9063AA}"/>
              </a:ext>
            </a:extLst>
          </p:cNvPr>
          <p:cNvSpPr txBox="1">
            <a:spLocks/>
          </p:cNvSpPr>
          <p:nvPr userDrawn="1"/>
        </p:nvSpPr>
        <p:spPr>
          <a:xfrm>
            <a:off x="11277601" y="383919"/>
            <a:ext cx="501971" cy="282401"/>
          </a:xfrm>
          <a:prstGeom prst="rect">
            <a:avLst/>
          </a:prstGeom>
        </p:spPr>
        <p:txBody>
          <a:bodyPr vert="horz" lIns="70723" tIns="35362" rIns="70723" bIns="35362"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37DF74B3-E40B-AEE2-22EB-AFF0024D24EE}"/>
              </a:ext>
            </a:extLst>
          </p:cNvPr>
          <p:cNvCxnSpPr>
            <a:cxnSpLocks/>
          </p:cNvCxnSpPr>
          <p:nvPr userDrawn="1"/>
        </p:nvCxnSpPr>
        <p:spPr>
          <a:xfrm flipV="1">
            <a:off x="6096000" y="6486727"/>
            <a:ext cx="0" cy="35639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CA183BB-E246-7C56-BFE5-DE335006E8E7}"/>
              </a:ext>
            </a:extLst>
          </p:cNvPr>
          <p:cNvSpPr/>
          <p:nvPr userDrawn="1"/>
        </p:nvSpPr>
        <p:spPr>
          <a:xfrm>
            <a:off x="6023541" y="6464359"/>
            <a:ext cx="144925" cy="1120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13" name="Picture 12">
            <a:extLst>
              <a:ext uri="{FF2B5EF4-FFF2-40B4-BE49-F238E27FC236}">
                <a16:creationId xmlns:a16="http://schemas.microsoft.com/office/drawing/2014/main" id="{03D7EB20-3417-4275-D826-4CC2C9432172}"/>
              </a:ext>
            </a:extLst>
          </p:cNvPr>
          <p:cNvPicPr>
            <a:picLocks noChangeAspect="1"/>
          </p:cNvPicPr>
          <p:nvPr userDrawn="1"/>
        </p:nvPicPr>
        <p:blipFill>
          <a:blip r:embed="rId3"/>
          <a:srcRect/>
          <a:stretch/>
        </p:blipFill>
        <p:spPr>
          <a:xfrm>
            <a:off x="3954106" y="6415273"/>
            <a:ext cx="1460852" cy="427847"/>
          </a:xfrm>
          <a:prstGeom prst="rect">
            <a:avLst/>
          </a:prstGeom>
        </p:spPr>
      </p:pic>
      <p:sp>
        <p:nvSpPr>
          <p:cNvPr id="14" name="TextBox 13">
            <a:extLst>
              <a:ext uri="{FF2B5EF4-FFF2-40B4-BE49-F238E27FC236}">
                <a16:creationId xmlns:a16="http://schemas.microsoft.com/office/drawing/2014/main" id="{30F52979-B259-234D-1D5E-D81262640CFB}"/>
              </a:ext>
            </a:extLst>
          </p:cNvPr>
          <p:cNvSpPr txBox="1"/>
          <p:nvPr userDrawn="1"/>
        </p:nvSpPr>
        <p:spPr>
          <a:xfrm>
            <a:off x="6545238" y="6531547"/>
            <a:ext cx="3037115" cy="235129"/>
          </a:xfrm>
          <a:prstGeom prst="rect">
            <a:avLst/>
          </a:prstGeom>
          <a:noFill/>
        </p:spPr>
        <p:txBody>
          <a:bodyPr wrap="square" rtlCol="0">
            <a:spAutoFit/>
          </a:bodyPr>
          <a:lstStyle/>
          <a:p>
            <a:r>
              <a:rPr lang="en-US" sz="928" err="1">
                <a:solidFill>
                  <a:schemeClr val="bg1"/>
                </a:solidFill>
                <a:latin typeface="Roboto" panose="02000000000000000000" pitchFamily="2" charset="0"/>
                <a:ea typeface="Roboto" panose="02000000000000000000" pitchFamily="2" charset="0"/>
              </a:rPr>
              <a:t>vita.virginia.gov</a:t>
            </a:r>
            <a:endParaRPr lang="en-US" sz="928">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58980072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tion 2">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BAA3A1A-C2A9-72B1-D492-0BA660FE9701}"/>
              </a:ext>
            </a:extLst>
          </p:cNvPr>
          <p:cNvGrpSpPr/>
          <p:nvPr userDrawn="1"/>
        </p:nvGrpSpPr>
        <p:grpSpPr>
          <a:xfrm>
            <a:off x="3761986" y="6425855"/>
            <a:ext cx="5820367" cy="427850"/>
            <a:chOff x="3103638" y="6854245"/>
            <a:chExt cx="4801803" cy="456373"/>
          </a:xfrm>
        </p:grpSpPr>
        <p:cxnSp>
          <p:nvCxnSpPr>
            <p:cNvPr id="10" name="Straight Connector 9">
              <a:extLst>
                <a:ext uri="{FF2B5EF4-FFF2-40B4-BE49-F238E27FC236}">
                  <a16:creationId xmlns:a16="http://schemas.microsoft.com/office/drawing/2014/main" id="{CC84258E-3198-3EFF-132B-0EB90668D9E0}"/>
                </a:ext>
              </a:extLst>
            </p:cNvPr>
            <p:cNvCxnSpPr>
              <a:cxnSpLocks/>
            </p:cNvCxnSpPr>
            <p:nvPr/>
          </p:nvCxnSpPr>
          <p:spPr>
            <a:xfrm flipV="1">
              <a:off x="5029200" y="6918490"/>
              <a:ext cx="0" cy="392128"/>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02A4F47-4F41-5223-3192-A62937390613}"/>
                </a:ext>
              </a:extLst>
            </p:cNvPr>
            <p:cNvSpPr/>
            <p:nvPr/>
          </p:nvSpPr>
          <p:spPr>
            <a:xfrm>
              <a:off x="4969421" y="6858707"/>
              <a:ext cx="119563" cy="119563"/>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12" name="Picture 11" descr="Text&#10;&#10;Description automatically generated">
              <a:extLst>
                <a:ext uri="{FF2B5EF4-FFF2-40B4-BE49-F238E27FC236}">
                  <a16:creationId xmlns:a16="http://schemas.microsoft.com/office/drawing/2014/main" id="{CC053E1B-7AA6-9122-09C8-D547A298112F}"/>
                </a:ext>
              </a:extLst>
            </p:cNvPr>
            <p:cNvPicPr>
              <a:picLocks noChangeAspect="1"/>
            </p:cNvPicPr>
            <p:nvPr/>
          </p:nvPicPr>
          <p:blipFill>
            <a:blip r:embed="rId2"/>
            <a:stretch>
              <a:fillRect/>
            </a:stretch>
          </p:blipFill>
          <p:spPr>
            <a:xfrm>
              <a:off x="3103638" y="6854245"/>
              <a:ext cx="1343489" cy="388698"/>
            </a:xfrm>
            <a:prstGeom prst="rect">
              <a:avLst/>
            </a:prstGeom>
          </p:spPr>
        </p:pic>
        <p:sp>
          <p:nvSpPr>
            <p:cNvPr id="13" name="TextBox 12">
              <a:extLst>
                <a:ext uri="{FF2B5EF4-FFF2-40B4-BE49-F238E27FC236}">
                  <a16:creationId xmlns:a16="http://schemas.microsoft.com/office/drawing/2014/main" id="{62E2F531-8DBE-BEA3-F02D-F6B12955D5C2}"/>
                </a:ext>
              </a:extLst>
            </p:cNvPr>
            <p:cNvSpPr txBox="1"/>
            <p:nvPr/>
          </p:nvSpPr>
          <p:spPr>
            <a:xfrm>
              <a:off x="5399821" y="6978271"/>
              <a:ext cx="2505620" cy="250804"/>
            </a:xfrm>
            <a:prstGeom prst="rect">
              <a:avLst/>
            </a:prstGeom>
            <a:noFill/>
          </p:spPr>
          <p:txBody>
            <a:bodyPr wrap="square" rtlCol="0">
              <a:spAutoFit/>
            </a:bodyPr>
            <a:lstStyle/>
            <a:p>
              <a:r>
                <a:rPr lang="en-US" sz="928" err="1">
                  <a:solidFill>
                    <a:srgbClr val="404042"/>
                  </a:solidFill>
                  <a:latin typeface="Roboto" panose="02000000000000000000" pitchFamily="2" charset="0"/>
                  <a:ea typeface="Roboto" panose="02000000000000000000" pitchFamily="2" charset="0"/>
                </a:rPr>
                <a:t>vita.virginia.gov</a:t>
              </a:r>
              <a:endParaRPr lang="en-US" sz="928">
                <a:solidFill>
                  <a:srgbClr val="404042"/>
                </a:solidFill>
                <a:latin typeface="Roboto" panose="02000000000000000000" pitchFamily="2" charset="0"/>
                <a:ea typeface="Roboto" panose="02000000000000000000" pitchFamily="2" charset="0"/>
              </a:endParaRPr>
            </a:p>
          </p:txBody>
        </p:sp>
      </p:grpSp>
      <p:grpSp>
        <p:nvGrpSpPr>
          <p:cNvPr id="14" name="Group 13">
            <a:extLst>
              <a:ext uri="{FF2B5EF4-FFF2-40B4-BE49-F238E27FC236}">
                <a16:creationId xmlns:a16="http://schemas.microsoft.com/office/drawing/2014/main" id="{820F79FB-E0C0-14B8-052F-BB1CC4BD8AA9}"/>
              </a:ext>
            </a:extLst>
          </p:cNvPr>
          <p:cNvGrpSpPr/>
          <p:nvPr userDrawn="1"/>
        </p:nvGrpSpPr>
        <p:grpSpPr>
          <a:xfrm>
            <a:off x="193575" y="402167"/>
            <a:ext cx="11800030" cy="6228329"/>
            <a:chOff x="193575" y="551543"/>
            <a:chExt cx="11800030" cy="6066971"/>
          </a:xfrm>
        </p:grpSpPr>
        <p:cxnSp>
          <p:nvCxnSpPr>
            <p:cNvPr id="15" name="Straight Connector 14">
              <a:extLst>
                <a:ext uri="{FF2B5EF4-FFF2-40B4-BE49-F238E27FC236}">
                  <a16:creationId xmlns:a16="http://schemas.microsoft.com/office/drawing/2014/main" id="{FD67764C-729B-2E94-4B6B-133F02A9BD1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5EF779E-BAF6-9223-AD7D-C556FE8C9570}"/>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821E8D4-5B10-281E-BEB0-8C47FF916CE9}"/>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042221A-C41D-C1AD-2530-1B1F570E94FC}"/>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BE68BBF-3D4A-CF4A-7E7D-EB70FA81C644}"/>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92805A-2A9B-A7D0-2AF8-E7964C4C7E94}"/>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B5322F25-DF2E-B085-2554-BA5F07787E01}"/>
              </a:ext>
            </a:extLst>
          </p:cNvPr>
          <p:cNvSpPr/>
          <p:nvPr userDrawn="1"/>
        </p:nvSpPr>
        <p:spPr>
          <a:xfrm>
            <a:off x="11277524" y="161087"/>
            <a:ext cx="501970" cy="388242"/>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8" name="Slide Number Placeholder 18">
            <a:extLst>
              <a:ext uri="{FF2B5EF4-FFF2-40B4-BE49-F238E27FC236}">
                <a16:creationId xmlns:a16="http://schemas.microsoft.com/office/drawing/2014/main" id="{A7099F71-F57E-113C-3542-207395B79D3E}"/>
              </a:ext>
            </a:extLst>
          </p:cNvPr>
          <p:cNvSpPr txBox="1">
            <a:spLocks/>
          </p:cNvSpPr>
          <p:nvPr userDrawn="1"/>
        </p:nvSpPr>
        <p:spPr>
          <a:xfrm>
            <a:off x="11264635" y="214007"/>
            <a:ext cx="501971" cy="282401"/>
          </a:xfrm>
          <a:prstGeom prst="rect">
            <a:avLst/>
          </a:prstGeom>
        </p:spPr>
        <p:txBody>
          <a:bodyPr vert="horz" lIns="70723" tIns="35362" rIns="70723" bIns="35362"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99420916"/>
      </p:ext>
    </p:extLst>
  </p:cSld>
  <p:clrMapOvr>
    <a:masterClrMapping/>
  </p:clrMapOvr>
  <p:extLst>
    <p:ext uri="{DCECCB84-F9BA-43D5-87BE-67443E8EF086}">
      <p15:sldGuideLst xmlns:p15="http://schemas.microsoft.com/office/powerpoint/2012/main">
        <p15:guide id="1" orient="horz" pos="2304">
          <p15:clr>
            <a:srgbClr val="FBAE40"/>
          </p15:clr>
        </p15:guide>
        <p15:guide id="2" pos="316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ansition/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B6D45E-01B3-33AA-A81D-441FB222C3E2}"/>
              </a:ext>
            </a:extLst>
          </p:cNvPr>
          <p:cNvPicPr>
            <a:picLocks noChangeAspect="1"/>
          </p:cNvPicPr>
          <p:nvPr userDrawn="1"/>
        </p:nvPicPr>
        <p:blipFill>
          <a:blip r:embed="rId2"/>
          <a:stretch>
            <a:fillRect/>
          </a:stretch>
        </p:blipFill>
        <p:spPr>
          <a:xfrm>
            <a:off x="4447139" y="0"/>
            <a:ext cx="7744862" cy="6858000"/>
          </a:xfrm>
          <a:prstGeom prst="rect">
            <a:avLst/>
          </a:prstGeom>
        </p:spPr>
      </p:pic>
      <p:pic>
        <p:nvPicPr>
          <p:cNvPr id="3" name="Picture 2">
            <a:extLst>
              <a:ext uri="{FF2B5EF4-FFF2-40B4-BE49-F238E27FC236}">
                <a16:creationId xmlns:a16="http://schemas.microsoft.com/office/drawing/2014/main" id="{A71391DE-1E10-A379-7D49-BB880C86D0B1}"/>
              </a:ext>
            </a:extLst>
          </p:cNvPr>
          <p:cNvPicPr>
            <a:picLocks noChangeAspect="1"/>
          </p:cNvPicPr>
          <p:nvPr userDrawn="1"/>
        </p:nvPicPr>
        <p:blipFill>
          <a:blip r:embed="rId3">
            <a:lum contrast="20000"/>
          </a:blip>
          <a:stretch>
            <a:fillRect/>
          </a:stretch>
        </p:blipFill>
        <p:spPr>
          <a:xfrm flipH="1">
            <a:off x="0" y="0"/>
            <a:ext cx="10105190" cy="6858000"/>
          </a:xfrm>
          <a:prstGeom prst="rect">
            <a:avLst/>
          </a:prstGeom>
        </p:spPr>
      </p:pic>
    </p:spTree>
    <p:extLst>
      <p:ext uri="{BB962C8B-B14F-4D97-AF65-F5344CB8AC3E}">
        <p14:creationId xmlns:p14="http://schemas.microsoft.com/office/powerpoint/2010/main" val="1364025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7/2/2026</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74357541"/>
      </p:ext>
    </p:extLst>
  </p:cSld>
  <p:clrMapOvr>
    <a:masterClrMapping/>
  </p:clrMapOvr>
  <p:extLst>
    <p:ext uri="{DCECCB84-F9BA-43D5-87BE-67443E8EF086}">
      <p15:sldGuideLst xmlns:p15="http://schemas.microsoft.com/office/powerpoint/2012/main">
        <p15:guide id="1" orient="horz" pos="2304">
          <p15:clr>
            <a:srgbClr val="FBAE40"/>
          </p15:clr>
        </p15:guide>
        <p15:guide id="2" pos="316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6" y="402844"/>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92"/>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4"/>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5" y="302274"/>
            <a:ext cx="501971" cy="365125"/>
          </a:xfrm>
          <a:prstGeom prst="rect">
            <a:avLst/>
          </a:prstGeom>
        </p:spPr>
        <p:txBody>
          <a:bodyPr vert="horz" lIns="70723" tIns="35362" rIns="70723" bIns="35362"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1"/>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1" y="6368289"/>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6"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8" y="6455159"/>
            <a:ext cx="3037115" cy="235129"/>
          </a:xfrm>
          <a:prstGeom prst="rect">
            <a:avLst/>
          </a:prstGeom>
          <a:noFill/>
        </p:spPr>
        <p:txBody>
          <a:bodyPr wrap="square" rtlCol="0">
            <a:spAutoFit/>
          </a:bodyPr>
          <a:lstStyle/>
          <a:p>
            <a:r>
              <a:rPr lang="en-US" sz="928">
                <a:solidFill>
                  <a:schemeClr val="bg1"/>
                </a:solidFill>
                <a:latin typeface="Roboto" panose="02000000000000000000" pitchFamily="2" charset="0"/>
                <a:ea typeface="Roboto" panose="02000000000000000000" pitchFamily="2" charset="0"/>
              </a:rPr>
              <a:t>vita.virginia.gov</a:t>
            </a: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1" y="695981"/>
            <a:ext cx="7786687" cy="523220"/>
          </a:xfrm>
        </p:spPr>
        <p:txBody>
          <a:bodyPr>
            <a:normAutofit/>
          </a:bodyPr>
          <a:lstStyle>
            <a:lvl1pPr>
              <a:defRPr sz="2166"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429186983"/>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13220431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4032460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4831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25602993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17252277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3847669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36897162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42080111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40443903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22061400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31783761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3712511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3853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5507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7856530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9019807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42863589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11411684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25379622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560396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22945819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5636061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20256981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973450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7/2/2026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153234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2326705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11372657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32198201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30320642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E627CC-265C-FA1B-A4BD-1E6AD3E245C6}"/>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5" name="Footer Placeholder 4">
            <a:extLst>
              <a:ext uri="{FF2B5EF4-FFF2-40B4-BE49-F238E27FC236}">
                <a16:creationId xmlns:a16="http://schemas.microsoft.com/office/drawing/2014/main" id="{7CC555DC-9DC1-8200-1E7E-19B381012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7E348-9372-FBB9-0F3A-9E2BCEDD180A}"/>
              </a:ext>
            </a:extLst>
          </p:cNvPr>
          <p:cNvSpPr>
            <a:spLocks noGrp="1"/>
          </p:cNvSpPr>
          <p:nvPr>
            <p:ph type="sldNum" sz="quarter" idx="12"/>
          </p:nvPr>
        </p:nvSpPr>
        <p:spPr/>
        <p:txBody>
          <a:bodyPr/>
          <a:lstStyle/>
          <a:p>
            <a:fld id="{6B9E66E9-B4D9-644E-833A-20E7333819D0}" type="slidenum">
              <a:rPr lang="en-US" smtClean="0"/>
              <a:t>‹#›</a:t>
            </a:fld>
            <a:endParaRPr lang="en-US"/>
          </a:p>
        </p:txBody>
      </p:sp>
      <p:sp>
        <p:nvSpPr>
          <p:cNvPr id="9" name="Rectangle 8">
            <a:extLst>
              <a:ext uri="{FF2B5EF4-FFF2-40B4-BE49-F238E27FC236}">
                <a16:creationId xmlns:a16="http://schemas.microsoft.com/office/drawing/2014/main" id="{BBE3851A-9700-D10C-3945-6494C6480CA4}"/>
              </a:ext>
            </a:extLst>
          </p:cNvPr>
          <p:cNvSpPr/>
          <p:nvPr userDrawn="1"/>
        </p:nvSpPr>
        <p:spPr>
          <a:xfrm>
            <a:off x="1233377" y="340242"/>
            <a:ext cx="7740502" cy="1913860"/>
          </a:xfrm>
          <a:prstGeom prst="rect">
            <a:avLst/>
          </a:prstGeom>
          <a:solidFill>
            <a:schemeClr val="tx1">
              <a:alpha val="53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4122B38-10C4-E1E6-1CBB-08A46340FCE5}"/>
              </a:ext>
            </a:extLst>
          </p:cNvPr>
          <p:cNvPicPr>
            <a:picLocks noChangeAspect="1"/>
          </p:cNvPicPr>
          <p:nvPr userDrawn="1"/>
        </p:nvPicPr>
        <p:blipFill>
          <a:blip r:embed="rId2"/>
          <a:srcRect l="6906" t="9224" r="10309" b="7989"/>
          <a:stretch>
            <a:fillRect/>
          </a:stretch>
        </p:blipFill>
        <p:spPr>
          <a:xfrm rot="16200000">
            <a:off x="2680205" y="-2887754"/>
            <a:ext cx="7019435" cy="12585407"/>
          </a:xfrm>
          <a:prstGeom prst="rect">
            <a:avLst/>
          </a:prstGeom>
        </p:spPr>
      </p:pic>
      <p:pic>
        <p:nvPicPr>
          <p:cNvPr id="8" name="Picture 7">
            <a:extLst>
              <a:ext uri="{FF2B5EF4-FFF2-40B4-BE49-F238E27FC236}">
                <a16:creationId xmlns:a16="http://schemas.microsoft.com/office/drawing/2014/main" id="{DEC8C138-2181-72EF-17C4-BC5530EA9F04}"/>
              </a:ext>
            </a:extLst>
          </p:cNvPr>
          <p:cNvPicPr>
            <a:picLocks noChangeAspect="1"/>
          </p:cNvPicPr>
          <p:nvPr userDrawn="1"/>
        </p:nvPicPr>
        <p:blipFill>
          <a:blip r:embed="rId3"/>
          <a:stretch>
            <a:fillRect/>
          </a:stretch>
        </p:blipFill>
        <p:spPr>
          <a:xfrm>
            <a:off x="842630" y="169144"/>
            <a:ext cx="10506740" cy="6519712"/>
          </a:xfrm>
          <a:prstGeom prst="rect">
            <a:avLst/>
          </a:prstGeom>
        </p:spPr>
      </p:pic>
    </p:spTree>
    <p:extLst>
      <p:ext uri="{BB962C8B-B14F-4D97-AF65-F5344CB8AC3E}">
        <p14:creationId xmlns:p14="http://schemas.microsoft.com/office/powerpoint/2010/main" val="22256514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8C35-F58D-DABB-B0C9-E2A7639DB7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3D47BD-817B-F67A-25C6-8F1532B39C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9279D-9339-955C-14F4-A1F67E3D275E}"/>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5" name="Footer Placeholder 4">
            <a:extLst>
              <a:ext uri="{FF2B5EF4-FFF2-40B4-BE49-F238E27FC236}">
                <a16:creationId xmlns:a16="http://schemas.microsoft.com/office/drawing/2014/main" id="{664CB7EF-4120-03A4-BB2E-7766E32B7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421535-50F1-6268-4405-F9B52807E364}"/>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997862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2513-83FE-5A27-62F6-F7830442F0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174AA7-F95B-A6CE-BA2F-3E49AE3302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235B5C-9853-F795-2C73-6FD8B0CE5FE8}"/>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5" name="Footer Placeholder 4">
            <a:extLst>
              <a:ext uri="{FF2B5EF4-FFF2-40B4-BE49-F238E27FC236}">
                <a16:creationId xmlns:a16="http://schemas.microsoft.com/office/drawing/2014/main" id="{3A29D175-6E2B-1923-FDEB-BD09589A3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2D856-13F8-B907-53E5-CEBD86E43009}"/>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6675839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C8AC-6650-257D-B6DA-8373CBB3B0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19D72D-FD44-EC7A-C4DC-5ED317E6D2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CDC5E6-B0AA-B0E0-67D0-31870CE025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6A49C1-16A1-084E-B132-956C2681A304}"/>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6" name="Footer Placeholder 5">
            <a:extLst>
              <a:ext uri="{FF2B5EF4-FFF2-40B4-BE49-F238E27FC236}">
                <a16:creationId xmlns:a16="http://schemas.microsoft.com/office/drawing/2014/main" id="{69E09FB4-DA68-10C8-F10F-302FA0B96E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57FA65-7A8D-BD6E-B3BA-53025723A801}"/>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5563685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9B1A-513D-3B06-6E3A-210CCB85C5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18849B-16CD-53E5-A90C-15D90B397E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A624D8-9BDA-FA1D-B582-462E27F204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ACDA5E-642E-C46E-88FF-E7B03052FC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67FE99-9F64-3725-3338-603A4892AB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7612DD-2AA6-315E-17BF-FBA1358FFEEA}"/>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8" name="Footer Placeholder 7">
            <a:extLst>
              <a:ext uri="{FF2B5EF4-FFF2-40B4-BE49-F238E27FC236}">
                <a16:creationId xmlns:a16="http://schemas.microsoft.com/office/drawing/2014/main" id="{B800C48B-58A4-98A3-493F-0DD891F5B2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D748DD-03BC-6B87-9626-D827F2008106}"/>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41539411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B99CA-CF03-CD25-D536-70E03243CC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888AC7-2EE9-F852-9A6A-9A8199D13990}"/>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4" name="Footer Placeholder 3">
            <a:extLst>
              <a:ext uri="{FF2B5EF4-FFF2-40B4-BE49-F238E27FC236}">
                <a16:creationId xmlns:a16="http://schemas.microsoft.com/office/drawing/2014/main" id="{E643F5A2-6701-3F9F-EF63-2E3DC7A51B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047959-731C-1C5E-1878-0D33B95765D0}"/>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075064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7/2/2026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903410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BF283E-517F-1F2B-FA26-8730F712D60C}"/>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3" name="Footer Placeholder 2">
            <a:extLst>
              <a:ext uri="{FF2B5EF4-FFF2-40B4-BE49-F238E27FC236}">
                <a16:creationId xmlns:a16="http://schemas.microsoft.com/office/drawing/2014/main" id="{B01FA32B-7BDE-C8AE-C97B-086F19BDA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C11B46-37D4-CECC-FE60-9B5A2EEA9C26}"/>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7570688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A186-715E-1FAB-6CB7-78179ED065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153D0C-9FEE-FE10-B635-FA63EA09BC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842E57-299A-22D8-F451-620C08E10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476165-D6B3-7B59-A9CF-254BFC52A187}"/>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6" name="Footer Placeholder 5">
            <a:extLst>
              <a:ext uri="{FF2B5EF4-FFF2-40B4-BE49-F238E27FC236}">
                <a16:creationId xmlns:a16="http://schemas.microsoft.com/office/drawing/2014/main" id="{6BEC7E48-80DA-4453-D812-5AD954C08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891A5A-28DA-24B6-B982-CA71C0D4259A}"/>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1896296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1BA7-A421-353E-1ABB-DEA280DA21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79EBAA-EA5A-9D62-EC83-A3E4FC737C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4B08E3-E344-0A22-90C1-032318D63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F0411D-89B8-7552-95E6-9BD6E0FCEB94}"/>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6" name="Footer Placeholder 5">
            <a:extLst>
              <a:ext uri="{FF2B5EF4-FFF2-40B4-BE49-F238E27FC236}">
                <a16:creationId xmlns:a16="http://schemas.microsoft.com/office/drawing/2014/main" id="{B35C9A6F-8568-EDDA-BF73-A8E75DB6AE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6B6DFF-E57B-4D45-CFCF-74B24C295CB9}"/>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23194568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8BF8B-D2F2-5631-DF8F-525BF2E4A5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AFDDA6-9786-3BFB-AD00-676F38AB6A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E9376-1978-83C2-E1FC-7DBEE8E34A78}"/>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5" name="Footer Placeholder 4">
            <a:extLst>
              <a:ext uri="{FF2B5EF4-FFF2-40B4-BE49-F238E27FC236}">
                <a16:creationId xmlns:a16="http://schemas.microsoft.com/office/drawing/2014/main" id="{36D1AD9F-63C0-2DEA-936A-8F3439DA9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8E2905-FBE5-43EA-3BD7-B5310ED88783}"/>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22047967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48F1B4-6134-1A8B-6C64-C17F3C7F66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0DDFCD-564B-6818-4BDC-63CF81A606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7EE7AC-AACB-4535-0576-972703D3A68D}"/>
              </a:ext>
            </a:extLst>
          </p:cNvPr>
          <p:cNvSpPr>
            <a:spLocks noGrp="1"/>
          </p:cNvSpPr>
          <p:nvPr>
            <p:ph type="dt" sz="half" idx="10"/>
          </p:nvPr>
        </p:nvSpPr>
        <p:spPr/>
        <p:txBody>
          <a:bodyPr/>
          <a:lstStyle/>
          <a:p>
            <a:fld id="{1D9370AF-540F-9840-9D65-14F6CB12578E}" type="datetimeFigureOut">
              <a:rPr lang="en-US" smtClean="0"/>
              <a:t>7/2/2026</a:t>
            </a:fld>
            <a:endParaRPr lang="en-US"/>
          </a:p>
        </p:txBody>
      </p:sp>
      <p:sp>
        <p:nvSpPr>
          <p:cNvPr id="5" name="Footer Placeholder 4">
            <a:extLst>
              <a:ext uri="{FF2B5EF4-FFF2-40B4-BE49-F238E27FC236}">
                <a16:creationId xmlns:a16="http://schemas.microsoft.com/office/drawing/2014/main" id="{18E13C64-E7CD-B07F-4247-CF01AE1425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46414B-F5EB-6C2E-7AAB-C17517218682}"/>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9058943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1BA91-E087-1015-C0B2-8BBEFFE531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17A169-A288-B9C8-F9E2-3C869D9FCE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6C3A52-217F-D82A-EA7E-ACD4C42A5C28}"/>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5" name="Footer Placeholder 4">
            <a:extLst>
              <a:ext uri="{FF2B5EF4-FFF2-40B4-BE49-F238E27FC236}">
                <a16:creationId xmlns:a16="http://schemas.microsoft.com/office/drawing/2014/main" id="{EF2D87E7-19D5-39A9-B433-88C756F2BC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99FF9-D0F4-635F-7050-F926A79289F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6010587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0F08E-D42F-1A7C-F89D-DCE9213B3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A737EE-6291-A550-24E9-757F4577D4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22884-0E43-AD36-61A3-323D8EC52830}"/>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5" name="Footer Placeholder 4">
            <a:extLst>
              <a:ext uri="{FF2B5EF4-FFF2-40B4-BE49-F238E27FC236}">
                <a16:creationId xmlns:a16="http://schemas.microsoft.com/office/drawing/2014/main" id="{369653D4-DA23-C5C7-17FB-0C5365804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AC8139-C918-B8BD-9FC4-9C0C53B6581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227122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A112F-7904-C44F-8471-B8F044E1D7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026DDF-9A45-9BCA-C24F-BD5950C773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86C96C-DAA0-38EE-B317-DA4503307767}"/>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5" name="Footer Placeholder 4">
            <a:extLst>
              <a:ext uri="{FF2B5EF4-FFF2-40B4-BE49-F238E27FC236}">
                <a16:creationId xmlns:a16="http://schemas.microsoft.com/office/drawing/2014/main" id="{1683BBA9-3E98-E1BD-D756-2A8897785C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76D01-2D2F-4B01-B240-42EB58A4686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1933150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7F6B-5DFE-4D57-8EDF-1B71D39A33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7E606E-D93A-C62E-62CD-3BF7276E94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9CD98-9244-D4DE-B059-48E2B87E08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883905-2D49-7E24-E53B-E6CD0877C026}"/>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6" name="Footer Placeholder 5">
            <a:extLst>
              <a:ext uri="{FF2B5EF4-FFF2-40B4-BE49-F238E27FC236}">
                <a16:creationId xmlns:a16="http://schemas.microsoft.com/office/drawing/2014/main" id="{AF8E290C-803A-006C-CBE1-3FEA5F6843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2D4D5-E1D9-66E0-0076-BAB942525DA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5557839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275B-8826-08B4-86E5-54B77B37BF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E74618-6738-DC19-2E47-30CCBD15B1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E417C-6EFE-D3B8-7029-3E7B86AEE5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26A8DE-8106-A6F2-D571-9510BB2EF7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47E879-EF8C-CE83-F185-C3F8E7F3DF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B4B16B-0615-B2BF-816D-3095353CA5D1}"/>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8" name="Footer Placeholder 7">
            <a:extLst>
              <a:ext uri="{FF2B5EF4-FFF2-40B4-BE49-F238E27FC236}">
                <a16:creationId xmlns:a16="http://schemas.microsoft.com/office/drawing/2014/main" id="{23D98966-DE25-3BFE-AAF2-DBE4717AB3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1A86CA-4E7C-0084-60CE-CFFDB3F4D53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394528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1871876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095C-5AC5-9840-6854-08A25792E0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CA125C-3FC9-E559-9D46-D86630402389}"/>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4" name="Footer Placeholder 3">
            <a:extLst>
              <a:ext uri="{FF2B5EF4-FFF2-40B4-BE49-F238E27FC236}">
                <a16:creationId xmlns:a16="http://schemas.microsoft.com/office/drawing/2014/main" id="{347F16FF-CDE4-0B5B-0AB4-62811E3481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443D9E-3BF6-C24C-063B-B2D68C316C67}"/>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2781740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A91817-2F9A-C1FE-BA99-5288560FBF0D}"/>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3" name="Footer Placeholder 2">
            <a:extLst>
              <a:ext uri="{FF2B5EF4-FFF2-40B4-BE49-F238E27FC236}">
                <a16:creationId xmlns:a16="http://schemas.microsoft.com/office/drawing/2014/main" id="{96E9A170-2DEB-D39C-9687-55DA655B18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DF7DA5-16B6-BE99-B5EE-7BA3CE4B75EB}"/>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9364021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BA22B-422C-C213-CDB4-9F7EF2BD5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974A5B-905B-FE3F-9A6F-76E804F0F9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E7D6B4-3835-0558-090C-184BB61FC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B17D3F-E664-348D-F0F3-99FCA5C485B3}"/>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6" name="Footer Placeholder 5">
            <a:extLst>
              <a:ext uri="{FF2B5EF4-FFF2-40B4-BE49-F238E27FC236}">
                <a16:creationId xmlns:a16="http://schemas.microsoft.com/office/drawing/2014/main" id="{3865CA25-B2A0-9957-30ED-41F79B9416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CF331E-24C3-28A9-3AD0-A34F9A129A82}"/>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7397325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233D1-0C6F-6052-E32A-533DA7D78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D556F0-A3CC-CF31-5B48-ED0625008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CE4520-701D-BAF6-25BD-5D43E3F50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D20D08-458E-5BDA-3E4F-7F02A4362C6F}"/>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6" name="Footer Placeholder 5">
            <a:extLst>
              <a:ext uri="{FF2B5EF4-FFF2-40B4-BE49-F238E27FC236}">
                <a16:creationId xmlns:a16="http://schemas.microsoft.com/office/drawing/2014/main" id="{0D4060E5-09C0-D4B6-D46A-DB2219CAE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489DCE-50C8-F7CF-7414-171E57C742C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5026586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1637C-4650-ACD2-DCEB-9334838890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EC84B9-30D0-CAFE-84EB-AE57A58C76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C50FE-FC0F-0AC5-9E48-888CE55D0829}"/>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5" name="Footer Placeholder 4">
            <a:extLst>
              <a:ext uri="{FF2B5EF4-FFF2-40B4-BE49-F238E27FC236}">
                <a16:creationId xmlns:a16="http://schemas.microsoft.com/office/drawing/2014/main" id="{CED8BAE9-AD15-C34A-B82B-FC788E8E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527CF-9C02-78C7-67CF-53EA535A230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6370610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7B3DF6-6849-9282-66C6-B567758B83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FF7079-905C-D0D2-AF94-DCD58C8C11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E38C2-6E54-8A17-4FFE-32ABDD24EF1C}"/>
              </a:ext>
            </a:extLst>
          </p:cNvPr>
          <p:cNvSpPr>
            <a:spLocks noGrp="1"/>
          </p:cNvSpPr>
          <p:nvPr>
            <p:ph type="dt" sz="half" idx="10"/>
          </p:nvPr>
        </p:nvSpPr>
        <p:spPr/>
        <p:txBody>
          <a:bodyPr/>
          <a:lstStyle/>
          <a:p>
            <a:fld id="{56BE2EEE-FB2E-40DA-8DB6-D2CCC87AFE7C}" type="datetimeFigureOut">
              <a:rPr lang="en-US" smtClean="0"/>
              <a:t>7/2/2026</a:t>
            </a:fld>
            <a:endParaRPr lang="en-US"/>
          </a:p>
        </p:txBody>
      </p:sp>
      <p:sp>
        <p:nvSpPr>
          <p:cNvPr id="5" name="Footer Placeholder 4">
            <a:extLst>
              <a:ext uri="{FF2B5EF4-FFF2-40B4-BE49-F238E27FC236}">
                <a16:creationId xmlns:a16="http://schemas.microsoft.com/office/drawing/2014/main" id="{1407E09E-064B-A14C-5378-94B63473D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FF119-039D-3897-C4D9-75941EBEAB7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5431630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1693169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7/2/2026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91789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7/2/2026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048149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2.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5.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theme" Target="../theme/theme6.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7/2/2026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69371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811" r:id="rId13"/>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6243144" y="1825625"/>
            <a:ext cx="5110655" cy="4351338"/>
          </a:xfrm>
          <a:prstGeom prst="rect">
            <a:avLst/>
          </a:prstGeom>
        </p:spPr>
        <p:txBody>
          <a:bodyPr vert="horz" lIns="91440" tIns="45720" rIns="91440" bIns="45720" rtlCol="0">
            <a:normAutofit/>
          </a:bodyPr>
          <a:lstStyle/>
          <a:p>
            <a:r>
              <a:rPr lang="en-US" sz="2800" b="1" u="none" strike="noStrike">
                <a:solidFill>
                  <a:srgbClr val="414042"/>
                </a:solidFill>
                <a:effectLst/>
                <a:latin typeface="Rajdhani" panose="02000000000000000000" pitchFamily="2" charset="77"/>
                <a:cs typeface="Rajdhani" panose="02000000000000000000" pitchFamily="2" charset="77"/>
              </a:rPr>
              <a:t>Title- Rajdhani 36pt</a:t>
            </a:r>
            <a:endParaRPr lang="en-US" sz="1200" b="1">
              <a:solidFill>
                <a:srgbClr val="414042"/>
              </a:solidFill>
              <a:latin typeface="Rajdhani" panose="02000000000000000000" pitchFamily="2" charset="77"/>
              <a:cs typeface="Rajdhani" panose="02000000000000000000" pitchFamily="2" charset="77"/>
            </a:endParaRP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7/2/2026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005839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9764524"/>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l" defTabSz="914428"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mj-cs"/>
        </a:defRPr>
      </a:lvl1pPr>
    </p:titleStyle>
    <p:bodyStyle>
      <a:lvl1pPr marL="228608" indent="-228608" algn="l" defTabSz="914428" rtl="0" eaLnBrk="1" latinLnBrk="0" hangingPunct="1">
        <a:lnSpc>
          <a:spcPct val="90000"/>
        </a:lnSpc>
        <a:spcBef>
          <a:spcPts val="1000"/>
        </a:spcBef>
        <a:buClr>
          <a:srgbClr val="920075"/>
        </a:buClr>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22" indent="-228608" algn="l" defTabSz="914428" rtl="0" eaLnBrk="1" latinLnBrk="0" hangingPunct="1">
        <a:lnSpc>
          <a:spcPct val="90000"/>
        </a:lnSpc>
        <a:spcBef>
          <a:spcPts val="500"/>
        </a:spcBef>
        <a:buClr>
          <a:srgbClr val="920075"/>
        </a:buClr>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36" indent="-228608" algn="l" defTabSz="914428" rtl="0" eaLnBrk="1" latinLnBrk="0" hangingPunct="1">
        <a:lnSpc>
          <a:spcPct val="90000"/>
        </a:lnSpc>
        <a:spcBef>
          <a:spcPts val="500"/>
        </a:spcBef>
        <a:buClr>
          <a:srgbClr val="920075"/>
        </a:buClr>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50" indent="-228608" algn="l" defTabSz="914428" rtl="0" eaLnBrk="1" latinLnBrk="0" hangingPunct="1">
        <a:lnSpc>
          <a:spcPct val="90000"/>
        </a:lnSpc>
        <a:spcBef>
          <a:spcPts val="500"/>
        </a:spcBef>
        <a:buClr>
          <a:srgbClr val="920075"/>
        </a:buClr>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65" indent="-228608" algn="l" defTabSz="914428" rtl="0" eaLnBrk="1" latinLnBrk="0" hangingPunct="1">
        <a:lnSpc>
          <a:spcPct val="90000"/>
        </a:lnSpc>
        <a:spcBef>
          <a:spcPts val="500"/>
        </a:spcBef>
        <a:buClr>
          <a:srgbClr val="920075"/>
        </a:buClr>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79"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93"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07"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22"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8" rtl="0" eaLnBrk="1" latinLnBrk="0" hangingPunct="1">
        <a:defRPr sz="1800" kern="1200">
          <a:solidFill>
            <a:schemeClr val="tx1"/>
          </a:solidFill>
          <a:latin typeface="+mn-lt"/>
          <a:ea typeface="+mn-ea"/>
          <a:cs typeface="+mn-cs"/>
        </a:defRPr>
      </a:lvl1pPr>
      <a:lvl2pPr marL="457214" algn="l" defTabSz="914428" rtl="0" eaLnBrk="1" latinLnBrk="0" hangingPunct="1">
        <a:defRPr sz="1800" kern="1200">
          <a:solidFill>
            <a:schemeClr val="tx1"/>
          </a:solidFill>
          <a:latin typeface="+mn-lt"/>
          <a:ea typeface="+mn-ea"/>
          <a:cs typeface="+mn-cs"/>
        </a:defRPr>
      </a:lvl2pPr>
      <a:lvl3pPr marL="914428" algn="l" defTabSz="914428" rtl="0" eaLnBrk="1" latinLnBrk="0" hangingPunct="1">
        <a:defRPr sz="1800" kern="1200">
          <a:solidFill>
            <a:schemeClr val="tx1"/>
          </a:solidFill>
          <a:latin typeface="+mn-lt"/>
          <a:ea typeface="+mn-ea"/>
          <a:cs typeface="+mn-cs"/>
        </a:defRPr>
      </a:lvl3pPr>
      <a:lvl4pPr marL="1371643" algn="l" defTabSz="914428" rtl="0" eaLnBrk="1" latinLnBrk="0" hangingPunct="1">
        <a:defRPr sz="1800" kern="1200">
          <a:solidFill>
            <a:schemeClr val="tx1"/>
          </a:solidFill>
          <a:latin typeface="+mn-lt"/>
          <a:ea typeface="+mn-ea"/>
          <a:cs typeface="+mn-cs"/>
        </a:defRPr>
      </a:lvl4pPr>
      <a:lvl5pPr marL="1828857" algn="l" defTabSz="914428" rtl="0" eaLnBrk="1" latinLnBrk="0" hangingPunct="1">
        <a:defRPr sz="1800" kern="1200">
          <a:solidFill>
            <a:schemeClr val="tx1"/>
          </a:solidFill>
          <a:latin typeface="+mn-lt"/>
          <a:ea typeface="+mn-ea"/>
          <a:cs typeface="+mn-cs"/>
        </a:defRPr>
      </a:lvl5pPr>
      <a:lvl6pPr marL="2286071" algn="l" defTabSz="914428" rtl="0" eaLnBrk="1" latinLnBrk="0" hangingPunct="1">
        <a:defRPr sz="1800" kern="1200">
          <a:solidFill>
            <a:schemeClr val="tx1"/>
          </a:solidFill>
          <a:latin typeface="+mn-lt"/>
          <a:ea typeface="+mn-ea"/>
          <a:cs typeface="+mn-cs"/>
        </a:defRPr>
      </a:lvl6pPr>
      <a:lvl7pPr marL="2743285" algn="l" defTabSz="914428" rtl="0" eaLnBrk="1" latinLnBrk="0" hangingPunct="1">
        <a:defRPr sz="1800" kern="1200">
          <a:solidFill>
            <a:schemeClr val="tx1"/>
          </a:solidFill>
          <a:latin typeface="+mn-lt"/>
          <a:ea typeface="+mn-ea"/>
          <a:cs typeface="+mn-cs"/>
        </a:defRPr>
      </a:lvl7pPr>
      <a:lvl8pPr marL="3200500" algn="l" defTabSz="914428" rtl="0" eaLnBrk="1" latinLnBrk="0" hangingPunct="1">
        <a:defRPr sz="1800" kern="1200">
          <a:solidFill>
            <a:schemeClr val="tx1"/>
          </a:solidFill>
          <a:latin typeface="+mn-lt"/>
          <a:ea typeface="+mn-ea"/>
          <a:cs typeface="+mn-cs"/>
        </a:defRPr>
      </a:lvl8pPr>
      <a:lvl9pPr marL="3657714" algn="l" defTabSz="91442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384950468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2D6780-B58F-8F8E-04ED-45199A9B70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F7CC8F-6591-FD41-38A1-E9AA43CCC5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6BA8D8-18CC-7A1F-805E-A49678F47D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9370AF-540F-9840-9D65-14F6CB12578E}" type="datetimeFigureOut">
              <a:rPr lang="en-US" smtClean="0"/>
              <a:t>7/2/2026</a:t>
            </a:fld>
            <a:endParaRPr lang="en-US"/>
          </a:p>
        </p:txBody>
      </p:sp>
      <p:sp>
        <p:nvSpPr>
          <p:cNvPr id="5" name="Footer Placeholder 4">
            <a:extLst>
              <a:ext uri="{FF2B5EF4-FFF2-40B4-BE49-F238E27FC236}">
                <a16:creationId xmlns:a16="http://schemas.microsoft.com/office/drawing/2014/main" id="{149F37E3-01BF-2DCC-A474-5BE611CA1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0893E16-F161-2C0A-12B9-AE02FA9C4B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9E66E9-B4D9-644E-833A-20E7333819D0}" type="slidenum">
              <a:rPr lang="en-US" smtClean="0"/>
              <a:t>‹#›</a:t>
            </a:fld>
            <a:endParaRPr lang="en-US"/>
          </a:p>
        </p:txBody>
      </p:sp>
    </p:spTree>
    <p:extLst>
      <p:ext uri="{BB962C8B-B14F-4D97-AF65-F5344CB8AC3E}">
        <p14:creationId xmlns:p14="http://schemas.microsoft.com/office/powerpoint/2010/main" val="25064901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 id="2147483834" r:id="rId21"/>
    <p:sldLayoutId id="2147483835" r:id="rId22"/>
    <p:sldLayoutId id="2147483836"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gnific.com/free-photo/digital-warning-error-message-with-glitch-effect_427035725.htm" TargetMode="External"/><Relationship Id="rId2" Type="http://schemas.openxmlformats.org/officeDocument/2006/relationships/image" Target="../media/image22.jpe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39.xml"/><Relationship Id="rId4" Type="http://schemas.openxmlformats.org/officeDocument/2006/relationships/hyperlink" Target="https://www.rawpixel.com/search/protection"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hyperlink" Target="mailto:scott.brinkley@vita.virginia.gov" TargetMode="External"/><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hyperlink" Target="https://vita.virginia.gov/"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Commonwealthsecurity@vita.virginia.gov" TargetMode="External"/><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04_49A8724C.xml"/><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hyperlink" Target="mailto:jared.karnes@vita.virginia.gov" TargetMode="External"/><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covgov.sharepoint.com/sites/VITA-Connections-External/SitePages/Commonwealth-Security-Risk-Management.aspx?xsdata=MDV8MDJ8fDEyZGY1MmNiYWFjOTRhNjE1MzcxMDhkZDkxOTRhNjQ0fDYyMGFlNWE5NGVjMTRmYTA4NjQxNWQ5ZjM4NmM3MzA5fDB8MHw2Mzg4MjY3ODk3ODcxNjE0NTd8VW5rbm93bnxWR1ZoYlhOVFpXTjFjbWwwZVZObGNuWnBZMlY4ZXlKV0lqb2lNQzR3TGpBd01EQWlMQ0pRSWpvaVYybHVNeklpTENKQlRpSTZJazkwYUdWeUlpd2lWMVFpT2pFeGZRPT18MXxMMk5vWVhSekx6RTVPbUl3TVdZNVpXUTFMVEl4WlRZdE5EZ3dZeTFpWW1Zd0xUQTROMkUxTm1NNVpqZzNORjlrWmprNU5qSTNOaTB5TTJOakxUUmxNV010T1ROa09DMWxaRFZpTXpsbFpXTTFNalpBZFc1eExtZGliQzV6Y0dGalpYTXZiV1Z6YzJGblpYTXZNVGMwTnpBNE1qRTNPREEwT1E9PXw5YjNiNjdlMTBjZTc0M2ZlNTM3MTA4ZGQ5MTk0YTY0NHw1ZmZkNjI2ZTM2YTA0NzE3YjdkYTExNTIyYTJkMTdlZQ%3D%3D&amp;sdata=bFdrM3J4REViS2xlL2U0Q253bXRUOEpGejZXcFZvVDRQSHpkdjcxODhMVT0%3D&amp;ovuser=620ae5a9-4ec1-4fa0-8641-5d9f386c7309%2CJoshua.Kropka%40vita.virginia.gov&amp;OR=Teams-HL&amp;CT=1747142430286&amp;clickparams=eyJBcHBOYW1lIjoiVGVhbXMtRGVza3RvcCIsIkFwcFZlcnNpb24iOiI0OS8yNTAzMTMyMTAxOCIsIkhhc0ZlZGVyYXRlZFVzZXIiOmZhbHNlfQ%3D%3D"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image" Target="../media/image34.svg"/><Relationship Id="rId4" Type="http://schemas.openxmlformats.org/officeDocument/2006/relationships/hyperlink" Target="https://cteworkforce.com/cte-teem-program-on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hyperlink" Target="https://covgov.sharepoint.com/sites/VITA-Connections-External/SitePages/VITA-service-catalog-update--Feb.-19(1).aspx?xsdata=MDV8MDJ8fGZkOWMyZmU3MDZjMzRjYTkyZDczMDhkZTczZDllNWZifDYyMGFlNWE5NGVjMTRmYTA4NjQxNWQ5ZjM4NmM3MzA5fDB8MHw2MzkwNzU1NzY4MzY3MzAyMjd8VW5rbm93bnxWR1ZoYlhOVFpXTjFjbWwwZVZObGNuWnBZMlY4ZXlKRFFTSTZJbFJsWVcxelgwRlVVRk5sY25acFkyVmZVMUJQVEU5R0lpd2lWaUk2SWpBdU1DNHdNREF3SWl3aVVDSTZJbGRwYmpNeUlpd2lRVTRpT2lKUGRHaGxjaUlzSWxkVUlqb3hNWDA9fDF8TDJOb1lYUnpMekU1T21Jd01XWTVaV1ExTFRJeFpUWXRORGd3WXkxaVltWXdMVEE0TjJFMU5tTTVaamczTkY5a01Ua3pNelk0Wmkwd1pHSTJMVFJsWlRrdE9EUTBaUzAwWVRNeE9EVmhNRFUzWW1KQWRXNXhMbWRpYkM1emNHRmpaWE12YldWemMyRm5aWE12TVRjM01UazJNRGc0TVRRMk5RPT18MWE5MTUyYjk4YWE4NGViZjJkNzMwOGRlNzNkOWU1ZmJ8YjhlYzNmYWY0NWUwNDkwY2IxMmFkZjMxNzJlNzIzOTQ%3D&amp;sdata=VkNiT0cvS1J5bjRQbEFyT3ptMHAvMmJnSC9hZUl6NFFiUzFEam9ZOHMxZz0%3D&amp;ovuser=620ae5a9-4ec1-4fa0-8641-5d9f386c7309%2CJohanna.Opolski%40vita.virginia.gov"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hyperlink" Target="https://covgov.sharepoint.com/sites/VITA-Connections-External/SitePages/AITR-meetings(1).aspx?csf=1&amp;web=1&amp;e=TKvrP8"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s://forms.cloud.microsoft/Pages/ResponsePage.aspx?id=qeUKYsFOoE-GQV2fOGxzCb0UdB3mjGFHvwd7FFWnS4hUNFRDOVY5OENEU1FSRlpEVVFaWVBFRkdaNi4u" TargetMode="External"/><Relationship Id="rId2" Type="http://schemas.openxmlformats.org/officeDocument/2006/relationships/hyperlink" Target="https://forms.cloud.microsoft/Pages/ResponsePage.aspx?id=qeUKYsFOoE-GQV2fOGxzCb0UdB3mjGFHvwd7FFWnS4hUNko4WDdJSElJTzlYSU9SVTBSWERWUElFSy4u" TargetMode="External"/><Relationship Id="rId1" Type="http://schemas.openxmlformats.org/officeDocument/2006/relationships/slideLayout" Target="../slideLayouts/slideLayout39.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hyperlink" Target="https://forms.office.com/Pages/ResponsePage.aspx?id=qeUKYsFOoE-GQV2fOGxzCY82k9G2DelOhE5KMYWgV7tUNkNYWkZJT1dXOVJIU1dJUE1HQUZXTTBKMS4u" TargetMode="External"/><Relationship Id="rId4" Type="http://schemas.openxmlformats.org/officeDocument/2006/relationships/hyperlink" Target="https://covgov.sharepoint.com/sites/VITA-Connections-External/_layouts/15/Event.aspx?ListGuid=f2338672-b4ec-4d38-a582-15d5e1749d5d&amp;ItemId=56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39.jpeg"/></Relationships>
</file>

<file path=ppt/slides/_rels/slide5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4.xml"/><Relationship Id="rId1" Type="http://schemas.openxmlformats.org/officeDocument/2006/relationships/slideLayout" Target="../slideLayouts/slideLayout54.xml"/><Relationship Id="rId4" Type="http://schemas.openxmlformats.org/officeDocument/2006/relationships/hyperlink" Target="http://www.vita.virginia.gov/isc"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covaconf.webex.com/weblink/register/r2604666a649aad5afc562998707df6c0" TargetMode="External"/><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image" Target="../media/image42.png"/><Relationship Id="rId4" Type="http://schemas.openxmlformats.org/officeDocument/2006/relationships/image" Target="../media/image41.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hyperlink" Target="https://teams.microsoft.com/meet/241616043567040?p=bhIwR6uqJJpK83cGvM" TargetMode="External"/><Relationship Id="rId4" Type="http://schemas.openxmlformats.org/officeDocument/2006/relationships/hyperlink" Target="https://teams.microsoft.com/meet/27604988650218?p=FOI5BmVIY3AMyNBts4"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mailto:Commonwealthsecurity@vita.virginia.gov" TargetMode="External"/><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43.sv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7.xml"/><Relationship Id="rId5" Type="http://schemas.openxmlformats.org/officeDocument/2006/relationships/image" Target="../media/image44.png"/><Relationship Id="rId4" Type="http://schemas.openxmlformats.org/officeDocument/2006/relationships/hyperlink" Target="https://forms.office.com/Pages/ResponsePage.aspx?id=qeUKYsFOoE-GQV2fOGxzCY82k9G2DelOhE5KMYWgV7tUNjlGOUVQN0o0WFhNUTA1OFNHVk5GV0Y5MS4u"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7.xml"/><Relationship Id="rId5" Type="http://schemas.openxmlformats.org/officeDocument/2006/relationships/image" Target="../media/image45.png"/><Relationship Id="rId4" Type="http://schemas.openxmlformats.org/officeDocument/2006/relationships/hyperlink" Target="https://forms.office.com/Pages/ResponsePage.aspx?id=qeUKYsFOoE-GQV2fOGxzCY82k9G2DelOhE5KMYWgV7tUNkNYWkZJT1dXOVJIU1dJUE1HQUZXTTBKMS4u"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99B764-445D-B882-5C59-0BB35D0677B3}"/>
              </a:ext>
            </a:extLst>
          </p:cNvPr>
          <p:cNvSpPr>
            <a:spLocks noGrp="1"/>
          </p:cNvSpPr>
          <p:nvPr>
            <p:ph type="title" idx="4294967295"/>
          </p:nvPr>
        </p:nvSpPr>
        <p:spPr>
          <a:xfrm>
            <a:off x="893763" y="3167063"/>
            <a:ext cx="7437437" cy="11699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dirty="0">
                <a:ln>
                  <a:noFill/>
                </a:ln>
                <a:solidFill>
                  <a:srgbClr val="005E6E"/>
                </a:solidFill>
                <a:effectLst/>
                <a:uLnTx/>
                <a:uFillTx/>
                <a:latin typeface="Rajdhani"/>
                <a:ea typeface="Roboto"/>
                <a:cs typeface="Rajdhani" panose="02000000000000000000" pitchFamily="2" charset="77"/>
              </a:rPr>
              <a:t>Welcome to the July 1, 2026</a:t>
            </a:r>
            <a:endParaRPr kumimoji="0" lang="en-US" sz="3600" b="1" i="0" u="none" strike="noStrike" kern="1200" cap="none" spc="0" normalizeH="0" baseline="0" noProof="0" dirty="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dirty="0">
                <a:ln>
                  <a:noFill/>
                </a:ln>
                <a:solidFill>
                  <a:srgbClr val="005E6E"/>
                </a:solidFill>
                <a:effectLst/>
                <a:uLnTx/>
                <a:uFillTx/>
                <a:latin typeface="Rajdhani"/>
                <a:ea typeface="Roboto"/>
                <a:cs typeface="Rajdhani" panose="02000000000000000000" pitchFamily="2" charset="77"/>
              </a:rPr>
              <a:t> ISOAG Meeting</a:t>
            </a:r>
            <a:endParaRPr kumimoji="0" lang="en-US" sz="3600" b="1" i="0" u="none" strike="noStrike" kern="1200" cap="none" spc="0" normalizeH="0" baseline="0" noProof="0" dirty="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p:txBody>
      </p:sp>
      <p:sp>
        <p:nvSpPr>
          <p:cNvPr id="10" name="Text Placeholder 9">
            <a:extLst>
              <a:ext uri="{FF2B5EF4-FFF2-40B4-BE49-F238E27FC236}">
                <a16:creationId xmlns:a16="http://schemas.microsoft.com/office/drawing/2014/main" id="{1B004BB7-1429-4C4D-AB1D-FB87AA645A3A}"/>
              </a:ext>
            </a:extLst>
          </p:cNvPr>
          <p:cNvSpPr>
            <a:spLocks noGrp="1"/>
          </p:cNvSpPr>
          <p:nvPr>
            <p:ph type="body" sz="quarter" idx="13"/>
          </p:nvPr>
        </p:nvSpPr>
        <p:spPr>
          <a:xfrm>
            <a:off x="1704007" y="4730159"/>
            <a:ext cx="5826260" cy="1168312"/>
          </a:xfrm>
        </p:spPr>
        <p:txBody>
          <a:bodyPr vert="horz" lIns="91440" tIns="45720" rIns="91440" bIns="45720" rtlCol="0" anchor="t">
            <a:normAutofit/>
          </a:bodyPr>
          <a:lstStyle/>
          <a:p>
            <a:r>
              <a:rPr lang="en-US">
                <a:solidFill>
                  <a:srgbClr val="91D8AE"/>
                </a:solidFill>
                <a:latin typeface="Rajdhani"/>
                <a:ea typeface="Roboto"/>
              </a:rPr>
              <a:t>     Information Security Officer’s</a:t>
            </a:r>
          </a:p>
          <a:p>
            <a:pPr algn="ctr"/>
            <a:r>
              <a:rPr lang="en-US">
                <a:solidFill>
                  <a:srgbClr val="91D8AE"/>
                </a:solidFill>
              </a:rPr>
              <a:t>Advisory Group </a:t>
            </a:r>
          </a:p>
          <a:p>
            <a:endParaRPr lang="en-US"/>
          </a:p>
        </p:txBody>
      </p:sp>
    </p:spTree>
    <p:extLst>
      <p:ext uri="{BB962C8B-B14F-4D97-AF65-F5344CB8AC3E}">
        <p14:creationId xmlns:p14="http://schemas.microsoft.com/office/powerpoint/2010/main" val="2159154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46B07-743C-131F-3A50-1EA03A1B946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31674A5-9886-C814-8FB1-9C7961C83E50}"/>
              </a:ext>
            </a:extLst>
          </p:cNvPr>
          <p:cNvSpPr>
            <a:spLocks noGrp="1"/>
          </p:cNvSpPr>
          <p:nvPr>
            <p:ph type="title"/>
          </p:nvPr>
        </p:nvSpPr>
        <p:spPr>
          <a:xfrm>
            <a:off x="1015934" y="241410"/>
            <a:ext cx="10935726" cy="543200"/>
          </a:xfrm>
        </p:spPr>
        <p:txBody>
          <a:bodyPr/>
          <a:lstStyle/>
          <a:p>
            <a:r>
              <a:rPr lang="en-US" sz="2800">
                <a:latin typeface="Roboto"/>
                <a:ea typeface="Roboto"/>
                <a:cs typeface="Roboto"/>
              </a:rPr>
              <a:t>Microsoft OS support</a:t>
            </a:r>
            <a:endParaRPr lang="en-US"/>
          </a:p>
        </p:txBody>
      </p:sp>
      <p:sp>
        <p:nvSpPr>
          <p:cNvPr id="7" name="TextBox 6">
            <a:extLst>
              <a:ext uri="{FF2B5EF4-FFF2-40B4-BE49-F238E27FC236}">
                <a16:creationId xmlns:a16="http://schemas.microsoft.com/office/drawing/2014/main" id="{51AAE844-0E41-2AC8-00AD-819F4B5C828D}"/>
              </a:ext>
            </a:extLst>
          </p:cNvPr>
          <p:cNvSpPr txBox="1"/>
          <p:nvPr/>
        </p:nvSpPr>
        <p:spPr>
          <a:xfrm>
            <a:off x="1016320" y="1088688"/>
            <a:ext cx="3891517"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14041"/>
                </a:solidFill>
                <a:effectLst/>
                <a:uLnTx/>
                <a:uFillTx/>
                <a:latin typeface="Aptos" panose="02110004020202020204"/>
                <a:ea typeface="+mn-ea"/>
                <a:cs typeface="+mn-cs"/>
              </a:rPr>
              <a:t>Windows servers in full support</a:t>
            </a:r>
          </a:p>
        </p:txBody>
      </p:sp>
      <p:graphicFrame>
        <p:nvGraphicFramePr>
          <p:cNvPr id="2" name="Table 1">
            <a:extLst>
              <a:ext uri="{FF2B5EF4-FFF2-40B4-BE49-F238E27FC236}">
                <a16:creationId xmlns:a16="http://schemas.microsoft.com/office/drawing/2014/main" id="{96CF8484-F151-1873-0442-466137D048EA}"/>
              </a:ext>
            </a:extLst>
          </p:cNvPr>
          <p:cNvGraphicFramePr>
            <a:graphicFrameLocks noGrp="1"/>
          </p:cNvGraphicFramePr>
          <p:nvPr/>
        </p:nvGraphicFramePr>
        <p:xfrm>
          <a:off x="1015934" y="1456661"/>
          <a:ext cx="10221450" cy="1737360"/>
        </p:xfrm>
        <a:graphic>
          <a:graphicData uri="http://schemas.openxmlformats.org/drawingml/2006/table">
            <a:tbl>
              <a:tblPr firstRow="1" bandRow="1">
                <a:tableStyleId>{5C22544A-7EE6-4342-B048-85BDC9FD1C3A}</a:tableStyleId>
              </a:tblPr>
              <a:tblGrid>
                <a:gridCol w="3407150">
                  <a:extLst>
                    <a:ext uri="{9D8B030D-6E8A-4147-A177-3AD203B41FA5}">
                      <a16:colId xmlns:a16="http://schemas.microsoft.com/office/drawing/2014/main" val="2025708307"/>
                    </a:ext>
                  </a:extLst>
                </a:gridCol>
                <a:gridCol w="3407150">
                  <a:extLst>
                    <a:ext uri="{9D8B030D-6E8A-4147-A177-3AD203B41FA5}">
                      <a16:colId xmlns:a16="http://schemas.microsoft.com/office/drawing/2014/main" val="2378676583"/>
                    </a:ext>
                  </a:extLst>
                </a:gridCol>
                <a:gridCol w="3407150">
                  <a:extLst>
                    <a:ext uri="{9D8B030D-6E8A-4147-A177-3AD203B41FA5}">
                      <a16:colId xmlns:a16="http://schemas.microsoft.com/office/drawing/2014/main" val="3799664562"/>
                    </a:ext>
                  </a:extLst>
                </a:gridCol>
              </a:tblGrid>
              <a:tr h="569569">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Mainstream support end date (first 10 years)</a:t>
                      </a:r>
                      <a:endParaRPr lang="en-US" spc="70" baseline="0">
                        <a:latin typeface="Roboto" panose="02000000000000000000" pitchFamily="2" charset="0"/>
                        <a:ea typeface="Roboto" panose="02000000000000000000" pitchFamily="2" charset="0"/>
                      </a:endParaRPr>
                    </a:p>
                  </a:txBody>
                  <a:tcPr anchor="ctr"/>
                </a:tc>
                <a:tc>
                  <a:txBody>
                    <a:bodyPr/>
                    <a:lstStyle/>
                    <a:p>
                      <a:pPr marL="0" marR="0" lvl="0" indent="0" algn="l">
                        <a:lnSpc>
                          <a:spcPct val="100000"/>
                        </a:lnSpc>
                        <a:spcBef>
                          <a:spcPts val="0"/>
                        </a:spcBef>
                        <a:spcAft>
                          <a:spcPts val="0"/>
                        </a:spcAft>
                        <a:buNone/>
                      </a:pPr>
                      <a:r>
                        <a:rPr lang="en-US" sz="1800" b="1" kern="1200" spc="70" baseline="0" noProof="0">
                          <a:solidFill>
                            <a:schemeClr val="lt1"/>
                          </a:solidFill>
                          <a:latin typeface="Roboto"/>
                          <a:ea typeface="Roboto"/>
                          <a:cs typeface="+mn-cs"/>
                        </a:rPr>
                        <a:t>ESU end date (+3 years) at additional cost</a:t>
                      </a:r>
                    </a:p>
                  </a:txBody>
                  <a:tcPr anchor="ctr"/>
                </a:tc>
                <a:extLst>
                  <a:ext uri="{0D108BD9-81ED-4DB2-BD59-A6C34878D82A}">
                    <a16:rowId xmlns:a16="http://schemas.microsoft.com/office/drawing/2014/main" val="1591970164"/>
                  </a:ext>
                </a:extLst>
              </a:tr>
              <a:tr h="325468">
                <a:tc>
                  <a:txBody>
                    <a:bodyPr/>
                    <a:lstStyle/>
                    <a:p>
                      <a:r>
                        <a:rPr lang="en-US">
                          <a:latin typeface="Roboto"/>
                          <a:ea typeface="Roboto"/>
                        </a:rPr>
                        <a:t>Windows Server 2025 (N*)</a:t>
                      </a:r>
                      <a:endParaRPr lang="en-US">
                        <a:latin typeface="Roboto" panose="02000000000000000000" pitchFamily="2" charset="0"/>
                        <a:ea typeface="Roboto" panose="02000000000000000000" pitchFamily="2" charset="0"/>
                      </a:endParaRPr>
                    </a:p>
                  </a:txBody>
                  <a:tcPr anchor="ctr"/>
                </a:tc>
                <a:tc>
                  <a:txBody>
                    <a:bodyPr/>
                    <a:lstStyle/>
                    <a:p>
                      <a:pPr lvl="0">
                        <a:buNone/>
                      </a:pPr>
                      <a:r>
                        <a:rPr lang="en-US">
                          <a:latin typeface="Roboto"/>
                          <a:ea typeface="Roboto"/>
                        </a:rPr>
                        <a:t>Oct. 11, 2035</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a:ea typeface="Roboto"/>
                        </a:rPr>
                        <a:t>Oct. 11, 2038</a:t>
                      </a:r>
                      <a:endParaRPr lang="en-US">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3881923140"/>
                  </a:ext>
                </a:extLst>
              </a:tr>
              <a:tr h="325468">
                <a:tc>
                  <a:txBody>
                    <a:bodyPr/>
                    <a:lstStyle/>
                    <a:p>
                      <a:r>
                        <a:rPr lang="en-US">
                          <a:latin typeface="Roboto"/>
                          <a:ea typeface="Roboto"/>
                        </a:rPr>
                        <a:t>Windows Server 2022 (N-1)</a:t>
                      </a:r>
                      <a:endParaRPr lang="en-US"/>
                    </a:p>
                  </a:txBody>
                  <a:tcPr anchor="ctr"/>
                </a:tc>
                <a:tc>
                  <a:txBody>
                    <a:bodyPr/>
                    <a:lstStyle/>
                    <a:p>
                      <a:pPr lvl="0">
                        <a:buNone/>
                      </a:pPr>
                      <a:r>
                        <a:rPr lang="en-US">
                          <a:latin typeface="Roboto"/>
                          <a:ea typeface="Roboto"/>
                        </a:rPr>
                        <a:t>Oct. 14, 2031</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a:ea typeface="Roboto"/>
                        </a:rPr>
                        <a:t>Oct. 14, 2034</a:t>
                      </a:r>
                      <a:endParaRPr lang="en-US">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560752362"/>
                  </a:ext>
                </a:extLst>
              </a:tr>
              <a:tr h="325468">
                <a:tc>
                  <a:txBody>
                    <a:bodyPr/>
                    <a:lstStyle/>
                    <a:p>
                      <a:r>
                        <a:rPr lang="en-US">
                          <a:latin typeface="Roboto"/>
                          <a:ea typeface="Roboto"/>
                        </a:rPr>
                        <a:t>Windows Server 2019 (N-2)</a:t>
                      </a:r>
                      <a:endParaRPr lang="en-US">
                        <a:latin typeface="Roboto" panose="02000000000000000000" pitchFamily="2" charset="0"/>
                        <a:ea typeface="Roboto" panose="02000000000000000000" pitchFamily="2" charset="0"/>
                      </a:endParaRPr>
                    </a:p>
                  </a:txBody>
                  <a:tcPr anchor="ctr"/>
                </a:tc>
                <a:tc>
                  <a:txBody>
                    <a:bodyPr/>
                    <a:lstStyle/>
                    <a:p>
                      <a:pPr lvl="0">
                        <a:buNone/>
                      </a:pPr>
                      <a:r>
                        <a:rPr lang="en-US">
                          <a:latin typeface="Roboto"/>
                          <a:ea typeface="Roboto"/>
                        </a:rPr>
                        <a:t>Jan 9, 2029</a:t>
                      </a:r>
                      <a:endParaRPr lang="en-US">
                        <a:latin typeface="Roboto" panose="02000000000000000000" pitchFamily="2" charset="0"/>
                        <a:ea typeface="Roboto" panose="02000000000000000000" pitchFamily="2" charset="0"/>
                      </a:endParaRPr>
                    </a:p>
                  </a:txBody>
                  <a:tcPr anchor="ctr"/>
                </a:tc>
                <a:tc>
                  <a:txBody>
                    <a:bodyPr/>
                    <a:lstStyle/>
                    <a:p>
                      <a:r>
                        <a:rPr lang="en-US" dirty="0">
                          <a:latin typeface="Roboto"/>
                          <a:ea typeface="Roboto"/>
                        </a:rPr>
                        <a:t>Jan 9, 2032</a:t>
                      </a:r>
                      <a:endParaRPr lang="en-US" dirty="0">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2057223093"/>
                  </a:ext>
                </a:extLst>
              </a:tr>
            </a:tbl>
          </a:graphicData>
        </a:graphic>
      </p:graphicFrame>
      <p:sp>
        <p:nvSpPr>
          <p:cNvPr id="6" name="TextBox 5">
            <a:extLst>
              <a:ext uri="{FF2B5EF4-FFF2-40B4-BE49-F238E27FC236}">
                <a16:creationId xmlns:a16="http://schemas.microsoft.com/office/drawing/2014/main" id="{618D24D4-E1AA-6F8F-12F2-B98330028C18}"/>
              </a:ext>
            </a:extLst>
          </p:cNvPr>
          <p:cNvSpPr txBox="1"/>
          <p:nvPr/>
        </p:nvSpPr>
        <p:spPr>
          <a:xfrm>
            <a:off x="1016320" y="3130273"/>
            <a:ext cx="3891517"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041"/>
                </a:solidFill>
                <a:effectLst/>
                <a:uLnTx/>
                <a:uFillTx/>
                <a:latin typeface="Aptos" panose="02110004020202020204"/>
                <a:ea typeface="+mn-ea"/>
                <a:cs typeface="+mn-cs"/>
              </a:rPr>
              <a:t>* Upon release in August 2026</a:t>
            </a:r>
          </a:p>
        </p:txBody>
      </p:sp>
      <p:sp>
        <p:nvSpPr>
          <p:cNvPr id="4" name="TextBox 3">
            <a:extLst>
              <a:ext uri="{FF2B5EF4-FFF2-40B4-BE49-F238E27FC236}">
                <a16:creationId xmlns:a16="http://schemas.microsoft.com/office/drawing/2014/main" id="{D29CF2FD-2C9D-A1D4-2F95-DD916023039F}"/>
              </a:ext>
            </a:extLst>
          </p:cNvPr>
          <p:cNvSpPr txBox="1"/>
          <p:nvPr/>
        </p:nvSpPr>
        <p:spPr>
          <a:xfrm>
            <a:off x="915679" y="3681406"/>
            <a:ext cx="50129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14041"/>
                </a:solidFill>
                <a:effectLst/>
                <a:uLnTx/>
                <a:uFillTx/>
                <a:latin typeface="Aptos" panose="02110004020202020204"/>
                <a:ea typeface="+mn-ea"/>
                <a:cs typeface="+mn-cs"/>
              </a:rPr>
              <a:t>Windows servers ending or out of full support</a:t>
            </a:r>
          </a:p>
        </p:txBody>
      </p:sp>
      <p:graphicFrame>
        <p:nvGraphicFramePr>
          <p:cNvPr id="3" name="Table 2">
            <a:extLst>
              <a:ext uri="{FF2B5EF4-FFF2-40B4-BE49-F238E27FC236}">
                <a16:creationId xmlns:a16="http://schemas.microsoft.com/office/drawing/2014/main" id="{356A6F7B-AA0B-9758-A760-5D55F5D24B15}"/>
              </a:ext>
            </a:extLst>
          </p:cNvPr>
          <p:cNvGraphicFramePr>
            <a:graphicFrameLocks noGrp="1"/>
          </p:cNvGraphicFramePr>
          <p:nvPr/>
        </p:nvGraphicFramePr>
        <p:xfrm>
          <a:off x="1015934" y="4050393"/>
          <a:ext cx="10264587" cy="1493276"/>
        </p:xfrm>
        <a:graphic>
          <a:graphicData uri="http://schemas.openxmlformats.org/drawingml/2006/table">
            <a:tbl>
              <a:tblPr firstRow="1" bandRow="1">
                <a:tableStyleId>{5C22544A-7EE6-4342-B048-85BDC9FD1C3A}</a:tableStyleId>
              </a:tblPr>
              <a:tblGrid>
                <a:gridCol w="3421529">
                  <a:extLst>
                    <a:ext uri="{9D8B030D-6E8A-4147-A177-3AD203B41FA5}">
                      <a16:colId xmlns:a16="http://schemas.microsoft.com/office/drawing/2014/main" val="2025708307"/>
                    </a:ext>
                  </a:extLst>
                </a:gridCol>
                <a:gridCol w="3421529">
                  <a:extLst>
                    <a:ext uri="{9D8B030D-6E8A-4147-A177-3AD203B41FA5}">
                      <a16:colId xmlns:a16="http://schemas.microsoft.com/office/drawing/2014/main" val="2378676583"/>
                    </a:ext>
                  </a:extLst>
                </a:gridCol>
                <a:gridCol w="3421529">
                  <a:extLst>
                    <a:ext uri="{9D8B030D-6E8A-4147-A177-3AD203B41FA5}">
                      <a16:colId xmlns:a16="http://schemas.microsoft.com/office/drawing/2014/main" val="3799664562"/>
                    </a:ext>
                  </a:extLst>
                </a:gridCol>
              </a:tblGrid>
              <a:tr h="426598">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Extended support end date (end of 10-year support)</a:t>
                      </a:r>
                      <a:endParaRPr lang="en-US" spc="70" baseline="0">
                        <a:latin typeface="Roboto" panose="02000000000000000000" pitchFamily="2" charset="0"/>
                        <a:ea typeface="Roboto" panose="02000000000000000000" pitchFamily="2" charset="0"/>
                      </a:endParaRP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ESU end date (+3 years) at additional cost</a:t>
                      </a:r>
                      <a:endParaRPr lang="en-US" spc="70" baseline="0">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591970164"/>
                  </a:ext>
                </a:extLst>
              </a:tr>
              <a:tr h="426598">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Windows Server 2012 (N-4)</a:t>
                      </a:r>
                      <a:endParaRPr lang="en-US">
                        <a:latin typeface="Roboto" panose="02000000000000000000" pitchFamily="2" charset="0"/>
                        <a:ea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Oct 10, 2023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Oct 10, 2026</a:t>
                      </a:r>
                    </a:p>
                  </a:txBody>
                  <a:tcPr anchor="ctr"/>
                </a:tc>
                <a:extLst>
                  <a:ext uri="{0D108BD9-81ED-4DB2-BD59-A6C34878D82A}">
                    <a16:rowId xmlns:a16="http://schemas.microsoft.com/office/drawing/2014/main" val="3662537467"/>
                  </a:ext>
                </a:extLst>
              </a:tr>
              <a:tr h="426598">
                <a:tc>
                  <a:txBody>
                    <a:bodyPr/>
                    <a:lstStyle/>
                    <a:p>
                      <a:r>
                        <a:rPr lang="en-US">
                          <a:latin typeface="Roboto"/>
                          <a:ea typeface="Roboto"/>
                        </a:rPr>
                        <a:t>Windows Server 2016 (N-3)</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panose="02000000000000000000" pitchFamily="2" charset="0"/>
                          <a:ea typeface="Roboto" panose="02000000000000000000" pitchFamily="2" charset="0"/>
                        </a:rPr>
                        <a:t>Jan 12, 2027</a:t>
                      </a:r>
                    </a:p>
                  </a:txBody>
                  <a:tcPr anchor="ctr"/>
                </a:tc>
                <a:tc>
                  <a:txBody>
                    <a:bodyPr/>
                    <a:lstStyle/>
                    <a:p>
                      <a:r>
                        <a:rPr lang="en-US" dirty="0">
                          <a:latin typeface="Roboto" panose="02000000000000000000" pitchFamily="2" charset="0"/>
                          <a:ea typeface="Roboto" panose="02000000000000000000" pitchFamily="2" charset="0"/>
                        </a:rPr>
                        <a:t>Jan 12, 2030</a:t>
                      </a:r>
                    </a:p>
                  </a:txBody>
                  <a:tcPr anchor="ctr"/>
                </a:tc>
                <a:extLst>
                  <a:ext uri="{0D108BD9-81ED-4DB2-BD59-A6C34878D82A}">
                    <a16:rowId xmlns:a16="http://schemas.microsoft.com/office/drawing/2014/main" val="3881923140"/>
                  </a:ext>
                </a:extLst>
              </a:tr>
            </a:tbl>
          </a:graphicData>
        </a:graphic>
      </p:graphicFrame>
    </p:spTree>
    <p:extLst>
      <p:ext uri="{BB962C8B-B14F-4D97-AF65-F5344CB8AC3E}">
        <p14:creationId xmlns:p14="http://schemas.microsoft.com/office/powerpoint/2010/main" val="2813760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300AC-0EF8-9803-BFFA-9DE02CE0261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EC5A6FB-2F7C-B96D-A862-9EEE9EC380E7}"/>
              </a:ext>
            </a:extLst>
          </p:cNvPr>
          <p:cNvSpPr>
            <a:spLocks noGrp="1"/>
          </p:cNvSpPr>
          <p:nvPr>
            <p:ph type="title"/>
          </p:nvPr>
        </p:nvSpPr>
        <p:spPr>
          <a:xfrm>
            <a:off x="1015934" y="241410"/>
            <a:ext cx="10935726" cy="543200"/>
          </a:xfrm>
        </p:spPr>
        <p:txBody>
          <a:bodyPr/>
          <a:lstStyle/>
          <a:p>
            <a:r>
              <a:rPr lang="en-US" sz="2800" dirty="0">
                <a:latin typeface="Roboto"/>
                <a:ea typeface="Roboto"/>
                <a:cs typeface="Roboto"/>
              </a:rPr>
              <a:t>Linux-based OS support</a:t>
            </a:r>
            <a:endParaRPr lang="en-US" dirty="0"/>
          </a:p>
        </p:txBody>
      </p:sp>
      <p:sp>
        <p:nvSpPr>
          <p:cNvPr id="7" name="TextBox 6">
            <a:extLst>
              <a:ext uri="{FF2B5EF4-FFF2-40B4-BE49-F238E27FC236}">
                <a16:creationId xmlns:a16="http://schemas.microsoft.com/office/drawing/2014/main" id="{10B6D4FD-F0EB-57E0-8DF6-F53F1F510148}"/>
              </a:ext>
            </a:extLst>
          </p:cNvPr>
          <p:cNvSpPr txBox="1"/>
          <p:nvPr/>
        </p:nvSpPr>
        <p:spPr>
          <a:xfrm>
            <a:off x="1016319" y="944914"/>
            <a:ext cx="1001147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041"/>
                </a:solidFill>
                <a:effectLst/>
                <a:uLnTx/>
                <a:uFillTx/>
                <a:latin typeface="Aptos" panose="02110004020202020204"/>
                <a:ea typeface="+mn-ea"/>
                <a:cs typeface="+mn-cs"/>
              </a:rPr>
              <a:t>Linux releases branches through the support cycle, which can change the support profile.</a:t>
            </a:r>
          </a:p>
        </p:txBody>
      </p:sp>
      <p:sp>
        <p:nvSpPr>
          <p:cNvPr id="6" name="TextBox 5">
            <a:extLst>
              <a:ext uri="{FF2B5EF4-FFF2-40B4-BE49-F238E27FC236}">
                <a16:creationId xmlns:a16="http://schemas.microsoft.com/office/drawing/2014/main" id="{15BDEFCB-1336-E903-7B95-217D8A88B59E}"/>
              </a:ext>
            </a:extLst>
          </p:cNvPr>
          <p:cNvSpPr txBox="1"/>
          <p:nvPr/>
        </p:nvSpPr>
        <p:spPr>
          <a:xfrm>
            <a:off x="1069037" y="1414575"/>
            <a:ext cx="5362799"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14041"/>
                </a:solidFill>
                <a:effectLst/>
                <a:uLnTx/>
                <a:uFillTx/>
                <a:latin typeface="Aptos" panose="02110004020202020204"/>
                <a:ea typeface="+mn-ea"/>
                <a:cs typeface="+mn-cs"/>
              </a:rPr>
              <a:t>Linux servers in Premier/Full support</a:t>
            </a:r>
          </a:p>
        </p:txBody>
      </p:sp>
      <p:graphicFrame>
        <p:nvGraphicFramePr>
          <p:cNvPr id="2" name="Table 1">
            <a:extLst>
              <a:ext uri="{FF2B5EF4-FFF2-40B4-BE49-F238E27FC236}">
                <a16:creationId xmlns:a16="http://schemas.microsoft.com/office/drawing/2014/main" id="{71409986-58F8-EB96-D748-0C6179207A41}"/>
              </a:ext>
            </a:extLst>
          </p:cNvPr>
          <p:cNvGraphicFramePr>
            <a:graphicFrameLocks noGrp="1"/>
          </p:cNvGraphicFramePr>
          <p:nvPr/>
        </p:nvGraphicFramePr>
        <p:xfrm>
          <a:off x="1068651" y="1782548"/>
          <a:ext cx="10264584" cy="1737360"/>
        </p:xfrm>
        <a:graphic>
          <a:graphicData uri="http://schemas.openxmlformats.org/drawingml/2006/table">
            <a:tbl>
              <a:tblPr firstRow="1" bandRow="1">
                <a:tableStyleId>{5C22544A-7EE6-4342-B048-85BDC9FD1C3A}</a:tableStyleId>
              </a:tblPr>
              <a:tblGrid>
                <a:gridCol w="3802811">
                  <a:extLst>
                    <a:ext uri="{9D8B030D-6E8A-4147-A177-3AD203B41FA5}">
                      <a16:colId xmlns:a16="http://schemas.microsoft.com/office/drawing/2014/main" val="2025708307"/>
                    </a:ext>
                  </a:extLst>
                </a:gridCol>
                <a:gridCol w="3040244">
                  <a:extLst>
                    <a:ext uri="{9D8B030D-6E8A-4147-A177-3AD203B41FA5}">
                      <a16:colId xmlns:a16="http://schemas.microsoft.com/office/drawing/2014/main" val="2378676583"/>
                    </a:ext>
                  </a:extLst>
                </a:gridCol>
                <a:gridCol w="3421529">
                  <a:extLst>
                    <a:ext uri="{9D8B030D-6E8A-4147-A177-3AD203B41FA5}">
                      <a16:colId xmlns:a16="http://schemas.microsoft.com/office/drawing/2014/main" val="3799664562"/>
                    </a:ext>
                  </a:extLst>
                </a:gridCol>
              </a:tblGrid>
              <a:tr h="639792">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Premier Support Ends (first 10 years)</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Extended support end date (additional 3 years)</a:t>
                      </a:r>
                      <a:endParaRPr lang="en-US" spc="70" baseline="0">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591970164"/>
                  </a:ext>
                </a:extLst>
              </a:tr>
              <a:tr h="325468">
                <a:tc>
                  <a:txBody>
                    <a:bodyPr/>
                    <a:lstStyle/>
                    <a:p>
                      <a:r>
                        <a:rPr lang="en-US" dirty="0">
                          <a:latin typeface="Roboto"/>
                          <a:ea typeface="Roboto"/>
                        </a:rPr>
                        <a:t>RHEL/Oracle Linux Version 10 (N*)</a:t>
                      </a:r>
                    </a:p>
                  </a:txBody>
                  <a:tcPr anchor="ctr"/>
                </a:tc>
                <a:tc>
                  <a:txBody>
                    <a:bodyPr/>
                    <a:lstStyle/>
                    <a:p>
                      <a:r>
                        <a:rPr lang="en-US">
                          <a:latin typeface="Roboto"/>
                          <a:ea typeface="Roboto"/>
                        </a:rPr>
                        <a:t>June 2035</a:t>
                      </a:r>
                    </a:p>
                  </a:txBody>
                  <a:tcPr anchor="ctr"/>
                </a:tc>
                <a:tc>
                  <a:txBody>
                    <a:bodyPr/>
                    <a:lstStyle/>
                    <a:p>
                      <a:r>
                        <a:rPr lang="en-US">
                          <a:latin typeface="Roboto"/>
                          <a:ea typeface="Roboto"/>
                        </a:rPr>
                        <a:t>June 2038</a:t>
                      </a:r>
                    </a:p>
                  </a:txBody>
                  <a:tcPr anchor="ctr"/>
                </a:tc>
                <a:extLst>
                  <a:ext uri="{0D108BD9-81ED-4DB2-BD59-A6C34878D82A}">
                    <a16:rowId xmlns:a16="http://schemas.microsoft.com/office/drawing/2014/main" val="3881923140"/>
                  </a:ext>
                </a:extLst>
              </a:tr>
              <a:tr h="325468">
                <a:tc>
                  <a:txBody>
                    <a:bodyPr/>
                    <a:lstStyle/>
                    <a:p>
                      <a:pPr lvl="0">
                        <a:buNone/>
                      </a:pPr>
                      <a:r>
                        <a:rPr lang="en-US" sz="1800" b="0" i="0" u="none" strike="noStrike" noProof="0">
                          <a:solidFill>
                            <a:srgbClr val="414041"/>
                          </a:solidFill>
                          <a:latin typeface="Roboto"/>
                        </a:rPr>
                        <a:t>RHEL/Oracle </a:t>
                      </a:r>
                      <a:r>
                        <a:rPr lang="en-US">
                          <a:latin typeface="Roboto"/>
                          <a:ea typeface="Roboto"/>
                        </a:rPr>
                        <a:t>Linux Version 9 (N-1)</a:t>
                      </a:r>
                    </a:p>
                  </a:txBody>
                  <a:tcPr anchor="ctr"/>
                </a:tc>
                <a:tc>
                  <a:txBody>
                    <a:bodyPr/>
                    <a:lstStyle/>
                    <a:p>
                      <a:r>
                        <a:rPr lang="en-US">
                          <a:latin typeface="Roboto"/>
                          <a:ea typeface="Roboto"/>
                        </a:rPr>
                        <a:t>June 2032</a:t>
                      </a:r>
                    </a:p>
                  </a:txBody>
                  <a:tcPr anchor="ctr"/>
                </a:tc>
                <a:tc>
                  <a:txBody>
                    <a:bodyPr/>
                    <a:lstStyle/>
                    <a:p>
                      <a:r>
                        <a:rPr lang="en-US">
                          <a:latin typeface="Roboto"/>
                          <a:ea typeface="Roboto"/>
                        </a:rPr>
                        <a:t>June 2035</a:t>
                      </a:r>
                    </a:p>
                  </a:txBody>
                  <a:tcPr anchor="ctr"/>
                </a:tc>
                <a:extLst>
                  <a:ext uri="{0D108BD9-81ED-4DB2-BD59-A6C34878D82A}">
                    <a16:rowId xmlns:a16="http://schemas.microsoft.com/office/drawing/2014/main" val="1560752362"/>
                  </a:ext>
                </a:extLst>
              </a:tr>
              <a:tr h="325468">
                <a:tc>
                  <a:txBody>
                    <a:bodyPr/>
                    <a:lstStyle/>
                    <a:p>
                      <a:pPr lvl="0">
                        <a:buNone/>
                      </a:pPr>
                      <a:r>
                        <a:rPr lang="en-US" sz="1800" b="0" i="0" u="none" strike="noStrike" noProof="0">
                          <a:solidFill>
                            <a:srgbClr val="414041"/>
                          </a:solidFill>
                          <a:latin typeface="Roboto"/>
                        </a:rPr>
                        <a:t>RHEL/Oracle</a:t>
                      </a:r>
                      <a:r>
                        <a:rPr lang="en-US" sz="1400">
                          <a:latin typeface="Roboto"/>
                          <a:ea typeface="Roboto"/>
                        </a:rPr>
                        <a:t> </a:t>
                      </a:r>
                      <a:r>
                        <a:rPr lang="en-US">
                          <a:latin typeface="Roboto"/>
                          <a:ea typeface="Roboto"/>
                        </a:rPr>
                        <a:t>8 (N-2)</a:t>
                      </a:r>
                    </a:p>
                  </a:txBody>
                  <a:tcPr anchor="ctr"/>
                </a:tc>
                <a:tc>
                  <a:txBody>
                    <a:bodyPr/>
                    <a:lstStyle/>
                    <a:p>
                      <a:r>
                        <a:rPr lang="en-US">
                          <a:latin typeface="Roboto"/>
                          <a:ea typeface="Roboto"/>
                        </a:rPr>
                        <a:t>July 2029</a:t>
                      </a:r>
                    </a:p>
                  </a:txBody>
                  <a:tcPr anchor="ctr"/>
                </a:tc>
                <a:tc>
                  <a:txBody>
                    <a:bodyPr/>
                    <a:lstStyle/>
                    <a:p>
                      <a:r>
                        <a:rPr lang="en-US" dirty="0">
                          <a:latin typeface="Roboto"/>
                          <a:ea typeface="Roboto"/>
                        </a:rPr>
                        <a:t>July 2032</a:t>
                      </a:r>
                    </a:p>
                  </a:txBody>
                  <a:tcPr anchor="ctr"/>
                </a:tc>
                <a:extLst>
                  <a:ext uri="{0D108BD9-81ED-4DB2-BD59-A6C34878D82A}">
                    <a16:rowId xmlns:a16="http://schemas.microsoft.com/office/drawing/2014/main" val="2057223093"/>
                  </a:ext>
                </a:extLst>
              </a:tr>
            </a:tbl>
          </a:graphicData>
        </a:graphic>
      </p:graphicFrame>
      <p:sp>
        <p:nvSpPr>
          <p:cNvPr id="9" name="TextBox 8">
            <a:extLst>
              <a:ext uri="{FF2B5EF4-FFF2-40B4-BE49-F238E27FC236}">
                <a16:creationId xmlns:a16="http://schemas.microsoft.com/office/drawing/2014/main" id="{8754D84A-728C-51EB-3037-2CA36FA5A2D4}"/>
              </a:ext>
            </a:extLst>
          </p:cNvPr>
          <p:cNvSpPr txBox="1"/>
          <p:nvPr/>
        </p:nvSpPr>
        <p:spPr>
          <a:xfrm>
            <a:off x="1016320" y="3427406"/>
            <a:ext cx="3891517"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041"/>
                </a:solidFill>
                <a:effectLst/>
                <a:uLnTx/>
                <a:uFillTx/>
                <a:latin typeface="Aptos" panose="02110004020202020204"/>
                <a:ea typeface="+mn-ea"/>
                <a:cs typeface="+mn-cs"/>
              </a:rPr>
              <a:t>* Upon release in August 2026</a:t>
            </a:r>
          </a:p>
        </p:txBody>
      </p:sp>
      <p:sp>
        <p:nvSpPr>
          <p:cNvPr id="4" name="TextBox 3">
            <a:extLst>
              <a:ext uri="{FF2B5EF4-FFF2-40B4-BE49-F238E27FC236}">
                <a16:creationId xmlns:a16="http://schemas.microsoft.com/office/drawing/2014/main" id="{4D66BAB8-1E6C-CDB9-77F7-7E9E44795771}"/>
              </a:ext>
            </a:extLst>
          </p:cNvPr>
          <p:cNvSpPr txBox="1"/>
          <p:nvPr/>
        </p:nvSpPr>
        <p:spPr>
          <a:xfrm>
            <a:off x="1016321" y="3954576"/>
            <a:ext cx="473498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14041"/>
                </a:solidFill>
                <a:effectLst/>
                <a:uLnTx/>
                <a:uFillTx/>
                <a:latin typeface="Aptos" panose="02110004020202020204"/>
                <a:ea typeface="+mn-ea"/>
                <a:cs typeface="+mn-cs"/>
              </a:rPr>
              <a:t>Linux servers out of Premier/Full support</a:t>
            </a:r>
          </a:p>
        </p:txBody>
      </p:sp>
      <p:graphicFrame>
        <p:nvGraphicFramePr>
          <p:cNvPr id="3" name="Table 2">
            <a:extLst>
              <a:ext uri="{FF2B5EF4-FFF2-40B4-BE49-F238E27FC236}">
                <a16:creationId xmlns:a16="http://schemas.microsoft.com/office/drawing/2014/main" id="{AAE42F05-9152-C8C5-26B2-174BE5721916}"/>
              </a:ext>
            </a:extLst>
          </p:cNvPr>
          <p:cNvGraphicFramePr>
            <a:graphicFrameLocks noGrp="1"/>
          </p:cNvGraphicFramePr>
          <p:nvPr/>
        </p:nvGraphicFramePr>
        <p:xfrm>
          <a:off x="1015934" y="4323563"/>
          <a:ext cx="10264586" cy="1493276"/>
        </p:xfrm>
        <a:graphic>
          <a:graphicData uri="http://schemas.openxmlformats.org/drawingml/2006/table">
            <a:tbl>
              <a:tblPr firstRow="1" bandRow="1">
                <a:tableStyleId>{5C22544A-7EE6-4342-B048-85BDC9FD1C3A}</a:tableStyleId>
              </a:tblPr>
              <a:tblGrid>
                <a:gridCol w="3932207">
                  <a:extLst>
                    <a:ext uri="{9D8B030D-6E8A-4147-A177-3AD203B41FA5}">
                      <a16:colId xmlns:a16="http://schemas.microsoft.com/office/drawing/2014/main" val="2025708307"/>
                    </a:ext>
                  </a:extLst>
                </a:gridCol>
                <a:gridCol w="2910850">
                  <a:extLst>
                    <a:ext uri="{9D8B030D-6E8A-4147-A177-3AD203B41FA5}">
                      <a16:colId xmlns:a16="http://schemas.microsoft.com/office/drawing/2014/main" val="2378676583"/>
                    </a:ext>
                  </a:extLst>
                </a:gridCol>
                <a:gridCol w="3421529">
                  <a:extLst>
                    <a:ext uri="{9D8B030D-6E8A-4147-A177-3AD203B41FA5}">
                      <a16:colId xmlns:a16="http://schemas.microsoft.com/office/drawing/2014/main" val="3799664562"/>
                    </a:ext>
                  </a:extLst>
                </a:gridCol>
              </a:tblGrid>
              <a:tr h="426598">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a:lnSpc>
                          <a:spcPct val="100000"/>
                        </a:lnSpc>
                        <a:spcBef>
                          <a:spcPts val="0"/>
                        </a:spcBef>
                        <a:spcAft>
                          <a:spcPts val="0"/>
                        </a:spcAft>
                        <a:buClrTx/>
                        <a:buSzTx/>
                        <a:buFontTx/>
                        <a:buNone/>
                      </a:pPr>
                      <a:r>
                        <a:rPr lang="en-US" spc="70" baseline="0">
                          <a:latin typeface="Roboto"/>
                          <a:ea typeface="Roboto"/>
                        </a:rPr>
                        <a:t>Premier Support Ended (first 10 years)</a:t>
                      </a:r>
                      <a:endParaRPr lang="en-US"/>
                    </a:p>
                  </a:txBody>
                  <a:tcPr anchor="ctr"/>
                </a:tc>
                <a:tc>
                  <a:txBody>
                    <a:bodyPr/>
                    <a:lstStyle/>
                    <a:p>
                      <a:pPr marL="0" marR="0" lvl="0" indent="0" algn="l" rtl="0">
                        <a:lnSpc>
                          <a:spcPct val="100000"/>
                        </a:lnSpc>
                        <a:spcBef>
                          <a:spcPts val="0"/>
                        </a:spcBef>
                        <a:spcAft>
                          <a:spcPts val="0"/>
                        </a:spcAft>
                        <a:buClrTx/>
                        <a:buSzTx/>
                        <a:buFontTx/>
                        <a:buNone/>
                      </a:pPr>
                      <a:r>
                        <a:rPr lang="en-US" spc="70" baseline="0">
                          <a:latin typeface="Roboto"/>
                          <a:ea typeface="Roboto"/>
                        </a:rPr>
                        <a:t>Extended support end date (additional 3 years)</a:t>
                      </a:r>
                    </a:p>
                  </a:txBody>
                  <a:tcPr anchor="ctr"/>
                </a:tc>
                <a:extLst>
                  <a:ext uri="{0D108BD9-81ED-4DB2-BD59-A6C34878D82A}">
                    <a16:rowId xmlns:a16="http://schemas.microsoft.com/office/drawing/2014/main" val="1591970164"/>
                  </a:ext>
                </a:extLst>
              </a:tr>
              <a:tr h="426598">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RHEL/Oracle Linux Version 6 (N-3)</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March 2021</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December 2024</a:t>
                      </a:r>
                    </a:p>
                  </a:txBody>
                  <a:tcPr anchor="ctr"/>
                </a:tc>
                <a:extLst>
                  <a:ext uri="{0D108BD9-81ED-4DB2-BD59-A6C34878D82A}">
                    <a16:rowId xmlns:a16="http://schemas.microsoft.com/office/drawing/2014/main" val="3662537467"/>
                  </a:ext>
                </a:extLst>
              </a:tr>
              <a:tr h="426598">
                <a:tc>
                  <a:txBody>
                    <a:bodyPr/>
                    <a:lstStyle/>
                    <a:p>
                      <a:r>
                        <a:rPr lang="en-US">
                          <a:latin typeface="Roboto"/>
                          <a:ea typeface="Roboto"/>
                        </a:rPr>
                        <a:t>RHEL/Oracle Linux Version 7 (N-4)</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a:ea typeface="Roboto"/>
                        </a:rPr>
                        <a:t>December 2024 </a:t>
                      </a:r>
                    </a:p>
                  </a:txBody>
                  <a:tcPr anchor="ctr"/>
                </a:tc>
                <a:tc>
                  <a:txBody>
                    <a:bodyPr/>
                    <a:lstStyle/>
                    <a:p>
                      <a:r>
                        <a:rPr lang="en-US" dirty="0">
                          <a:latin typeface="Roboto"/>
                          <a:ea typeface="Roboto"/>
                        </a:rPr>
                        <a:t>July 2029</a:t>
                      </a:r>
                    </a:p>
                  </a:txBody>
                  <a:tcPr anchor="ctr"/>
                </a:tc>
                <a:extLst>
                  <a:ext uri="{0D108BD9-81ED-4DB2-BD59-A6C34878D82A}">
                    <a16:rowId xmlns:a16="http://schemas.microsoft.com/office/drawing/2014/main" val="3881923140"/>
                  </a:ext>
                </a:extLst>
              </a:tr>
            </a:tbl>
          </a:graphicData>
        </a:graphic>
      </p:graphicFrame>
    </p:spTree>
    <p:extLst>
      <p:ext uri="{BB962C8B-B14F-4D97-AF65-F5344CB8AC3E}">
        <p14:creationId xmlns:p14="http://schemas.microsoft.com/office/powerpoint/2010/main" val="3811128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13014C-101F-8F8B-29B8-F299A49216BF}"/>
              </a:ext>
            </a:extLst>
          </p:cNvPr>
          <p:cNvSpPr>
            <a:spLocks noGrp="1"/>
          </p:cNvSpPr>
          <p:nvPr>
            <p:ph type="title"/>
          </p:nvPr>
        </p:nvSpPr>
        <p:spPr>
          <a:xfrm>
            <a:off x="684054" y="767534"/>
            <a:ext cx="10795612" cy="643905"/>
          </a:xfrm>
        </p:spPr>
        <p:txBody>
          <a:bodyPr/>
          <a:lstStyle/>
          <a:p>
            <a:r>
              <a:rPr lang="en-US">
                <a:latin typeface="Roboto"/>
                <a:ea typeface="Roboto"/>
                <a:cs typeface="Roboto"/>
              </a:rPr>
              <a:t>Big News!  Microsoft Server 2025 &amp; RHEL/OL 10 Release </a:t>
            </a:r>
          </a:p>
        </p:txBody>
      </p:sp>
      <p:sp>
        <p:nvSpPr>
          <p:cNvPr id="3" name="Content Placeholder 2">
            <a:extLst>
              <a:ext uri="{FF2B5EF4-FFF2-40B4-BE49-F238E27FC236}">
                <a16:creationId xmlns:a16="http://schemas.microsoft.com/office/drawing/2014/main" id="{0F972AB2-60D8-53E7-7534-F2F091E60E7A}"/>
              </a:ext>
            </a:extLst>
          </p:cNvPr>
          <p:cNvSpPr>
            <a:spLocks noGrp="1"/>
          </p:cNvSpPr>
          <p:nvPr>
            <p:ph idx="1"/>
          </p:nvPr>
        </p:nvSpPr>
        <p:spPr>
          <a:xfrm>
            <a:off x="684430" y="1781223"/>
            <a:ext cx="10795236" cy="3290965"/>
          </a:xfrm>
        </p:spPr>
        <p:txBody>
          <a:bodyPr vert="horz" lIns="91440" tIns="45720" rIns="91440" bIns="45720" rtlCol="0" anchor="t">
            <a:noAutofit/>
          </a:bodyPr>
          <a:lstStyle/>
          <a:p>
            <a:pPr>
              <a:lnSpc>
                <a:spcPct val="150000"/>
              </a:lnSpc>
            </a:pPr>
            <a:r>
              <a:rPr lang="en-US" sz="2400"/>
              <a:t>Server 2025/RHEL-OL10 have completed the security baseline process and is now moving through the security hardening process and is expected to be available to agencies by August 2026</a:t>
            </a:r>
          </a:p>
          <a:p>
            <a:endParaRPr lang="en-US" sz="2400" b="0"/>
          </a:p>
          <a:p>
            <a:pPr>
              <a:lnSpc>
                <a:spcPct val="150000"/>
              </a:lnSpc>
            </a:pPr>
            <a:r>
              <a:rPr lang="en-US" sz="2400" b="0">
                <a:latin typeface="Roboto"/>
                <a:ea typeface="Roboto"/>
                <a:cs typeface="Roboto"/>
              </a:rPr>
              <a:t>New or update server requests available on the service catalog in August</a:t>
            </a:r>
          </a:p>
          <a:p>
            <a:pPr marL="342900" indent="-342900">
              <a:lnSpc>
                <a:spcPct val="150000"/>
              </a:lnSpc>
              <a:buFont typeface="Wingdings" panose="05000000000000000000" pitchFamily="2" charset="2"/>
              <a:buChar char="§"/>
            </a:pPr>
            <a:r>
              <a:rPr lang="en-US" sz="2400" b="0"/>
              <a:t>Microsoft Windows: OS2022, OS2025</a:t>
            </a:r>
          </a:p>
          <a:p>
            <a:pPr marL="342900" indent="-342900">
              <a:lnSpc>
                <a:spcPct val="150000"/>
              </a:lnSpc>
              <a:buFont typeface="Wingdings" panose="05000000000000000000" pitchFamily="2" charset="2"/>
              <a:buChar char="§"/>
            </a:pPr>
            <a:r>
              <a:rPr lang="en-US" sz="2400" b="0"/>
              <a:t>RedHat and Oracle Linux: Linux 9, Linux 10</a:t>
            </a:r>
          </a:p>
          <a:p>
            <a:endParaRPr lang="en-US" sz="2400" b="0"/>
          </a:p>
          <a:p>
            <a:endParaRPr lang="en-US" sz="2400" b="0">
              <a:latin typeface="Roboto"/>
              <a:ea typeface="Roboto"/>
              <a:cs typeface="Roboto"/>
            </a:endParaRPr>
          </a:p>
          <a:p>
            <a:endParaRPr lang="en-US" sz="2400" b="0"/>
          </a:p>
          <a:p>
            <a:endParaRPr lang="en-US" sz="2400" b="0"/>
          </a:p>
        </p:txBody>
      </p:sp>
    </p:spTree>
    <p:extLst>
      <p:ext uri="{BB962C8B-B14F-4D97-AF65-F5344CB8AC3E}">
        <p14:creationId xmlns:p14="http://schemas.microsoft.com/office/powerpoint/2010/main" val="491458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5BEAB1-B930-3AF6-60F3-23F0F103D347}"/>
              </a:ext>
            </a:extLst>
          </p:cNvPr>
          <p:cNvSpPr>
            <a:spLocks noGrp="1"/>
          </p:cNvSpPr>
          <p:nvPr>
            <p:ph type="title"/>
          </p:nvPr>
        </p:nvSpPr>
        <p:spPr>
          <a:xfrm>
            <a:off x="731072" y="219647"/>
            <a:ext cx="10515600" cy="815876"/>
          </a:xfrm>
        </p:spPr>
        <p:txBody>
          <a:bodyPr/>
          <a:lstStyle/>
          <a:p>
            <a:r>
              <a:rPr lang="en-US">
                <a:latin typeface="Roboto"/>
                <a:ea typeface="Roboto"/>
                <a:cs typeface="Roboto"/>
              </a:rPr>
              <a:t>Extended Security Updates</a:t>
            </a:r>
            <a:endParaRPr lang="en-US">
              <a:cs typeface="Roboto"/>
            </a:endParaRPr>
          </a:p>
        </p:txBody>
      </p:sp>
      <p:sp>
        <p:nvSpPr>
          <p:cNvPr id="3" name="Content Placeholder 2">
            <a:extLst>
              <a:ext uri="{FF2B5EF4-FFF2-40B4-BE49-F238E27FC236}">
                <a16:creationId xmlns:a16="http://schemas.microsoft.com/office/drawing/2014/main" id="{2A02AE75-78DF-88C4-21F4-2A8DBDA6F6F7}"/>
              </a:ext>
            </a:extLst>
          </p:cNvPr>
          <p:cNvSpPr>
            <a:spLocks noGrp="1"/>
          </p:cNvSpPr>
          <p:nvPr>
            <p:ph sz="half" idx="1"/>
          </p:nvPr>
        </p:nvSpPr>
        <p:spPr>
          <a:xfrm>
            <a:off x="516817" y="895113"/>
            <a:ext cx="10729855" cy="5245573"/>
          </a:xfrm>
        </p:spPr>
        <p:txBody>
          <a:bodyPr vert="horz" lIns="91440" tIns="45720" rIns="91440" bIns="45720" rtlCol="0" anchor="t">
            <a:noAutofit/>
          </a:bodyPr>
          <a:lstStyle/>
          <a:p>
            <a:r>
              <a:rPr lang="en-US">
                <a:latin typeface="Roboto"/>
                <a:ea typeface="Roboto"/>
                <a:cs typeface="Roboto"/>
              </a:rPr>
              <a:t>Server 2012 is in its final year of extended security updates (ESU), ending October 2026</a:t>
            </a:r>
          </a:p>
          <a:p>
            <a:pPr marL="342900" indent="-342900">
              <a:buFont typeface="Wingdings" panose="05000000000000000000" pitchFamily="2" charset="2"/>
              <a:buChar char="§"/>
            </a:pPr>
            <a:r>
              <a:rPr lang="en-US" b="0">
                <a:latin typeface="Roboto"/>
                <a:ea typeface="Roboto"/>
                <a:cs typeface="Roboto"/>
              </a:rPr>
              <a:t>After October 2026, OS2012 will be end-of-life with no support</a:t>
            </a:r>
          </a:p>
          <a:p>
            <a:pPr marL="342900" indent="-342900">
              <a:buFont typeface="Wingdings" panose="05000000000000000000" pitchFamily="2" charset="2"/>
              <a:buChar char="§"/>
            </a:pPr>
            <a:r>
              <a:rPr lang="en-US" b="0">
                <a:latin typeface="Roboto"/>
                <a:ea typeface="Roboto"/>
                <a:cs typeface="Roboto"/>
              </a:rPr>
              <a:t>39 remaining instances of OS2012</a:t>
            </a:r>
            <a:endParaRPr lang="en-US" b="0">
              <a:latin typeface="Roboto"/>
              <a:ea typeface="Roboto"/>
            </a:endParaRPr>
          </a:p>
          <a:p>
            <a:pPr marL="285750" indent="-285750">
              <a:buFont typeface="Arial" panose="020B0604020202020204" pitchFamily="34" charset="0"/>
              <a:buChar char="•"/>
            </a:pPr>
            <a:endParaRPr lang="en-US">
              <a:latin typeface="Roboto"/>
              <a:ea typeface="Roboto"/>
              <a:cs typeface="Roboto"/>
            </a:endParaRPr>
          </a:p>
          <a:p>
            <a:r>
              <a:rPr lang="en-US">
                <a:latin typeface="Roboto"/>
                <a:ea typeface="Roboto"/>
                <a:cs typeface="Roboto"/>
              </a:rPr>
              <a:t>Server 2016 is in its last year of full support, ending January 2027. </a:t>
            </a:r>
          </a:p>
          <a:p>
            <a:pPr marL="342900" indent="-342900">
              <a:buFont typeface="Wingdings" panose="05000000000000000000" pitchFamily="2" charset="2"/>
              <a:buChar char="§"/>
            </a:pPr>
            <a:r>
              <a:rPr lang="en-US" b="0">
                <a:latin typeface="Roboto"/>
                <a:ea typeface="Roboto"/>
                <a:cs typeface="Roboto"/>
              </a:rPr>
              <a:t>Extended support through ESU is expected to be available starting in January 2027</a:t>
            </a:r>
          </a:p>
          <a:p>
            <a:pPr marL="742950" lvl="1" indent="-285750">
              <a:buFont typeface="Arial" panose="020B0604020202020204" pitchFamily="34" charset="0"/>
              <a:buChar char="•"/>
            </a:pPr>
            <a:r>
              <a:rPr lang="en-US" err="1">
                <a:latin typeface="Roboto"/>
                <a:ea typeface="Roboto"/>
                <a:cs typeface="Roboto"/>
              </a:rPr>
              <a:t>Infrastucture</a:t>
            </a:r>
            <a:r>
              <a:rPr lang="en-US">
                <a:latin typeface="Roboto"/>
                <a:ea typeface="Roboto"/>
                <a:cs typeface="Roboto"/>
              </a:rPr>
              <a:t> to support ESU licensing through Azure is in-progress</a:t>
            </a:r>
          </a:p>
          <a:p>
            <a:pPr marL="742950" lvl="1" indent="-285750">
              <a:buFont typeface="Arial" panose="020B0604020202020204" pitchFamily="34" charset="0"/>
              <a:buChar char="•"/>
            </a:pPr>
            <a:r>
              <a:rPr lang="en-US" b="0">
                <a:latin typeface="Roboto"/>
                <a:ea typeface="Roboto"/>
                <a:cs typeface="Roboto"/>
              </a:rPr>
              <a:t>ESU licensing is free-of-charge if </a:t>
            </a:r>
            <a:r>
              <a:rPr lang="en-US">
                <a:latin typeface="Roboto"/>
                <a:ea typeface="Roboto"/>
                <a:cs typeface="Roboto"/>
              </a:rPr>
              <a:t>server instances are hosted in Azure</a:t>
            </a:r>
            <a:r>
              <a:rPr lang="en-US" b="0">
                <a:latin typeface="Roboto"/>
                <a:ea typeface="Roboto"/>
                <a:cs typeface="Roboto"/>
              </a:rPr>
              <a:t> </a:t>
            </a:r>
          </a:p>
          <a:p>
            <a:pPr marL="342900" indent="-342900">
              <a:buFont typeface="Wingdings" panose="05000000000000000000" pitchFamily="2" charset="2"/>
              <a:buChar char="§"/>
            </a:pPr>
            <a:r>
              <a:rPr lang="en-US" b="0">
                <a:latin typeface="Roboto"/>
                <a:ea typeface="Roboto"/>
                <a:cs typeface="Roboto"/>
              </a:rPr>
              <a:t>119 remaining instances of OS2016</a:t>
            </a:r>
          </a:p>
          <a:p>
            <a:endParaRPr lang="en-US" b="0">
              <a:latin typeface="Roboto"/>
              <a:ea typeface="Roboto"/>
              <a:cs typeface="Roboto"/>
            </a:endParaRPr>
          </a:p>
          <a:p>
            <a:r>
              <a:rPr lang="en-US">
                <a:latin typeface="Roboto"/>
                <a:ea typeface="Roboto"/>
                <a:cs typeface="Roboto"/>
              </a:rPr>
              <a:t>ESU is a cost item to the Agencies with workloads on-prem (QTS/Agency Datacenter).  Costs can be avoided by:</a:t>
            </a:r>
          </a:p>
          <a:p>
            <a:pPr marL="742950" lvl="1" indent="-285750">
              <a:buFont typeface="Wingdings" panose="05000000000000000000" pitchFamily="2" charset="2"/>
              <a:buChar char="§"/>
            </a:pPr>
            <a:r>
              <a:rPr lang="en-US">
                <a:latin typeface="Roboto"/>
                <a:ea typeface="Roboto"/>
                <a:cs typeface="Roboto"/>
              </a:rPr>
              <a:t>Upgrade existing OS2016 to a higher version of operating system (Contact ARCP team)</a:t>
            </a:r>
          </a:p>
          <a:p>
            <a:pPr marL="742950" lvl="1" indent="-285750">
              <a:buFont typeface="Wingdings" panose="05000000000000000000" pitchFamily="2" charset="2"/>
              <a:buChar char="§"/>
            </a:pPr>
            <a:r>
              <a:rPr lang="en-US">
                <a:latin typeface="Roboto"/>
                <a:ea typeface="Roboto"/>
                <a:cs typeface="Roboto"/>
              </a:rPr>
              <a:t>Migrate on-prem instances to Azure public cloud (submit an RFS)</a:t>
            </a:r>
          </a:p>
          <a:p>
            <a:endParaRPr lang="en-US">
              <a:cs typeface="Roboto"/>
            </a:endParaRPr>
          </a:p>
          <a:p>
            <a:endParaRPr lang="en-US">
              <a:cs typeface="Roboto"/>
            </a:endParaRPr>
          </a:p>
          <a:p>
            <a:endParaRPr lang="en-US">
              <a:cs typeface="Roboto"/>
            </a:endParaRPr>
          </a:p>
        </p:txBody>
      </p:sp>
    </p:spTree>
    <p:extLst>
      <p:ext uri="{BB962C8B-B14F-4D97-AF65-F5344CB8AC3E}">
        <p14:creationId xmlns:p14="http://schemas.microsoft.com/office/powerpoint/2010/main" val="3234573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61EA-6E5B-5A71-1766-7B81E99F5227}"/>
              </a:ext>
            </a:extLst>
          </p:cNvPr>
          <p:cNvSpPr>
            <a:spLocks noGrp="1"/>
          </p:cNvSpPr>
          <p:nvPr>
            <p:ph type="title"/>
          </p:nvPr>
        </p:nvSpPr>
        <p:spPr>
          <a:xfrm>
            <a:off x="609599" y="238805"/>
            <a:ext cx="10515600" cy="1325563"/>
          </a:xfrm>
        </p:spPr>
        <p:txBody>
          <a:bodyPr/>
          <a:lstStyle/>
          <a:p>
            <a:r>
              <a:rPr lang="en-US"/>
              <a:t>Refresh project initiation</a:t>
            </a:r>
          </a:p>
        </p:txBody>
      </p:sp>
      <p:sp>
        <p:nvSpPr>
          <p:cNvPr id="7" name="Content Placeholder 2">
            <a:extLst>
              <a:ext uri="{FF2B5EF4-FFF2-40B4-BE49-F238E27FC236}">
                <a16:creationId xmlns:a16="http://schemas.microsoft.com/office/drawing/2014/main" id="{924E1DF3-7EBE-FF1B-E7E6-F98A737E83BB}"/>
              </a:ext>
            </a:extLst>
          </p:cNvPr>
          <p:cNvSpPr txBox="1">
            <a:spLocks/>
          </p:cNvSpPr>
          <p:nvPr/>
        </p:nvSpPr>
        <p:spPr>
          <a:xfrm>
            <a:off x="609599" y="1238206"/>
            <a:ext cx="10607900" cy="486638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r>
              <a:rPr kumimoji="0" lang="en-US" sz="2000" b="0" i="0" u="none" strike="noStrike" kern="1200" cap="none" spc="0" normalizeH="0" baseline="0" noProof="0">
                <a:ln>
                  <a:noFill/>
                </a:ln>
                <a:solidFill>
                  <a:srgbClr val="414041"/>
                </a:solidFill>
                <a:effectLst/>
                <a:uLnTx/>
                <a:uFillTx/>
                <a:latin typeface="Roboto"/>
                <a:ea typeface="Roboto"/>
                <a:cs typeface="Roboto"/>
              </a:rPr>
              <a:t>We have, for the first time, two environments managed by two different suppliers.  Each have different upgrade paths and processes: </a:t>
            </a:r>
          </a:p>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endParaRPr kumimoji="0" lang="en-US" sz="2000" b="0" i="0" u="none" strike="noStrike" kern="1200" cap="none" spc="0" normalizeH="0" baseline="0" noProof="0">
              <a:ln>
                <a:noFill/>
              </a:ln>
              <a:solidFill>
                <a:srgbClr val="414041"/>
              </a:solidFill>
              <a:effectLst/>
              <a:uLnTx/>
              <a:uFillTx/>
              <a:latin typeface="Roboto"/>
              <a:ea typeface="Roboto"/>
              <a:cs typeface="Roboto"/>
            </a:endParaRPr>
          </a:p>
          <a:p>
            <a:pPr marL="342900" marR="0" lvl="0" indent="-342900" algn="l" defTabSz="914400" rtl="0" eaLnBrk="1" fontAlgn="auto" latinLnBrk="0" hangingPunct="1">
              <a:lnSpc>
                <a:spcPct val="90000"/>
              </a:lnSpc>
              <a:spcBef>
                <a:spcPts val="1000"/>
              </a:spcBef>
              <a:spcAft>
                <a:spcPts val="0"/>
              </a:spcAft>
              <a:buClr>
                <a:srgbClr val="920075"/>
              </a:buClr>
              <a:buSzTx/>
              <a:buFont typeface="Wingdings" panose="05000000000000000000" pitchFamily="2" charset="2"/>
              <a:buChar char="§"/>
              <a:tabLst/>
              <a:defRPr/>
            </a:pPr>
            <a:r>
              <a:rPr kumimoji="0" lang="en-US" sz="2000" b="1" i="0" u="none" strike="noStrike" kern="1200" cap="none" spc="0" normalizeH="0" baseline="0" noProof="0">
                <a:ln>
                  <a:noFill/>
                </a:ln>
                <a:solidFill>
                  <a:srgbClr val="414041"/>
                </a:solidFill>
                <a:effectLst/>
                <a:uLnTx/>
                <a:uFillTx/>
                <a:latin typeface="Roboto"/>
                <a:ea typeface="Roboto"/>
                <a:cs typeface="Roboto"/>
              </a:rPr>
              <a:t>Managed by Unisys via ARCP Project </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Commonwealth of Virginia (COV) data centers (VMWare, PCA, Physical)</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Oracle Cloud Infrastructure (OCI) public cloud</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Amazon Web Services (AWS) public cloud</a:t>
            </a:r>
          </a:p>
          <a:p>
            <a:pPr marL="1485900" marR="0" lvl="2"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Agencies will be contacted by the Unisys ARCP project manager </a:t>
            </a:r>
          </a:p>
          <a:p>
            <a:pPr marL="1485900" marR="0" lvl="2"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Contact your BRM or VITA SSDC Service Owner for upgrade activity</a:t>
            </a:r>
          </a:p>
          <a:p>
            <a:pPr marL="457200" marR="0" lvl="1" indent="0" algn="l" defTabSz="914400" rtl="0" eaLnBrk="1" fontAlgn="auto" latinLnBrk="0" hangingPunct="1">
              <a:lnSpc>
                <a:spcPct val="90000"/>
              </a:lnSpc>
              <a:spcBef>
                <a:spcPts val="500"/>
              </a:spcBef>
              <a:spcAft>
                <a:spcPts val="0"/>
              </a:spcAft>
              <a:buClr>
                <a:srgbClr val="920075"/>
              </a:buClr>
              <a:buSzTx/>
              <a:buFontTx/>
              <a:buNone/>
              <a:tabLst/>
              <a:defRPr/>
            </a:pPr>
            <a:endParaRPr kumimoji="0" lang="en-US" sz="1800" b="0" i="0" u="none" strike="noStrike" kern="1200" cap="none" spc="0" normalizeH="0" baseline="0" noProof="0">
              <a:ln>
                <a:noFill/>
              </a:ln>
              <a:solidFill>
                <a:srgbClr val="414041"/>
              </a:solidFill>
              <a:effectLst/>
              <a:uLnTx/>
              <a:uFillTx/>
              <a:latin typeface="Roboto"/>
              <a:ea typeface="Roboto"/>
              <a:cs typeface="Roboto"/>
            </a:endParaRPr>
          </a:p>
          <a:p>
            <a:pPr marL="342900" marR="0" lvl="0" indent="-342900" algn="l" defTabSz="914400" rtl="0" eaLnBrk="1" fontAlgn="auto" latinLnBrk="0" hangingPunct="1">
              <a:lnSpc>
                <a:spcPct val="90000"/>
              </a:lnSpc>
              <a:spcBef>
                <a:spcPts val="1000"/>
              </a:spcBef>
              <a:spcAft>
                <a:spcPts val="0"/>
              </a:spcAft>
              <a:buClr>
                <a:srgbClr val="920075"/>
              </a:buClr>
              <a:buSzTx/>
              <a:buFont typeface="Wingdings" panose="05000000000000000000" pitchFamily="2" charset="2"/>
              <a:buChar char="§"/>
              <a:tabLst/>
              <a:defRPr/>
            </a:pPr>
            <a:r>
              <a:rPr kumimoji="0" lang="en-US" sz="2000" b="1" i="0" u="none" strike="noStrike" kern="1200" cap="none" spc="0" normalizeH="0" baseline="0" noProof="0">
                <a:ln>
                  <a:noFill/>
                </a:ln>
                <a:solidFill>
                  <a:srgbClr val="414041"/>
                </a:solidFill>
                <a:effectLst/>
                <a:uLnTx/>
                <a:uFillTx/>
                <a:latin typeface="Roboto"/>
                <a:ea typeface="Roboto"/>
                <a:cs typeface="Roboto"/>
              </a:rPr>
              <a:t>Managed by NTT Data via RFS/DMND </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Microsoft Azure Public Cloud</a:t>
            </a:r>
          </a:p>
          <a:p>
            <a:pPr marL="1485900" marR="0" lvl="2"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DMND for upgrade is zero-cost unless there are other non-upgrade activities added</a:t>
            </a:r>
          </a:p>
          <a:p>
            <a:pPr marL="1485900" marR="0" lvl="2"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Submit request for service (RFS) to initiate the upgrade process</a:t>
            </a:r>
          </a:p>
        </p:txBody>
      </p:sp>
    </p:spTree>
    <p:extLst>
      <p:ext uri="{BB962C8B-B14F-4D97-AF65-F5344CB8AC3E}">
        <p14:creationId xmlns:p14="http://schemas.microsoft.com/office/powerpoint/2010/main" val="2577207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a:xfrm>
            <a:off x="838202" y="405149"/>
            <a:ext cx="10515600" cy="654512"/>
          </a:xfrm>
        </p:spPr>
        <p:txBody>
          <a:bodyPr/>
          <a:lstStyle/>
          <a:p>
            <a:r>
              <a:rPr lang="en-US"/>
              <a:t>Types of OS Upgrades</a:t>
            </a:r>
          </a:p>
        </p:txBody>
      </p:sp>
      <p:sp>
        <p:nvSpPr>
          <p:cNvPr id="3" name="Content Placeholder 2">
            <a:extLst>
              <a:ext uri="{FF2B5EF4-FFF2-40B4-BE49-F238E27FC236}">
                <a16:creationId xmlns:a16="http://schemas.microsoft.com/office/drawing/2014/main" id="{953B7F91-F400-70A8-9FD6-23DD41AA214D}"/>
              </a:ext>
            </a:extLst>
          </p:cNvPr>
          <p:cNvSpPr>
            <a:spLocks noGrp="1"/>
          </p:cNvSpPr>
          <p:nvPr>
            <p:ph sz="half" idx="1"/>
          </p:nvPr>
        </p:nvSpPr>
        <p:spPr>
          <a:xfrm>
            <a:off x="668353" y="1292830"/>
            <a:ext cx="5498334" cy="4738678"/>
          </a:xfrm>
        </p:spPr>
        <p:txBody>
          <a:bodyPr vert="horz" lIns="91440" tIns="45720" rIns="91440" bIns="45720" rtlCol="0" anchor="t">
            <a:noAutofit/>
          </a:bodyPr>
          <a:lstStyle/>
          <a:p>
            <a:r>
              <a:rPr lang="en-US" sz="1800">
                <a:latin typeface="Roboto"/>
                <a:ea typeface="Roboto"/>
                <a:cs typeface="Roboto"/>
              </a:rPr>
              <a:t>In-place upgrades:  </a:t>
            </a:r>
            <a:endParaRPr lang="en-US" sz="1800"/>
          </a:p>
          <a:p>
            <a:r>
              <a:rPr lang="en-US" sz="1800" b="0">
                <a:latin typeface="Roboto"/>
                <a:ea typeface="Roboto"/>
                <a:cs typeface="Roboto"/>
              </a:rPr>
              <a:t>The existing server is upgraded to a new version.  </a:t>
            </a:r>
            <a:endParaRPr lang="en-US" sz="1800"/>
          </a:p>
          <a:p>
            <a:pPr marL="342900" indent="-342900">
              <a:buFont typeface="Wingdings" panose="05000000000000000000" pitchFamily="2" charset="2"/>
              <a:buChar char="§"/>
            </a:pPr>
            <a:r>
              <a:rPr lang="en-US" sz="1800" b="0">
                <a:latin typeface="Roboto"/>
                <a:ea typeface="Roboto"/>
                <a:cs typeface="Roboto"/>
              </a:rPr>
              <a:t>In-place upgrade should be discussed with the upgrade team first.</a:t>
            </a:r>
            <a:endParaRPr lang="en-US" sz="2400">
              <a:latin typeface="Roboto"/>
              <a:ea typeface="Roboto"/>
              <a:cs typeface="Roboto"/>
            </a:endParaRPr>
          </a:p>
          <a:p>
            <a:pPr marL="342900" indent="-342900">
              <a:buFont typeface="Wingdings" panose="05000000000000000000" pitchFamily="2" charset="2"/>
              <a:buChar char="§"/>
            </a:pPr>
            <a:r>
              <a:rPr lang="en-US" sz="1800">
                <a:latin typeface="Roboto"/>
                <a:ea typeface="Roboto"/>
                <a:cs typeface="Roboto"/>
              </a:rPr>
              <a:t>Duration: </a:t>
            </a:r>
            <a:r>
              <a:rPr lang="en-US" sz="1800" b="0">
                <a:latin typeface="Roboto"/>
                <a:ea typeface="Roboto"/>
                <a:cs typeface="Roboto"/>
              </a:rPr>
              <a:t>Typically, 4-6 hours, depending on complexity and patching updates needed.  Snapshot taken with roll-back in minutes.  </a:t>
            </a:r>
            <a:endParaRPr lang="en-US"/>
          </a:p>
          <a:p>
            <a:pPr marL="342900" indent="-342900">
              <a:buFont typeface="Wingdings" panose="05000000000000000000" pitchFamily="2" charset="2"/>
              <a:buChar char="§"/>
            </a:pPr>
            <a:r>
              <a:rPr lang="en-US" sz="1800">
                <a:latin typeface="Roboto"/>
                <a:ea typeface="Roboto"/>
                <a:cs typeface="Roboto"/>
              </a:rPr>
              <a:t>Testing: </a:t>
            </a:r>
            <a:r>
              <a:rPr lang="en-US" sz="1800" b="0">
                <a:latin typeface="Roboto"/>
                <a:ea typeface="Roboto"/>
                <a:cs typeface="Roboto"/>
              </a:rPr>
              <a:t>The agency should provide testers and server owner to be available after the in-place upgrade period.  </a:t>
            </a:r>
          </a:p>
          <a:p>
            <a:pPr marL="342900" indent="-342900">
              <a:buFont typeface="Wingdings" panose="05000000000000000000" pitchFamily="2" charset="2"/>
              <a:buChar char="§"/>
            </a:pPr>
            <a:r>
              <a:rPr lang="en-US" sz="1800">
                <a:latin typeface="Roboto"/>
                <a:ea typeface="Roboto"/>
                <a:cs typeface="Roboto"/>
              </a:rPr>
              <a:t>In-place upgrades may result in vulnerability remnants of older OS versions, unsupported .NET versions, and former Agency apps remaining.</a:t>
            </a:r>
          </a:p>
          <a:p>
            <a:pPr marL="342900" indent="-342900">
              <a:buFont typeface="Wingdings" panose="05000000000000000000" pitchFamily="2" charset="2"/>
              <a:buChar char="§"/>
            </a:pPr>
            <a:r>
              <a:rPr lang="en-US" sz="1800" b="0">
                <a:latin typeface="Roboto"/>
                <a:ea typeface="Roboto"/>
                <a:cs typeface="Roboto"/>
              </a:rPr>
              <a:t>Physical server must still be in-support</a:t>
            </a:r>
            <a:endParaRPr lang="en-US" sz="1800" b="0">
              <a:cs typeface="Roboto"/>
            </a:endParaRPr>
          </a:p>
          <a:p>
            <a:endParaRPr lang="en-US" sz="1800">
              <a:cs typeface="Roboto" panose="02000000000000000000" pitchFamily="2" charset="0"/>
            </a:endParaRPr>
          </a:p>
        </p:txBody>
      </p:sp>
      <p:sp>
        <p:nvSpPr>
          <p:cNvPr id="4" name="Content Placeholder 3">
            <a:extLst>
              <a:ext uri="{FF2B5EF4-FFF2-40B4-BE49-F238E27FC236}">
                <a16:creationId xmlns:a16="http://schemas.microsoft.com/office/drawing/2014/main" id="{3CEA7603-DDA3-2667-E43F-5E3EF52E2F78}"/>
              </a:ext>
            </a:extLst>
          </p:cNvPr>
          <p:cNvSpPr>
            <a:spLocks noGrp="1"/>
          </p:cNvSpPr>
          <p:nvPr>
            <p:ph sz="half" idx="2"/>
          </p:nvPr>
        </p:nvSpPr>
        <p:spPr>
          <a:xfrm>
            <a:off x="6172206" y="1293826"/>
            <a:ext cx="5181600" cy="4738678"/>
          </a:xfrm>
        </p:spPr>
        <p:txBody>
          <a:bodyPr vert="horz" lIns="91440" tIns="45720" rIns="91440" bIns="45720" rtlCol="0" anchor="t">
            <a:noAutofit/>
          </a:bodyPr>
          <a:lstStyle/>
          <a:p>
            <a:r>
              <a:rPr lang="en-US" sz="1800">
                <a:latin typeface="Roboto"/>
                <a:ea typeface="Roboto"/>
                <a:cs typeface="Roboto"/>
              </a:rPr>
              <a:t>New server migration: </a:t>
            </a:r>
            <a:endParaRPr lang="en-US" sz="1800"/>
          </a:p>
          <a:p>
            <a:r>
              <a:rPr lang="en-US" sz="1800" b="0">
                <a:latin typeface="Roboto"/>
                <a:ea typeface="Roboto"/>
                <a:cs typeface="Roboto"/>
              </a:rPr>
              <a:t>The current server is replaced with a new server.</a:t>
            </a:r>
            <a:endParaRPr lang="en-US" sz="1800"/>
          </a:p>
          <a:p>
            <a:pPr marL="342900" indent="-342900">
              <a:buFont typeface="Wingdings" panose="05000000000000000000" pitchFamily="2" charset="2"/>
              <a:buChar char="§"/>
            </a:pPr>
            <a:r>
              <a:rPr lang="en-US" sz="1800">
                <a:latin typeface="Roboto"/>
                <a:ea typeface="Roboto"/>
                <a:cs typeface="Roboto"/>
              </a:rPr>
              <a:t>Agency request: </a:t>
            </a:r>
            <a:r>
              <a:rPr lang="en-US" sz="1800" b="0">
                <a:latin typeface="Roboto"/>
                <a:ea typeface="Roboto"/>
                <a:cs typeface="Roboto"/>
              </a:rPr>
              <a:t>A new server should be ordered through the service catalog. </a:t>
            </a:r>
          </a:p>
          <a:p>
            <a:pPr marL="342900" indent="-342900">
              <a:buFont typeface="Wingdings" panose="05000000000000000000" pitchFamily="2" charset="2"/>
              <a:buChar char="§"/>
            </a:pPr>
            <a:r>
              <a:rPr lang="en-US" sz="1800" b="0">
                <a:latin typeface="Roboto"/>
                <a:ea typeface="Roboto"/>
                <a:cs typeface="Roboto"/>
              </a:rPr>
              <a:t>Agency installs and tests applications.</a:t>
            </a:r>
          </a:p>
          <a:p>
            <a:pPr marL="342900" indent="-342900">
              <a:buFont typeface="Wingdings" panose="05000000000000000000" pitchFamily="2" charset="2"/>
              <a:buChar char="§"/>
            </a:pPr>
            <a:r>
              <a:rPr lang="en-US" sz="1800" b="0">
                <a:latin typeface="Roboto"/>
                <a:ea typeface="Roboto"/>
                <a:cs typeface="Roboto"/>
              </a:rPr>
              <a:t>Agency must submit "</a:t>
            </a:r>
            <a:r>
              <a:rPr lang="en-US" sz="1800" b="0" err="1">
                <a:latin typeface="Roboto"/>
                <a:ea typeface="Roboto"/>
                <a:cs typeface="Roboto"/>
              </a:rPr>
              <a:t>Decomm</a:t>
            </a:r>
            <a:r>
              <a:rPr lang="en-US" sz="1800" b="0">
                <a:latin typeface="Roboto"/>
                <a:ea typeface="Roboto"/>
                <a:cs typeface="Roboto"/>
              </a:rPr>
              <a:t> Request"</a:t>
            </a:r>
          </a:p>
          <a:p>
            <a:pPr marL="342900" indent="-342900">
              <a:buFont typeface="Wingdings" panose="05000000000000000000" pitchFamily="2" charset="2"/>
              <a:buChar char="§"/>
            </a:pPr>
            <a:r>
              <a:rPr lang="en-US" sz="1800" b="0">
                <a:latin typeface="Roboto"/>
                <a:ea typeface="Roboto"/>
                <a:cs typeface="Roboto"/>
              </a:rPr>
              <a:t>A server migration is advised if: </a:t>
            </a:r>
          </a:p>
          <a:p>
            <a:pPr marL="800100" lvl="1" indent="-342900">
              <a:buFont typeface="Wingdings" panose="05000000000000000000" pitchFamily="2" charset="2"/>
              <a:buChar char="§"/>
            </a:pPr>
            <a:r>
              <a:rPr lang="en-US" b="1">
                <a:latin typeface="Roboto"/>
                <a:ea typeface="Roboto"/>
                <a:cs typeface="Roboto"/>
              </a:rPr>
              <a:t>Identified security vulnerabilities cannot be resolved due to end-of-life apps, non-supported app or tool versions</a:t>
            </a:r>
            <a:endParaRPr lang="en-US" b="1">
              <a:cs typeface="Roboto"/>
            </a:endParaRPr>
          </a:p>
          <a:p>
            <a:pPr marL="800100" lvl="1" indent="-342900">
              <a:buFont typeface="Wingdings" panose="05000000000000000000" pitchFamily="2" charset="2"/>
              <a:buChar char="§"/>
            </a:pPr>
            <a:r>
              <a:rPr lang="en-US" b="0">
                <a:latin typeface="Roboto"/>
                <a:ea typeface="Roboto"/>
                <a:cs typeface="Roboto"/>
              </a:rPr>
              <a:t>The server cannot be upgraded by </a:t>
            </a:r>
            <a:r>
              <a:rPr lang="en-US">
                <a:latin typeface="Roboto"/>
                <a:ea typeface="Roboto"/>
                <a:cs typeface="Roboto"/>
              </a:rPr>
              <a:t>in-p</a:t>
            </a:r>
            <a:r>
              <a:rPr lang="en-US" b="0">
                <a:latin typeface="Roboto"/>
                <a:ea typeface="Roboto"/>
                <a:cs typeface="Roboto"/>
              </a:rPr>
              <a:t>lace means.</a:t>
            </a:r>
            <a:r>
              <a:rPr lang="en-US">
                <a:latin typeface="Roboto"/>
                <a:ea typeface="Roboto"/>
                <a:cs typeface="Roboto"/>
              </a:rPr>
              <a:t>  Most often if upgrading 3 or more versions up from initial delivery.</a:t>
            </a:r>
          </a:p>
          <a:p>
            <a:pPr marL="800100" lvl="1" indent="-342900">
              <a:buFont typeface="Wingdings" panose="05000000000000000000" pitchFamily="2" charset="2"/>
              <a:buChar char="§"/>
            </a:pPr>
            <a:r>
              <a:rPr lang="en-US">
                <a:latin typeface="Roboto"/>
                <a:ea typeface="Roboto"/>
                <a:cs typeface="Roboto"/>
              </a:rPr>
              <a:t>A physical server is end-of-support or end-of-life</a:t>
            </a:r>
          </a:p>
        </p:txBody>
      </p:sp>
    </p:spTree>
    <p:extLst>
      <p:ext uri="{BB962C8B-B14F-4D97-AF65-F5344CB8AC3E}">
        <p14:creationId xmlns:p14="http://schemas.microsoft.com/office/powerpoint/2010/main" val="3602583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CB417C-2AF5-DBA1-2D4D-1F4B5477C1D2}"/>
              </a:ext>
            </a:extLst>
          </p:cNvPr>
          <p:cNvSpPr>
            <a:spLocks noGrp="1"/>
          </p:cNvSpPr>
          <p:nvPr>
            <p:ph type="title"/>
          </p:nvPr>
        </p:nvSpPr>
        <p:spPr/>
        <p:txBody>
          <a:bodyPr/>
          <a:lstStyle/>
          <a:p>
            <a:r>
              <a:rPr lang="en-US"/>
              <a:t>Your Next Steps</a:t>
            </a:r>
          </a:p>
        </p:txBody>
      </p:sp>
      <p:sp>
        <p:nvSpPr>
          <p:cNvPr id="3" name="Content Placeholder 2">
            <a:extLst>
              <a:ext uri="{FF2B5EF4-FFF2-40B4-BE49-F238E27FC236}">
                <a16:creationId xmlns:a16="http://schemas.microsoft.com/office/drawing/2014/main" id="{664C9406-0850-3212-13D7-1B0115F3C69F}"/>
              </a:ext>
            </a:extLst>
          </p:cNvPr>
          <p:cNvSpPr>
            <a:spLocks noGrp="1"/>
          </p:cNvSpPr>
          <p:nvPr>
            <p:ph sz="half" idx="1"/>
          </p:nvPr>
        </p:nvSpPr>
        <p:spPr>
          <a:xfrm>
            <a:off x="1303866" y="1214565"/>
            <a:ext cx="9228667" cy="4428870"/>
          </a:xfrm>
        </p:spPr>
        <p:txBody>
          <a:bodyPr/>
          <a:lstStyle/>
          <a:p>
            <a:pPr marL="342900" indent="-342900">
              <a:buFont typeface="Wingdings" panose="05000000000000000000" pitchFamily="2" charset="2"/>
              <a:buChar char="§"/>
            </a:pPr>
            <a:r>
              <a:rPr lang="en-US"/>
              <a:t>Review your N-3 instances</a:t>
            </a:r>
          </a:p>
          <a:p>
            <a:pPr marL="800100" lvl="1" indent="-342900">
              <a:buFont typeface="Arial" panose="020B0604020202020204" pitchFamily="34" charset="0"/>
              <a:buChar char="•"/>
            </a:pPr>
            <a:r>
              <a:rPr lang="en-US"/>
              <a:t>What is the migration plan by server or by application?</a:t>
            </a:r>
          </a:p>
          <a:p>
            <a:pPr marL="1485900" lvl="2" indent="-342900">
              <a:buFont typeface="Arial" panose="020B0604020202020204" pitchFamily="34" charset="0"/>
              <a:buChar char="•"/>
            </a:pPr>
            <a:r>
              <a:rPr lang="en-US"/>
              <a:t>Upgrade of existing servers?</a:t>
            </a:r>
          </a:p>
          <a:p>
            <a:pPr marL="1485900" lvl="2" indent="-342900">
              <a:buFont typeface="Arial" panose="020B0604020202020204" pitchFamily="34" charset="0"/>
              <a:buChar char="•"/>
            </a:pPr>
            <a:r>
              <a:rPr lang="en-US"/>
              <a:t>Move to SaaS solutions or Lift and Shift to public cloud?</a:t>
            </a:r>
          </a:p>
          <a:p>
            <a:pPr marL="342900" indent="-342900">
              <a:buFont typeface="Wingdings" panose="05000000000000000000" pitchFamily="2" charset="2"/>
              <a:buChar char="§"/>
            </a:pPr>
            <a:r>
              <a:rPr lang="en-US"/>
              <a:t>Are your EA or SEC Exceptions still active and may need extensions?</a:t>
            </a:r>
          </a:p>
          <a:p>
            <a:pPr marL="342900" indent="-342900">
              <a:buFont typeface="Wingdings" panose="05000000000000000000" pitchFamily="2" charset="2"/>
              <a:buChar char="§"/>
            </a:pPr>
            <a:r>
              <a:rPr lang="en-US"/>
              <a:t>Do you have Oracle instances in the on-prem Oracle Cloud Instance at QTS?</a:t>
            </a:r>
          </a:p>
          <a:p>
            <a:pPr marL="800100" lvl="1" indent="-342900">
              <a:buFont typeface="Arial" panose="020B0604020202020204" pitchFamily="34" charset="0"/>
              <a:buChar char="•"/>
            </a:pPr>
            <a:r>
              <a:rPr lang="en-US"/>
              <a:t>The PCA is quickly approaching End of Support in 2027</a:t>
            </a:r>
          </a:p>
          <a:p>
            <a:pPr marL="800100" lvl="1" indent="-342900">
              <a:buFont typeface="Arial" panose="020B0604020202020204" pitchFamily="34" charset="0"/>
              <a:buChar char="•"/>
            </a:pPr>
            <a:r>
              <a:rPr lang="en-US"/>
              <a:t>Instances should be planned to move off over the next 12 months</a:t>
            </a:r>
          </a:p>
          <a:p>
            <a:pPr marL="342900" indent="-342900">
              <a:buFont typeface="Wingdings" panose="05000000000000000000" pitchFamily="2" charset="2"/>
              <a:buChar char="§"/>
            </a:pPr>
            <a:r>
              <a:rPr lang="en-US"/>
              <a:t>Reach out to ARCP 2026 Team</a:t>
            </a:r>
          </a:p>
          <a:p>
            <a:pPr marL="800100" lvl="1" indent="-342900">
              <a:buFont typeface="Arial" panose="020B0604020202020204" pitchFamily="34" charset="0"/>
              <a:buChar char="•"/>
            </a:pPr>
            <a:r>
              <a:rPr lang="en-US"/>
              <a:t>Unisys Project Manager: Melissa Gettis</a:t>
            </a:r>
          </a:p>
          <a:p>
            <a:pPr marL="800100" lvl="1" indent="-342900">
              <a:buFont typeface="Arial" panose="020B0604020202020204" pitchFamily="34" charset="0"/>
              <a:buChar char="•"/>
            </a:pPr>
            <a:r>
              <a:rPr lang="en-US"/>
              <a:t>SSDC Service Owner:  John Del Grosso</a:t>
            </a:r>
          </a:p>
          <a:p>
            <a:pPr marL="800100" lvl="1" indent="-342900">
              <a:buFont typeface="Arial" panose="020B0604020202020204" pitchFamily="34" charset="0"/>
              <a:buChar char="•"/>
            </a:pPr>
            <a:r>
              <a:rPr lang="en-US"/>
              <a:t>Assigned BRM</a:t>
            </a:r>
          </a:p>
          <a:p>
            <a:pPr marL="342900" indent="-342900">
              <a:buFont typeface="Wingdings" panose="05000000000000000000" pitchFamily="2" charset="2"/>
              <a:buChar char="§"/>
            </a:pPr>
            <a:r>
              <a:rPr lang="en-US"/>
              <a:t>If we know your intentions, we can plan our reach outs to coincide with your migration plans</a:t>
            </a:r>
          </a:p>
          <a:p>
            <a:r>
              <a:rPr lang="en-US"/>
              <a:t>	</a:t>
            </a:r>
          </a:p>
        </p:txBody>
      </p:sp>
    </p:spTree>
    <p:extLst>
      <p:ext uri="{BB962C8B-B14F-4D97-AF65-F5344CB8AC3E}">
        <p14:creationId xmlns:p14="http://schemas.microsoft.com/office/powerpoint/2010/main" val="3111279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4125153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a:xfrm>
            <a:off x="1070864" y="1943619"/>
            <a:ext cx="5989983" cy="2062276"/>
          </a:xfrm>
        </p:spPr>
        <p:txBody>
          <a:bodyPr/>
          <a:lstStyle/>
          <a:p>
            <a:r>
              <a:rPr lang="en-US">
                <a:latin typeface="Roboto"/>
                <a:ea typeface="Roboto"/>
                <a:cs typeface="Roboto"/>
              </a:rPr>
              <a:t>ICAM Service Improvements</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a:xfrm>
            <a:off x="1070864" y="4350744"/>
            <a:ext cx="5989637" cy="1498600"/>
          </a:xfrm>
        </p:spPr>
        <p:txBody>
          <a:bodyPr>
            <a:normAutofit/>
          </a:bodyPr>
          <a:lstStyle/>
          <a:p>
            <a:pPr>
              <a:spcBef>
                <a:spcPts val="500"/>
              </a:spcBef>
            </a:pPr>
            <a:r>
              <a:rPr lang="en-US" sz="1900" b="1">
                <a:latin typeface="Roboto" panose="02000000000000000000" pitchFamily="2" charset="0"/>
                <a:ea typeface="Roboto" panose="02000000000000000000" pitchFamily="2" charset="0"/>
              </a:rPr>
              <a:t>Luis Lugo</a:t>
            </a:r>
            <a:r>
              <a:rPr lang="en-US" sz="1900" b="1"/>
              <a:t> </a:t>
            </a:r>
          </a:p>
          <a:p>
            <a:pPr>
              <a:spcBef>
                <a:spcPts val="500"/>
              </a:spcBef>
            </a:pPr>
            <a:r>
              <a:rPr lang="en-US" sz="1900"/>
              <a:t>Service Owner</a:t>
            </a:r>
            <a:endParaRPr lang="en-US" sz="1900" b="1">
              <a:latin typeface="Roboto" panose="02000000000000000000" pitchFamily="2" charset="0"/>
              <a:ea typeface="Roboto" panose="02000000000000000000" pitchFamily="2" charset="0"/>
            </a:endParaRPr>
          </a:p>
          <a:p>
            <a:endParaRPr lang="en-US"/>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vert="horz" lIns="91440" tIns="45720" rIns="91440" bIns="45720" rtlCol="0" anchor="t">
            <a:noAutofit/>
          </a:bodyPr>
          <a:lstStyle/>
          <a:p>
            <a:r>
              <a:rPr lang="en-US" b="1">
                <a:latin typeface="Roboto"/>
                <a:ea typeface="Roboto"/>
                <a:cs typeface="Roboto"/>
              </a:rPr>
              <a:t>July 1, 2026</a:t>
            </a:r>
          </a:p>
        </p:txBody>
      </p:sp>
    </p:spTree>
    <p:extLst>
      <p:ext uri="{BB962C8B-B14F-4D97-AF65-F5344CB8AC3E}">
        <p14:creationId xmlns:p14="http://schemas.microsoft.com/office/powerpoint/2010/main" val="3967955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3DF88-239A-BCD8-97F9-D8A841476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4D9E2-5065-55FA-178C-3050246BD4BF}"/>
              </a:ext>
            </a:extLst>
          </p:cNvPr>
          <p:cNvSpPr>
            <a:spLocks noGrp="1"/>
          </p:cNvSpPr>
          <p:nvPr>
            <p:ph type="title"/>
          </p:nvPr>
        </p:nvSpPr>
        <p:spPr>
          <a:xfrm>
            <a:off x="838200" y="206100"/>
            <a:ext cx="10515600" cy="1151943"/>
          </a:xfrm>
        </p:spPr>
        <p:txBody>
          <a:bodyPr/>
          <a:lstStyle/>
          <a:p>
            <a:r>
              <a:rPr lang="en-US"/>
              <a:t>Agenda</a:t>
            </a:r>
          </a:p>
        </p:txBody>
      </p:sp>
      <p:sp>
        <p:nvSpPr>
          <p:cNvPr id="3" name="Content Placeholder 2">
            <a:extLst>
              <a:ext uri="{FF2B5EF4-FFF2-40B4-BE49-F238E27FC236}">
                <a16:creationId xmlns:a16="http://schemas.microsoft.com/office/drawing/2014/main" id="{18350298-273F-B76A-82EA-AF8E84E31C16}"/>
              </a:ext>
            </a:extLst>
          </p:cNvPr>
          <p:cNvSpPr>
            <a:spLocks noGrp="1"/>
          </p:cNvSpPr>
          <p:nvPr>
            <p:ph idx="1"/>
          </p:nvPr>
        </p:nvSpPr>
        <p:spPr>
          <a:xfrm>
            <a:off x="838200" y="1666051"/>
            <a:ext cx="10515600" cy="4351338"/>
          </a:xfrm>
        </p:spPr>
        <p:txBody>
          <a:bodyPr vert="horz" lIns="91440" tIns="45720" rIns="91440" bIns="45720" rtlCol="0" anchor="t">
            <a:noAutofit/>
          </a:bodyPr>
          <a:lstStyle/>
          <a:p>
            <a:pPr marL="342900" indent="-342900">
              <a:lnSpc>
                <a:spcPct val="150000"/>
              </a:lnSpc>
              <a:buFont typeface="Wingdings" panose="05000000000000000000" pitchFamily="2" charset="2"/>
              <a:buChar char="§"/>
            </a:pPr>
            <a:r>
              <a:rPr lang="en-US" b="0">
                <a:latin typeface="Roboto"/>
                <a:ea typeface="Roboto"/>
              </a:rPr>
              <a:t>Microsoft Entra Hybrid Join</a:t>
            </a:r>
          </a:p>
          <a:p>
            <a:pPr marL="342900" indent="-342900">
              <a:lnSpc>
                <a:spcPct val="150000"/>
              </a:lnSpc>
              <a:buFont typeface="Wingdings" panose="05000000000000000000" pitchFamily="2" charset="2"/>
              <a:buChar char="§"/>
            </a:pPr>
            <a:r>
              <a:rPr lang="en-US" b="0">
                <a:latin typeface="Roboto"/>
                <a:ea typeface="Roboto"/>
              </a:rPr>
              <a:t>Onboarding Employee/Contractor updates</a:t>
            </a:r>
            <a:endParaRPr lang="en-US" b="0"/>
          </a:p>
          <a:p>
            <a:pPr marL="342900" indent="-342900">
              <a:lnSpc>
                <a:spcPct val="150000"/>
              </a:lnSpc>
              <a:buFont typeface="Wingdings" panose="05000000000000000000" pitchFamily="2" charset="2"/>
              <a:buChar char="§"/>
            </a:pPr>
            <a:r>
              <a:rPr lang="en-US" b="0">
                <a:latin typeface="Roboto"/>
                <a:ea typeface="Roboto"/>
              </a:rPr>
              <a:t>Cardinal to AD Sync </a:t>
            </a:r>
          </a:p>
          <a:p>
            <a:pPr marL="342900" indent="-342900">
              <a:lnSpc>
                <a:spcPct val="150000"/>
              </a:lnSpc>
              <a:buFont typeface="Wingdings" panose="05000000000000000000" pitchFamily="2" charset="2"/>
              <a:buChar char="§"/>
            </a:pPr>
            <a:r>
              <a:rPr lang="en-US" b="0">
                <a:latin typeface="Roboto"/>
                <a:ea typeface="Roboto"/>
              </a:rPr>
              <a:t>CyberArk is now IDIRA</a:t>
            </a:r>
          </a:p>
          <a:p>
            <a:pPr marL="342900" indent="-342900">
              <a:lnSpc>
                <a:spcPct val="150000"/>
              </a:lnSpc>
              <a:buFont typeface="Wingdings" panose="05000000000000000000" pitchFamily="2" charset="2"/>
              <a:buChar char="§"/>
            </a:pPr>
            <a:r>
              <a:rPr lang="en-US" b="0">
                <a:latin typeface="Roboto"/>
                <a:ea typeface="Roboto"/>
              </a:rPr>
              <a:t>Okta external account provisioning</a:t>
            </a:r>
          </a:p>
          <a:p>
            <a:pPr marL="342900" indent="-342900">
              <a:lnSpc>
                <a:spcPct val="150000"/>
              </a:lnSpc>
              <a:buFont typeface="Wingdings" panose="05000000000000000000" pitchFamily="2" charset="2"/>
              <a:buChar char="§"/>
            </a:pPr>
            <a:endParaRPr lang="en-US"/>
          </a:p>
          <a:p>
            <a:endParaRPr lang="en-US"/>
          </a:p>
          <a:p>
            <a:endParaRPr lang="en-US" b="0">
              <a:cs typeface="Roboto"/>
            </a:endParaRPr>
          </a:p>
        </p:txBody>
      </p:sp>
    </p:spTree>
    <p:extLst>
      <p:ext uri="{BB962C8B-B14F-4D97-AF65-F5344CB8AC3E}">
        <p14:creationId xmlns:p14="http://schemas.microsoft.com/office/powerpoint/2010/main" val="1787713023"/>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pic>
        <p:nvPicPr>
          <p:cNvPr id="3" name="Picture 2" descr="Virginia IT Agency Logo">
            <a:extLst>
              <a:ext uri="{FF2B5EF4-FFF2-40B4-BE49-F238E27FC236}">
                <a16:creationId xmlns:a16="http://schemas.microsoft.com/office/drawing/2014/main" id="{CD4795E9-7766-AD4F-8518-13706C569B24}"/>
              </a:ext>
            </a:extLst>
          </p:cNvPr>
          <p:cNvPicPr>
            <a:picLocks noChangeAspect="1"/>
          </p:cNvPicPr>
          <p:nvPr/>
        </p:nvPicPr>
        <p:blipFill>
          <a:blip r:embed="rId4"/>
          <a:stretch>
            <a:fillRect/>
          </a:stretch>
        </p:blipFill>
        <p:spPr>
          <a:xfrm>
            <a:off x="491583" y="422905"/>
            <a:ext cx="2829646" cy="1070761"/>
          </a:xfrm>
          <a:prstGeom prst="rect">
            <a:avLst/>
          </a:prstGeom>
        </p:spPr>
      </p:pic>
      <p:sp>
        <p:nvSpPr>
          <p:cNvPr id="25" name="Title 24">
            <a:extLst>
              <a:ext uri="{FF2B5EF4-FFF2-40B4-BE49-F238E27FC236}">
                <a16:creationId xmlns:a16="http://schemas.microsoft.com/office/drawing/2014/main" id="{E431C65D-8BBA-0959-DA30-01E754958044}"/>
              </a:ext>
            </a:extLst>
          </p:cNvPr>
          <p:cNvSpPr txBox="1">
            <a:spLocks noGrp="1"/>
          </p:cNvSpPr>
          <p:nvPr>
            <p:ph type="title" idx="4294967295"/>
          </p:nvPr>
        </p:nvSpPr>
        <p:spPr>
          <a:xfrm>
            <a:off x="723204" y="1453196"/>
            <a:ext cx="767769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8798C"/>
                </a:solidFill>
                <a:effectLst/>
                <a:uLnTx/>
                <a:uFillTx/>
                <a:latin typeface="Roboto"/>
                <a:ea typeface="Roboto"/>
                <a:cs typeface="Roboto"/>
              </a:rPr>
              <a:t>   Agenda                                            Presenter</a:t>
            </a:r>
            <a:endParaRPr kumimoji="0" lang="en-US" sz="2400" b="1" i="0" u="none" strike="noStrike" kern="1200" cap="none" spc="0" normalizeH="0" baseline="0" noProof="0" dirty="0">
              <a:ln>
                <a:noFill/>
              </a:ln>
              <a:solidFill>
                <a:srgbClr val="28798C"/>
              </a:solidFill>
              <a:effectLst/>
              <a:uLnTx/>
              <a:uFillTx/>
              <a:latin typeface="Roboto"/>
              <a:ea typeface="Roboto"/>
              <a:cs typeface="Roboto"/>
            </a:endParaRPr>
          </a:p>
        </p:txBody>
      </p:sp>
      <p:graphicFrame>
        <p:nvGraphicFramePr>
          <p:cNvPr id="6" name="Table 5">
            <a:extLst>
              <a:ext uri="{FF2B5EF4-FFF2-40B4-BE49-F238E27FC236}">
                <a16:creationId xmlns:a16="http://schemas.microsoft.com/office/drawing/2014/main" id="{8B17F0F3-691F-F800-9D15-F5D3D114F801}"/>
              </a:ext>
            </a:extLst>
          </p:cNvPr>
          <p:cNvGraphicFramePr>
            <a:graphicFrameLocks noGrp="1"/>
          </p:cNvGraphicFramePr>
          <p:nvPr>
            <p:extLst>
              <p:ext uri="{D42A27DB-BD31-4B8C-83A1-F6EECF244321}">
                <p14:modId xmlns:p14="http://schemas.microsoft.com/office/powerpoint/2010/main" val="4246678974"/>
              </p:ext>
            </p:extLst>
          </p:nvPr>
        </p:nvGraphicFramePr>
        <p:xfrm>
          <a:off x="1017469" y="1448633"/>
          <a:ext cx="10165080" cy="4395296"/>
        </p:xfrm>
        <a:graphic>
          <a:graphicData uri="http://schemas.openxmlformats.org/drawingml/2006/table">
            <a:tbl>
              <a:tblPr firstRow="1" bandRow="1">
                <a:tableStyleId>{68D230F3-CF80-4859-8CE7-A43EE81993B5}</a:tableStyleId>
              </a:tblPr>
              <a:tblGrid>
                <a:gridCol w="5082540">
                  <a:extLst>
                    <a:ext uri="{9D8B030D-6E8A-4147-A177-3AD203B41FA5}">
                      <a16:colId xmlns:a16="http://schemas.microsoft.com/office/drawing/2014/main" val="1926258643"/>
                    </a:ext>
                  </a:extLst>
                </a:gridCol>
                <a:gridCol w="5082540">
                  <a:extLst>
                    <a:ext uri="{9D8B030D-6E8A-4147-A177-3AD203B41FA5}">
                      <a16:colId xmlns:a16="http://schemas.microsoft.com/office/drawing/2014/main" val="1128520090"/>
                    </a:ext>
                  </a:extLst>
                </a:gridCol>
              </a:tblGrid>
              <a:tr h="461782">
                <a:tc>
                  <a:txBody>
                    <a:bodyPr/>
                    <a:lstStyle/>
                    <a:p>
                      <a:endParaRPr lang="en-US"/>
                    </a:p>
                  </a:txBody>
                  <a:tcPr/>
                </a:tc>
                <a:tc>
                  <a:txBody>
                    <a:bodyPr/>
                    <a:lstStyle/>
                    <a:p>
                      <a:endParaRPr lang="en-US"/>
                    </a:p>
                  </a:txBody>
                  <a:tcPr/>
                </a:tc>
                <a:extLst>
                  <a:ext uri="{0D108BD9-81ED-4DB2-BD59-A6C34878D82A}">
                    <a16:rowId xmlns:a16="http://schemas.microsoft.com/office/drawing/2014/main" val="3825105711"/>
                  </a:ext>
                </a:extLst>
              </a:tr>
              <a:tr h="461782">
                <a:tc>
                  <a:txBody>
                    <a:bodyPr/>
                    <a:lstStyle/>
                    <a:p>
                      <a:pPr lvl="0">
                        <a:buNone/>
                      </a:pPr>
                      <a:r>
                        <a:rPr lang="en-US" sz="2000" b="1" i="0" u="none" strike="noStrike" noProof="0">
                          <a:solidFill>
                            <a:srgbClr val="005E6E"/>
                          </a:solidFill>
                          <a:latin typeface="roboto"/>
                        </a:rPr>
                        <a:t>Welcome/Opening Remarks</a:t>
                      </a:r>
                      <a:endParaRPr lang="en-US" sz="2000">
                        <a:solidFill>
                          <a:srgbClr val="005E6E"/>
                        </a:solidFill>
                        <a:latin typeface="roboto"/>
                      </a:endParaRPr>
                    </a:p>
                  </a:txBody>
                  <a:tcPr/>
                </a:tc>
                <a:tc>
                  <a:txBody>
                    <a:bodyPr/>
                    <a:lstStyle/>
                    <a:p>
                      <a:pPr lvl="0">
                        <a:buNone/>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tc>
                <a:extLst>
                  <a:ext uri="{0D108BD9-81ED-4DB2-BD59-A6C34878D82A}">
                    <a16:rowId xmlns:a16="http://schemas.microsoft.com/office/drawing/2014/main" val="2260602934"/>
                  </a:ext>
                </a:extLst>
              </a:tr>
              <a:tr h="461782">
                <a:tc>
                  <a:txBody>
                    <a:bodyPr/>
                    <a:lstStyle/>
                    <a:p>
                      <a:pPr lvl="0">
                        <a:buNone/>
                      </a:pPr>
                      <a:r>
                        <a:rPr lang="pt-BR" sz="2000" b="1" i="0" u="none" strike="noStrike" noProof="0">
                          <a:solidFill>
                            <a:srgbClr val="005E6E"/>
                          </a:solidFill>
                          <a:latin typeface="roboto"/>
                        </a:rPr>
                        <a:t>ARCP 2026 Server operating system (OS) refresh project </a:t>
                      </a:r>
                      <a:endParaRPr lang="en-US" sz="2000" b="1" i="0" u="none" strike="noStrike" noProof="0">
                        <a:solidFill>
                          <a:srgbClr val="005E6E"/>
                        </a:solidFill>
                        <a:latin typeface="roboto"/>
                      </a:endParaRPr>
                    </a:p>
                  </a:txBody>
                  <a:tcPr/>
                </a:tc>
                <a:tc>
                  <a:txBody>
                    <a:bodyPr/>
                    <a:lstStyle/>
                    <a:p>
                      <a:pPr lvl="0">
                        <a:buNone/>
                      </a:pPr>
                      <a:r>
                        <a:rPr lang="en-US" sz="2000" b="1" i="0" u="none" strike="noStrike" noProof="0">
                          <a:solidFill>
                            <a:srgbClr val="005E6E"/>
                          </a:solidFill>
                          <a:latin typeface="roboto"/>
                        </a:rPr>
                        <a:t>John Del Grosso / VITA</a:t>
                      </a:r>
                      <a:endParaRPr lang="en-US"/>
                    </a:p>
                  </a:txBody>
                  <a:tcPr anchor="ctr"/>
                </a:tc>
                <a:extLst>
                  <a:ext uri="{0D108BD9-81ED-4DB2-BD59-A6C34878D82A}">
                    <a16:rowId xmlns:a16="http://schemas.microsoft.com/office/drawing/2014/main" val="357959388"/>
                  </a:ext>
                </a:extLst>
              </a:tr>
              <a:tr h="461782">
                <a:tc>
                  <a:txBody>
                    <a:bodyPr/>
                    <a:lstStyle/>
                    <a:p>
                      <a:pPr lvl="0">
                        <a:buNone/>
                      </a:pPr>
                      <a:r>
                        <a:rPr lang="en-US" sz="2000" b="1" i="0" u="none" strike="noStrike" noProof="0">
                          <a:solidFill>
                            <a:srgbClr val="005E6E"/>
                          </a:solidFill>
                          <a:latin typeface="Roboto"/>
                        </a:rPr>
                        <a:t>ICAM Service Improvements</a:t>
                      </a:r>
                      <a:endParaRPr lang="en-US" sz="2000">
                        <a:solidFill>
                          <a:srgbClr val="005E6E"/>
                        </a:solidFill>
                        <a:latin typeface="Roboto"/>
                      </a:endParaRPr>
                    </a:p>
                  </a:txBody>
                  <a:tcPr/>
                </a:tc>
                <a:tc>
                  <a:txBody>
                    <a:bodyPr/>
                    <a:lstStyle/>
                    <a:p>
                      <a:pPr lvl="0">
                        <a:buNone/>
                      </a:pPr>
                      <a:r>
                        <a:rPr lang="en-US" sz="2000" b="1" i="0" u="none" strike="noStrike" noProof="0">
                          <a:solidFill>
                            <a:srgbClr val="005E6E"/>
                          </a:solidFill>
                          <a:latin typeface="Roboto"/>
                        </a:rPr>
                        <a:t>Luis Lugo / VITA</a:t>
                      </a:r>
                      <a:endParaRPr lang="en-US" sz="2000">
                        <a:solidFill>
                          <a:srgbClr val="005E6E"/>
                        </a:solidFill>
                        <a:latin typeface="Roboto"/>
                      </a:endParaRPr>
                    </a:p>
                  </a:txBody>
                  <a:tcPr/>
                </a:tc>
                <a:extLst>
                  <a:ext uri="{0D108BD9-81ED-4DB2-BD59-A6C34878D82A}">
                    <a16:rowId xmlns:a16="http://schemas.microsoft.com/office/drawing/2014/main" val="72737314"/>
                  </a:ext>
                </a:extLst>
              </a:tr>
              <a:tr h="461782">
                <a:tc>
                  <a:txBody>
                    <a:bodyPr/>
                    <a:lstStyle/>
                    <a:p>
                      <a:pPr lvl="0">
                        <a:buNone/>
                      </a:pPr>
                      <a:r>
                        <a:rPr lang="en-US" sz="2000" b="1" i="0" u="none" strike="noStrike" noProof="0">
                          <a:solidFill>
                            <a:srgbClr val="005E6E"/>
                          </a:solidFill>
                          <a:latin typeface="roboto"/>
                        </a:rPr>
                        <a:t>Token phishing update</a:t>
                      </a:r>
                      <a:endParaRPr lang="en-US" sz="2000">
                        <a:solidFill>
                          <a:srgbClr val="005E6E"/>
                        </a:solidFill>
                      </a:endParaRPr>
                    </a:p>
                  </a:txBody>
                  <a:tcPr/>
                </a:tc>
                <a:tc>
                  <a:txBody>
                    <a:bodyPr/>
                    <a:lstStyle/>
                    <a:p>
                      <a:pPr lvl="0">
                        <a:buNone/>
                      </a:pPr>
                      <a:r>
                        <a:rPr lang="en-US" sz="2000" b="1" i="0" u="none" strike="noStrike" noProof="0">
                          <a:solidFill>
                            <a:srgbClr val="005E6E"/>
                          </a:solidFill>
                          <a:latin typeface="roboto"/>
                        </a:rPr>
                        <a:t>Scott Brinkley / VITA</a:t>
                      </a:r>
                      <a:endParaRPr lang="en-US" sz="2000">
                        <a:solidFill>
                          <a:srgbClr val="005E6E"/>
                        </a:solidFill>
                        <a:latin typeface="roboto"/>
                      </a:endParaRPr>
                    </a:p>
                  </a:txBody>
                  <a:tcPr/>
                </a:tc>
                <a:extLst>
                  <a:ext uri="{0D108BD9-81ED-4DB2-BD59-A6C34878D82A}">
                    <a16:rowId xmlns:a16="http://schemas.microsoft.com/office/drawing/2014/main" val="2640365344"/>
                  </a:ext>
                </a:extLst>
              </a:tr>
              <a:tr h="461782">
                <a:tc>
                  <a:txBody>
                    <a:bodyPr/>
                    <a:lstStyle/>
                    <a:p>
                      <a:pPr lvl="0">
                        <a:buNone/>
                      </a:pPr>
                      <a:r>
                        <a:rPr lang="en-US" sz="2000" b="1" i="0" u="none" strike="noStrike" noProof="0">
                          <a:solidFill>
                            <a:srgbClr val="005E6E"/>
                          </a:solidFill>
                          <a:latin typeface="roboto"/>
                        </a:rPr>
                        <a:t>COV TTX info</a:t>
                      </a:r>
                      <a:endParaRPr lang="en-US" sz="2000">
                        <a:solidFill>
                          <a:srgbClr val="005E6E"/>
                        </a:solidFill>
                      </a:endParaRPr>
                    </a:p>
                  </a:txBody>
                  <a:tcPr/>
                </a:tc>
                <a:tc>
                  <a:txBody>
                    <a:bodyPr/>
                    <a:lstStyle/>
                    <a:p>
                      <a:pPr lvl="0">
                        <a:buNone/>
                      </a:pPr>
                      <a:r>
                        <a:rPr lang="en-US" sz="2000" b="1" i="0" u="none" strike="noStrike" noProof="0">
                          <a:solidFill>
                            <a:srgbClr val="005E6E"/>
                          </a:solidFill>
                          <a:latin typeface="roboto"/>
                        </a:rPr>
                        <a:t>Scott Brinkley / VITA</a:t>
                      </a:r>
                      <a:endParaRPr lang="en-US" sz="2000">
                        <a:solidFill>
                          <a:srgbClr val="005E6E"/>
                        </a:solidFill>
                        <a:latin typeface="roboto"/>
                      </a:endParaRPr>
                    </a:p>
                  </a:txBody>
                  <a:tcPr/>
                </a:tc>
                <a:extLst>
                  <a:ext uri="{0D108BD9-81ED-4DB2-BD59-A6C34878D82A}">
                    <a16:rowId xmlns:a16="http://schemas.microsoft.com/office/drawing/2014/main" val="50729629"/>
                  </a:ext>
                </a:extLst>
              </a:tr>
              <a:tr h="461782">
                <a:tc>
                  <a:txBody>
                    <a:bodyPr/>
                    <a:lstStyle/>
                    <a:p>
                      <a:pPr lvl="0">
                        <a:buNone/>
                      </a:pPr>
                      <a:r>
                        <a:rPr lang="en-US" sz="2000" b="1" i="0" u="none" strike="noStrike" noProof="0">
                          <a:solidFill>
                            <a:srgbClr val="005E6E"/>
                          </a:solidFill>
                          <a:latin typeface="roboto"/>
                        </a:rPr>
                        <a:t>Update on Pluralsight</a:t>
                      </a:r>
                      <a:endParaRPr lang="en-US" sz="2000">
                        <a:solidFill>
                          <a:srgbClr val="005E6E"/>
                        </a:solidFill>
                      </a:endParaRPr>
                    </a:p>
                  </a:txBody>
                  <a:tcPr/>
                </a:tc>
                <a:tc>
                  <a:txBody>
                    <a:bodyPr/>
                    <a:lstStyle/>
                    <a:p>
                      <a:pPr lvl="0">
                        <a:buNone/>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tc>
                <a:extLst>
                  <a:ext uri="{0D108BD9-81ED-4DB2-BD59-A6C34878D82A}">
                    <a16:rowId xmlns:a16="http://schemas.microsoft.com/office/drawing/2014/main" val="1439320576"/>
                  </a:ext>
                </a:extLst>
              </a:tr>
              <a:tr h="461782">
                <a:tc>
                  <a:txBody>
                    <a:bodyPr/>
                    <a:lstStyle/>
                    <a:p>
                      <a:pPr lvl="0">
                        <a:buNone/>
                      </a:pPr>
                      <a:r>
                        <a:rPr lang="en-US" sz="2000" b="1" i="0" u="none" strike="noStrike" noProof="0">
                          <a:solidFill>
                            <a:srgbClr val="005E6E"/>
                          </a:solidFill>
                          <a:latin typeface="roboto"/>
                        </a:rPr>
                        <a:t>Announcements and Upcoming Events</a:t>
                      </a:r>
                      <a:endParaRPr lang="en-US" sz="2000">
                        <a:solidFill>
                          <a:srgbClr val="005E6E"/>
                        </a:solidFill>
                        <a:latin typeface="roboto"/>
                      </a:endParaRPr>
                    </a:p>
                  </a:txBody>
                  <a:tcPr/>
                </a:tc>
                <a:tc>
                  <a:txBody>
                    <a:bodyPr/>
                    <a:lstStyle/>
                    <a:p>
                      <a:pPr lvl="0">
                        <a:buNone/>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tc>
                <a:extLst>
                  <a:ext uri="{0D108BD9-81ED-4DB2-BD59-A6C34878D82A}">
                    <a16:rowId xmlns:a16="http://schemas.microsoft.com/office/drawing/2014/main" val="1541572585"/>
                  </a:ext>
                </a:extLst>
              </a:tr>
              <a:tr h="461782">
                <a:tc>
                  <a:txBody>
                    <a:bodyPr/>
                    <a:lstStyle/>
                    <a:p>
                      <a:pPr lvl="0">
                        <a:buNone/>
                      </a:pPr>
                      <a:r>
                        <a:rPr lang="en-US" sz="2000" b="1" i="0" u="none" strike="noStrike" noProof="0">
                          <a:solidFill>
                            <a:srgbClr val="005E6E"/>
                          </a:solidFill>
                          <a:latin typeface="roboto"/>
                        </a:rPr>
                        <a:t>Adjourn</a:t>
                      </a:r>
                      <a:endParaRPr lang="en-US" sz="2000">
                        <a:solidFill>
                          <a:srgbClr val="005E6E"/>
                        </a:solidFill>
                        <a:latin typeface="roboto"/>
                      </a:endParaRPr>
                    </a:p>
                  </a:txBody>
                  <a:tcPr/>
                </a:tc>
                <a:tc>
                  <a:txBody>
                    <a:bodyPr/>
                    <a:lstStyle/>
                    <a:p>
                      <a:endParaRPr lang="en-US" dirty="0">
                        <a:solidFill>
                          <a:srgbClr val="005E6E"/>
                        </a:solidFill>
                      </a:endParaRPr>
                    </a:p>
                  </a:txBody>
                  <a:tcPr/>
                </a:tc>
                <a:extLst>
                  <a:ext uri="{0D108BD9-81ED-4DB2-BD59-A6C34878D82A}">
                    <a16:rowId xmlns:a16="http://schemas.microsoft.com/office/drawing/2014/main" val="2499087591"/>
                  </a:ext>
                </a:extLst>
              </a:tr>
            </a:tbl>
          </a:graphicData>
        </a:graphic>
      </p:graphicFrame>
    </p:spTree>
    <p:extLst>
      <p:ext uri="{BB962C8B-B14F-4D97-AF65-F5344CB8AC3E}">
        <p14:creationId xmlns:p14="http://schemas.microsoft.com/office/powerpoint/2010/main" val="410039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3DB4B-FCC5-1A96-1628-2F15BF2B2B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A5E0E69-EEA5-1F35-355C-84A786D31742}"/>
              </a:ext>
            </a:extLst>
          </p:cNvPr>
          <p:cNvSpPr>
            <a:spLocks noGrp="1"/>
          </p:cNvSpPr>
          <p:nvPr>
            <p:ph type="title"/>
          </p:nvPr>
        </p:nvSpPr>
        <p:spPr/>
        <p:txBody>
          <a:bodyPr/>
          <a:lstStyle/>
          <a:p>
            <a:r>
              <a:rPr lang="en-US"/>
              <a:t>Entra ID Hybrid Join</a:t>
            </a:r>
          </a:p>
        </p:txBody>
      </p:sp>
      <p:sp>
        <p:nvSpPr>
          <p:cNvPr id="3" name="Content Placeholder 2">
            <a:extLst>
              <a:ext uri="{FF2B5EF4-FFF2-40B4-BE49-F238E27FC236}">
                <a16:creationId xmlns:a16="http://schemas.microsoft.com/office/drawing/2014/main" id="{04C00D80-168E-642C-0470-81762333D534}"/>
              </a:ext>
            </a:extLst>
          </p:cNvPr>
          <p:cNvSpPr>
            <a:spLocks noGrp="1"/>
          </p:cNvSpPr>
          <p:nvPr>
            <p:ph sz="half" idx="1"/>
          </p:nvPr>
        </p:nvSpPr>
        <p:spPr>
          <a:xfrm>
            <a:off x="838200" y="1531663"/>
            <a:ext cx="9948169" cy="4351338"/>
          </a:xfrm>
        </p:spPr>
        <p:txBody>
          <a:bodyPr vert="horz" lIns="91440" tIns="45720" rIns="91440" bIns="45720" rtlCol="0" anchor="t">
            <a:noAutofit/>
          </a:bodyPr>
          <a:lstStyle/>
          <a:p>
            <a:pPr marL="342900" indent="-342900">
              <a:buFont typeface="Wingdings" panose="05000000000000000000" pitchFamily="2" charset="2"/>
              <a:buChar char="§"/>
            </a:pPr>
            <a:r>
              <a:rPr lang="en-US">
                <a:latin typeface="Roboto"/>
                <a:ea typeface="Roboto"/>
                <a:cs typeface="Roboto"/>
              </a:rPr>
              <a:t>What is Microsoft Entra Hybrid Join?</a:t>
            </a:r>
          </a:p>
          <a:p>
            <a:pPr marL="342900" indent="-342900">
              <a:buFont typeface="Arial" panose="020B0604020202020204" pitchFamily="34" charset="0"/>
              <a:buChar char="•"/>
            </a:pPr>
            <a:endParaRPr lang="en-US" sz="800">
              <a:latin typeface="Roboto"/>
              <a:ea typeface="Roboto"/>
              <a:cs typeface="Roboto"/>
            </a:endParaRPr>
          </a:p>
          <a:p>
            <a:pPr marL="800100" lvl="1" indent="-342900">
              <a:buFont typeface="Arial" panose="020B0604020202020204" pitchFamily="34" charset="0"/>
              <a:buChar char="•"/>
            </a:pPr>
            <a:r>
              <a:rPr lang="en-US">
                <a:latin typeface="Roboto"/>
                <a:ea typeface="Roboto"/>
                <a:cs typeface="Roboto"/>
              </a:rPr>
              <a:t>Hybrid Join is a device state where Windows PCs are joined to on premises Active Directory and Microsoft Entra ID, enabling both traditional domain management and modern cloud capabilities.</a:t>
            </a:r>
          </a:p>
          <a:p>
            <a:pPr marL="800100" lvl="1" indent="-342900">
              <a:buFont typeface="Arial" panose="020B0604020202020204" pitchFamily="34" charset="0"/>
              <a:buChar char="•"/>
            </a:pPr>
            <a:endParaRPr lang="en-US">
              <a:latin typeface="Roboto"/>
              <a:ea typeface="Roboto"/>
              <a:cs typeface="Roboto"/>
            </a:endParaRPr>
          </a:p>
          <a:p>
            <a:pPr marL="342900" indent="-342900">
              <a:buFont typeface="Wingdings" panose="05000000000000000000" pitchFamily="2" charset="2"/>
              <a:buChar char="§"/>
            </a:pPr>
            <a:r>
              <a:rPr lang="en-US">
                <a:latin typeface="Roboto"/>
                <a:ea typeface="Roboto"/>
                <a:cs typeface="Roboto"/>
              </a:rPr>
              <a:t>Why? </a:t>
            </a:r>
          </a:p>
          <a:p>
            <a:pPr marL="342900" indent="-342900">
              <a:buFont typeface="Arial" panose="020B0604020202020204" pitchFamily="34" charset="0"/>
              <a:buChar char="•"/>
            </a:pPr>
            <a:endParaRPr lang="en-US" sz="800">
              <a:latin typeface="Roboto"/>
              <a:ea typeface="Roboto"/>
              <a:cs typeface="Roboto"/>
            </a:endParaRPr>
          </a:p>
          <a:p>
            <a:pPr marL="800100" lvl="1" indent="-342900">
              <a:buFont typeface="Arial" panose="020B0604020202020204" pitchFamily="34" charset="0"/>
              <a:buChar char="•"/>
            </a:pPr>
            <a:r>
              <a:rPr lang="en-US">
                <a:latin typeface="Roboto"/>
                <a:ea typeface="Roboto"/>
                <a:cs typeface="Roboto"/>
              </a:rPr>
              <a:t>Ability to leverage Entra ID capabilities and services:</a:t>
            </a:r>
          </a:p>
          <a:p>
            <a:pPr marL="1485900" lvl="2" indent="-342900">
              <a:buFont typeface="Arial" panose="020B0604020202020204" pitchFamily="34" charset="0"/>
              <a:buChar char="•"/>
            </a:pPr>
            <a:r>
              <a:rPr lang="en-US">
                <a:latin typeface="Roboto"/>
                <a:ea typeface="Roboto"/>
                <a:cs typeface="Roboto"/>
              </a:rPr>
              <a:t>Apply device‑based Conditional Access Policies to restrict cloud access to trusted, compliant devices.</a:t>
            </a:r>
          </a:p>
          <a:p>
            <a:pPr marL="1485900" lvl="2" indent="-342900">
              <a:buFont typeface="Arial" panose="020B0604020202020204" pitchFamily="34" charset="0"/>
              <a:buChar char="•"/>
            </a:pPr>
            <a:r>
              <a:rPr lang="en-US">
                <a:latin typeface="Roboto"/>
                <a:ea typeface="Roboto"/>
                <a:cs typeface="Roboto"/>
              </a:rPr>
              <a:t>Option to enable Windows Hello for Business for secure, biometric‑based user authentication.</a:t>
            </a:r>
          </a:p>
          <a:p>
            <a:pPr marL="1485900" lvl="2" indent="-342900">
              <a:buFont typeface="Arial" panose="020B0604020202020204" pitchFamily="34" charset="0"/>
              <a:buChar char="•"/>
            </a:pPr>
            <a:r>
              <a:rPr lang="en-US">
                <a:latin typeface="Roboto"/>
                <a:ea typeface="Roboto"/>
                <a:cs typeface="Roboto"/>
              </a:rPr>
              <a:t>Opportunity for enhanced device, monitoring, compliance reporting, remote management actions, and cloud‑delivered security baselines.</a:t>
            </a:r>
            <a:br>
              <a:rPr lang="en-US">
                <a:latin typeface="Roboto"/>
                <a:ea typeface="Roboto"/>
                <a:cs typeface="Roboto"/>
              </a:rPr>
            </a:br>
            <a:endParaRPr lang="en-US">
              <a:latin typeface="Roboto"/>
              <a:ea typeface="Roboto"/>
              <a:cs typeface="Roboto"/>
            </a:endParaRPr>
          </a:p>
          <a:p>
            <a:pPr marL="800100" lvl="1" indent="-342900">
              <a:buFont typeface="Arial" panose="020B0604020202020204" pitchFamily="34" charset="0"/>
              <a:buChar char="•"/>
            </a:pPr>
            <a:endParaRPr lang="en-US">
              <a:latin typeface="Roboto"/>
              <a:ea typeface="Roboto"/>
              <a:cs typeface="Roboto"/>
            </a:endParaRPr>
          </a:p>
          <a:p>
            <a:endParaRPr lang="en-US"/>
          </a:p>
          <a:p>
            <a:pPr lvl="1"/>
            <a:endParaRPr lang="en-US"/>
          </a:p>
          <a:p>
            <a:pPr marL="800100" lvl="1"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spTree>
    <p:extLst>
      <p:ext uri="{BB962C8B-B14F-4D97-AF65-F5344CB8AC3E}">
        <p14:creationId xmlns:p14="http://schemas.microsoft.com/office/powerpoint/2010/main" val="1163525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B57DD-381E-1C80-734C-FB63890F6AD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9F4F41E-F8B5-E508-4224-FB108648927B}"/>
              </a:ext>
            </a:extLst>
          </p:cNvPr>
          <p:cNvSpPr>
            <a:spLocks noGrp="1"/>
          </p:cNvSpPr>
          <p:nvPr>
            <p:ph type="title"/>
          </p:nvPr>
        </p:nvSpPr>
        <p:spPr/>
        <p:txBody>
          <a:bodyPr/>
          <a:lstStyle/>
          <a:p>
            <a:r>
              <a:rPr lang="en-US"/>
              <a:t>Entra Hybrid Join cont.</a:t>
            </a:r>
          </a:p>
        </p:txBody>
      </p:sp>
      <p:sp>
        <p:nvSpPr>
          <p:cNvPr id="3" name="Content Placeholder 2">
            <a:extLst>
              <a:ext uri="{FF2B5EF4-FFF2-40B4-BE49-F238E27FC236}">
                <a16:creationId xmlns:a16="http://schemas.microsoft.com/office/drawing/2014/main" id="{65C57DC0-C542-2F7D-3A6E-47076A08EA57}"/>
              </a:ext>
            </a:extLst>
          </p:cNvPr>
          <p:cNvSpPr>
            <a:spLocks noGrp="1"/>
          </p:cNvSpPr>
          <p:nvPr>
            <p:ph sz="half" idx="1"/>
          </p:nvPr>
        </p:nvSpPr>
        <p:spPr>
          <a:xfrm>
            <a:off x="838200" y="1531663"/>
            <a:ext cx="9948169" cy="4351338"/>
          </a:xfrm>
        </p:spPr>
        <p:txBody>
          <a:bodyPr vert="horz" lIns="91440" tIns="45720" rIns="91440" bIns="45720" rtlCol="0" anchor="t">
            <a:noAutofit/>
          </a:bodyPr>
          <a:lstStyle/>
          <a:p>
            <a:pPr marL="342900" indent="-342900">
              <a:buFont typeface="Wingdings" panose="05000000000000000000" pitchFamily="2" charset="2"/>
              <a:buChar char="§"/>
            </a:pPr>
            <a:r>
              <a:rPr lang="en-US">
                <a:latin typeface="Roboto"/>
                <a:ea typeface="Roboto"/>
                <a:cs typeface="Roboto"/>
              </a:rPr>
              <a:t>What should agencies expect?</a:t>
            </a:r>
          </a:p>
          <a:p>
            <a:pPr marL="800100" lvl="1" indent="-342900">
              <a:buFont typeface="Arial" panose="020B0604020202020204" pitchFamily="34" charset="0"/>
              <a:buChar char="•"/>
            </a:pPr>
            <a:r>
              <a:rPr lang="en-US">
                <a:latin typeface="Roboto"/>
                <a:ea typeface="Roboto"/>
                <a:cs typeface="Roboto"/>
              </a:rPr>
              <a:t>Hybrid Join deployment is seamless and occurs behind the scenes with no impact on daily operations.</a:t>
            </a:r>
          </a:p>
          <a:p>
            <a:pPr marL="800100" lvl="1" indent="-342900">
              <a:buFont typeface="Arial" panose="020B0604020202020204" pitchFamily="34" charset="0"/>
              <a:buChar char="•"/>
            </a:pPr>
            <a:r>
              <a:rPr lang="en-US">
                <a:latin typeface="Roboto"/>
                <a:ea typeface="Roboto"/>
                <a:cs typeface="Roboto"/>
              </a:rPr>
              <a:t>Users continue logging in with their existing on‑premises Active Directory username and password.</a:t>
            </a:r>
          </a:p>
          <a:p>
            <a:pPr marL="800100" lvl="1" indent="-342900">
              <a:buFont typeface="Arial" panose="020B0604020202020204" pitchFamily="34" charset="0"/>
              <a:buChar char="•"/>
            </a:pPr>
            <a:r>
              <a:rPr lang="en-US">
                <a:latin typeface="Roboto"/>
                <a:ea typeface="Roboto"/>
                <a:cs typeface="Roboto"/>
              </a:rPr>
              <a:t>On‑premises file shares, printers, legacy apps, desktop backgrounds, mapped drives, and cached credentials remain unchanged.</a:t>
            </a:r>
          </a:p>
          <a:p>
            <a:pPr marL="800100" lvl="1" indent="-342900">
              <a:buFont typeface="Arial" panose="020B0604020202020204" pitchFamily="34" charset="0"/>
              <a:buChar char="•"/>
            </a:pPr>
            <a:endParaRPr lang="en-US">
              <a:latin typeface="Roboto"/>
              <a:ea typeface="Roboto"/>
              <a:cs typeface="Roboto"/>
            </a:endParaRPr>
          </a:p>
          <a:p>
            <a:pPr marL="342900" indent="-342900">
              <a:buFont typeface="Wingdings" panose="05000000000000000000" pitchFamily="2" charset="2"/>
              <a:buChar char="§"/>
            </a:pPr>
            <a:r>
              <a:rPr lang="en-US">
                <a:latin typeface="Roboto"/>
                <a:ea typeface="Roboto"/>
                <a:cs typeface="Roboto"/>
              </a:rPr>
              <a:t>Requirements</a:t>
            </a:r>
          </a:p>
          <a:p>
            <a:pPr marL="800100" lvl="1" indent="-342900">
              <a:buFont typeface="Arial" panose="020B0604020202020204" pitchFamily="34" charset="0"/>
              <a:buChar char="•"/>
            </a:pPr>
            <a:r>
              <a:rPr lang="en-US">
                <a:latin typeface="Roboto"/>
                <a:ea typeface="Roboto"/>
                <a:cs typeface="Roboto"/>
              </a:rPr>
              <a:t>Users must have their devices connected to the COV network to ensure devices complete the join successfully</a:t>
            </a:r>
          </a:p>
          <a:p>
            <a:pPr marL="800100" lvl="1" indent="-342900">
              <a:buFont typeface="Arial" panose="020B0604020202020204" pitchFamily="34" charset="0"/>
              <a:buChar char="•"/>
            </a:pPr>
            <a:endParaRPr lang="en-US">
              <a:latin typeface="Roboto"/>
              <a:ea typeface="Roboto"/>
              <a:cs typeface="Roboto"/>
            </a:endParaRPr>
          </a:p>
          <a:p>
            <a:pPr marL="342900" indent="-342900">
              <a:buFont typeface="Wingdings" panose="05000000000000000000" pitchFamily="2" charset="2"/>
              <a:buChar char="§"/>
            </a:pPr>
            <a:r>
              <a:rPr lang="en-US">
                <a:latin typeface="Roboto"/>
                <a:ea typeface="Roboto"/>
                <a:cs typeface="Roboto"/>
              </a:rPr>
              <a:t>Status</a:t>
            </a:r>
          </a:p>
          <a:p>
            <a:pPr marL="800100" lvl="1" indent="-342900">
              <a:buFont typeface="Arial" panose="020B0604020202020204" pitchFamily="34" charset="0"/>
              <a:buChar char="•"/>
            </a:pPr>
            <a:r>
              <a:rPr lang="en-US">
                <a:latin typeface="Roboto"/>
                <a:ea typeface="Roboto"/>
                <a:cs typeface="Roboto"/>
              </a:rPr>
              <a:t>VITA currently underway, agencies will be next</a:t>
            </a:r>
            <a:br>
              <a:rPr lang="en-US">
                <a:latin typeface="Roboto"/>
                <a:ea typeface="Roboto"/>
                <a:cs typeface="Roboto"/>
              </a:rPr>
            </a:br>
            <a:br>
              <a:rPr lang="en-US">
                <a:latin typeface="Roboto"/>
                <a:ea typeface="Roboto"/>
                <a:cs typeface="Roboto"/>
              </a:rPr>
            </a:br>
            <a:br>
              <a:rPr lang="en-US">
                <a:latin typeface="Roboto"/>
                <a:ea typeface="Roboto"/>
                <a:cs typeface="Roboto"/>
              </a:rPr>
            </a:br>
            <a:endParaRPr lang="en-US">
              <a:latin typeface="Roboto"/>
              <a:ea typeface="Roboto"/>
              <a:cs typeface="Roboto"/>
            </a:endParaRPr>
          </a:p>
          <a:p>
            <a:pPr marL="800100" lvl="1" indent="-342900">
              <a:buFont typeface="Arial" panose="020B0604020202020204" pitchFamily="34" charset="0"/>
              <a:buChar char="•"/>
            </a:pPr>
            <a:endParaRPr lang="en-US">
              <a:latin typeface="Roboto"/>
              <a:ea typeface="Roboto"/>
              <a:cs typeface="Roboto"/>
            </a:endParaRPr>
          </a:p>
          <a:p>
            <a:endParaRPr lang="en-US"/>
          </a:p>
          <a:p>
            <a:pPr lvl="1"/>
            <a:endParaRPr lang="en-US"/>
          </a:p>
          <a:p>
            <a:pPr marL="800100" lvl="1"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spTree>
    <p:extLst>
      <p:ext uri="{BB962C8B-B14F-4D97-AF65-F5344CB8AC3E}">
        <p14:creationId xmlns:p14="http://schemas.microsoft.com/office/powerpoint/2010/main" val="169693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D0CDA-ED6B-CE55-E39A-173B3B174732}"/>
              </a:ext>
            </a:extLst>
          </p:cNvPr>
          <p:cNvSpPr>
            <a:spLocks noGrp="1"/>
          </p:cNvSpPr>
          <p:nvPr>
            <p:ph type="title"/>
          </p:nvPr>
        </p:nvSpPr>
        <p:spPr/>
        <p:txBody>
          <a:bodyPr/>
          <a:lstStyle/>
          <a:p>
            <a:r>
              <a:rPr lang="en-US"/>
              <a:t>Onboarding Employee/Contractor updates</a:t>
            </a:r>
          </a:p>
        </p:txBody>
      </p:sp>
      <p:sp>
        <p:nvSpPr>
          <p:cNvPr id="3" name="Content Placeholder 2">
            <a:extLst>
              <a:ext uri="{FF2B5EF4-FFF2-40B4-BE49-F238E27FC236}">
                <a16:creationId xmlns:a16="http://schemas.microsoft.com/office/drawing/2014/main" id="{AA1721E8-FA24-D2F9-0816-EA0D936A64B5}"/>
              </a:ext>
            </a:extLst>
          </p:cNvPr>
          <p:cNvSpPr>
            <a:spLocks noGrp="1"/>
          </p:cNvSpPr>
          <p:nvPr>
            <p:ph sz="half" idx="1"/>
          </p:nvPr>
        </p:nvSpPr>
        <p:spPr>
          <a:xfrm>
            <a:off x="838200" y="1531663"/>
            <a:ext cx="9948169" cy="4351338"/>
          </a:xfrm>
        </p:spPr>
        <p:txBody>
          <a:bodyPr vert="horz" lIns="91440" tIns="45720" rIns="91440" bIns="45720" rtlCol="0" anchor="t">
            <a:noAutofit/>
          </a:bodyPr>
          <a:lstStyle/>
          <a:p>
            <a:pPr marL="342900" indent="-342900">
              <a:buFont typeface="Wingdings" panose="05000000000000000000" pitchFamily="2" charset="2"/>
              <a:buChar char="§"/>
            </a:pPr>
            <a:r>
              <a:rPr lang="en-US">
                <a:latin typeface="Roboto"/>
                <a:ea typeface="Roboto"/>
                <a:cs typeface="Roboto"/>
              </a:rPr>
              <a:t>Onboarding now includes Training and Test accounts</a:t>
            </a:r>
          </a:p>
          <a:p>
            <a:pPr marL="800100" lvl="1" indent="-342900">
              <a:buFont typeface="Arial" panose="020B0604020202020204" pitchFamily="34" charset="0"/>
              <a:buChar char="•"/>
            </a:pPr>
            <a:r>
              <a:rPr lang="en-US">
                <a:latin typeface="Roboto"/>
                <a:ea typeface="Roboto"/>
                <a:cs typeface="Roboto"/>
              </a:rPr>
              <a:t>Training and Test are now options under the Employee type</a:t>
            </a:r>
          </a:p>
          <a:p>
            <a:pPr marL="800100" lvl="1" indent="-342900">
              <a:buFont typeface="Arial" panose="020B0604020202020204" pitchFamily="34" charset="0"/>
              <a:buChar char="•"/>
            </a:pPr>
            <a:r>
              <a:rPr lang="en-US">
                <a:latin typeface="Roboto"/>
                <a:ea typeface="Roboto"/>
                <a:cs typeface="Roboto"/>
              </a:rPr>
              <a:t>Accounts will follow a standard pre-fix</a:t>
            </a:r>
          </a:p>
          <a:p>
            <a:pPr marL="1485900" lvl="2" indent="-342900">
              <a:buFont typeface="Arial" panose="020B0604020202020204" pitchFamily="34" charset="0"/>
              <a:buChar char="•"/>
            </a:pPr>
            <a:r>
              <a:rPr lang="en-US">
                <a:latin typeface="Roboto"/>
                <a:ea typeface="Roboto"/>
                <a:cs typeface="Roboto"/>
              </a:rPr>
              <a:t>TT = test account</a:t>
            </a:r>
          </a:p>
          <a:p>
            <a:pPr marL="1485900" lvl="2" indent="-342900">
              <a:buFont typeface="Arial" panose="020B0604020202020204" pitchFamily="34" charset="0"/>
              <a:buChar char="•"/>
            </a:pPr>
            <a:r>
              <a:rPr lang="en-US">
                <a:latin typeface="Roboto"/>
                <a:ea typeface="Roboto"/>
                <a:cs typeface="Roboto"/>
              </a:rPr>
              <a:t>TG = training accounts</a:t>
            </a:r>
          </a:p>
          <a:p>
            <a:pPr marL="800100" lvl="1" indent="-342900">
              <a:buFont typeface="Arial" panose="020B0604020202020204" pitchFamily="34" charset="0"/>
              <a:buChar char="•"/>
            </a:pPr>
            <a:r>
              <a:rPr lang="en-US">
                <a:latin typeface="Roboto"/>
                <a:ea typeface="Roboto"/>
                <a:cs typeface="Roboto"/>
              </a:rPr>
              <a:t>Provisioned to  COV-Users /  Test Accounts /  *Agency</a:t>
            </a:r>
          </a:p>
          <a:p>
            <a:pPr marL="800100" lvl="1" indent="-342900">
              <a:buFont typeface="Arial" panose="020B0604020202020204" pitchFamily="34" charset="0"/>
              <a:buChar char="•"/>
            </a:pPr>
            <a:r>
              <a:rPr lang="en-US">
                <a:latin typeface="Roboto"/>
                <a:ea typeface="Roboto"/>
                <a:cs typeface="Roboto"/>
              </a:rPr>
              <a:t>Configured to expire</a:t>
            </a:r>
          </a:p>
          <a:p>
            <a:pPr marL="800100" lvl="1" indent="-342900">
              <a:buFont typeface="Arial" panose="020B0604020202020204" pitchFamily="34" charset="0"/>
              <a:buChar char="•"/>
            </a:pPr>
            <a:endParaRPr lang="en-US">
              <a:latin typeface="Roboto"/>
              <a:ea typeface="Roboto"/>
              <a:cs typeface="Roboto"/>
            </a:endParaRPr>
          </a:p>
          <a:p>
            <a:pPr marL="342900" indent="-342900">
              <a:buFont typeface="Wingdings" panose="05000000000000000000" pitchFamily="2" charset="2"/>
              <a:buChar char="§"/>
            </a:pPr>
            <a:r>
              <a:rPr lang="en-US">
                <a:latin typeface="Roboto"/>
                <a:ea typeface="Roboto"/>
                <a:cs typeface="Roboto"/>
              </a:rPr>
              <a:t>Agency Ask</a:t>
            </a:r>
          </a:p>
          <a:p>
            <a:pPr marL="800100" lvl="1" indent="-342900">
              <a:buFont typeface="Arial" panose="020B0604020202020204" pitchFamily="34" charset="0"/>
              <a:buChar char="•"/>
            </a:pPr>
            <a:r>
              <a:rPr lang="en-US">
                <a:latin typeface="Roboto"/>
                <a:ea typeface="Roboto"/>
                <a:cs typeface="Roboto"/>
              </a:rPr>
              <a:t>Review existing accounts </a:t>
            </a:r>
          </a:p>
          <a:p>
            <a:pPr marL="800100" lvl="1" indent="-342900">
              <a:buFont typeface="Arial" panose="020B0604020202020204" pitchFamily="34" charset="0"/>
              <a:buChar char="•"/>
            </a:pPr>
            <a:r>
              <a:rPr lang="en-US">
                <a:latin typeface="Roboto"/>
                <a:ea typeface="Roboto"/>
                <a:cs typeface="Roboto"/>
              </a:rPr>
              <a:t>Request updates to existing accounts</a:t>
            </a:r>
          </a:p>
          <a:p>
            <a:pPr marL="1485900" lvl="2" indent="-342900">
              <a:buFont typeface="Arial" panose="020B0604020202020204" pitchFamily="34" charset="0"/>
              <a:buChar char="•"/>
            </a:pPr>
            <a:r>
              <a:rPr lang="en-US">
                <a:latin typeface="Roboto"/>
                <a:ea typeface="Roboto"/>
                <a:cs typeface="Roboto"/>
              </a:rPr>
              <a:t>Modify, Disable/Deprovision</a:t>
            </a:r>
          </a:p>
          <a:p>
            <a:pPr marL="800100" lvl="1" indent="-342900">
              <a:buFont typeface="Arial" panose="020B0604020202020204" pitchFamily="34" charset="0"/>
              <a:buChar char="•"/>
            </a:pPr>
            <a:endParaRPr lang="en-US">
              <a:latin typeface="Roboto"/>
              <a:ea typeface="Roboto"/>
              <a:cs typeface="Roboto"/>
            </a:endParaRPr>
          </a:p>
          <a:p>
            <a:endParaRPr lang="en-US"/>
          </a:p>
          <a:p>
            <a:pPr lvl="1"/>
            <a:endParaRPr lang="en-US"/>
          </a:p>
          <a:p>
            <a:pPr marL="800100" lvl="1"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spTree>
    <p:extLst>
      <p:ext uri="{BB962C8B-B14F-4D97-AF65-F5344CB8AC3E}">
        <p14:creationId xmlns:p14="http://schemas.microsoft.com/office/powerpoint/2010/main" val="2758557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7F9B6-7FDD-A003-B3E5-4B696D739C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78EDEB-9587-DAA4-5045-B52D4094E058}"/>
              </a:ext>
            </a:extLst>
          </p:cNvPr>
          <p:cNvSpPr>
            <a:spLocks noGrp="1"/>
          </p:cNvSpPr>
          <p:nvPr>
            <p:ph type="title"/>
          </p:nvPr>
        </p:nvSpPr>
        <p:spPr/>
        <p:txBody>
          <a:bodyPr/>
          <a:lstStyle/>
          <a:p>
            <a:r>
              <a:rPr lang="en-US"/>
              <a:t>Cardinal to AD Sync </a:t>
            </a:r>
          </a:p>
        </p:txBody>
      </p:sp>
      <p:sp>
        <p:nvSpPr>
          <p:cNvPr id="3" name="Content Placeholder 2">
            <a:extLst>
              <a:ext uri="{FF2B5EF4-FFF2-40B4-BE49-F238E27FC236}">
                <a16:creationId xmlns:a16="http://schemas.microsoft.com/office/drawing/2014/main" id="{2B781E91-292A-E62C-8F42-63FA5E3B65E2}"/>
              </a:ext>
            </a:extLst>
          </p:cNvPr>
          <p:cNvSpPr>
            <a:spLocks noGrp="1"/>
          </p:cNvSpPr>
          <p:nvPr>
            <p:ph sz="half" idx="1"/>
          </p:nvPr>
        </p:nvSpPr>
        <p:spPr>
          <a:xfrm>
            <a:off x="705035" y="1417251"/>
            <a:ext cx="10834693" cy="4351338"/>
          </a:xfrm>
        </p:spPr>
        <p:txBody>
          <a:bodyPr vert="horz" lIns="91440" tIns="45720" rIns="91440" bIns="45720" rtlCol="0" anchor="t">
            <a:noAutofit/>
          </a:bodyPr>
          <a:lstStyle/>
          <a:p>
            <a:pPr marL="342900" indent="-342900">
              <a:buFont typeface="Arial" panose="020B0604020202020204" pitchFamily="34" charset="0"/>
              <a:buChar char="•"/>
            </a:pPr>
            <a:r>
              <a:rPr lang="en-US">
                <a:cs typeface="Roboto"/>
              </a:rPr>
              <a:t>For COV employees, Cardinal is the authoritative source for designated attributes in AD.</a:t>
            </a:r>
          </a:p>
          <a:p>
            <a:pPr marL="800100" lvl="1" indent="-342900">
              <a:buFont typeface="Arial" panose="020B0604020202020204" pitchFamily="34" charset="0"/>
              <a:buChar char="•"/>
            </a:pPr>
            <a:r>
              <a:rPr lang="en-US">
                <a:cs typeface="Roboto"/>
              </a:rPr>
              <a:t>Must have the employee ID populated correctly in AD, </a:t>
            </a:r>
          </a:p>
          <a:p>
            <a:pPr marL="800100" lvl="1" indent="-342900">
              <a:buFont typeface="Arial" panose="020B0604020202020204" pitchFamily="34" charset="0"/>
              <a:buChar char="•"/>
            </a:pPr>
            <a:r>
              <a:rPr lang="en-US">
                <a:cs typeface="Roboto"/>
              </a:rPr>
              <a:t>AD records are processed nightly using Cardinal extract.</a:t>
            </a:r>
          </a:p>
          <a:p>
            <a:pPr marL="800100" lvl="1" indent="-342900">
              <a:buFont typeface="Arial" panose="020B0604020202020204" pitchFamily="34" charset="0"/>
              <a:buChar char="•"/>
            </a:pPr>
            <a:r>
              <a:rPr lang="en-US">
                <a:cs typeface="Roboto"/>
              </a:rPr>
              <a:t>Current included fields: </a:t>
            </a:r>
          </a:p>
          <a:p>
            <a:pPr marL="1485900" lvl="2" indent="-342900">
              <a:buFont typeface="Arial" panose="020B0604020202020204" pitchFamily="34" charset="0"/>
              <a:buChar char="•"/>
            </a:pPr>
            <a:r>
              <a:rPr lang="en-US">
                <a:cs typeface="Roboto"/>
              </a:rPr>
              <a:t>Employee ID, Last Name, First Name, Middle Name, Role Name/title, Work Phone, Business Email Address, Business Unit (Agency), Business Address, State, zip, Supervisor ID, employee Type, Dept. ID, and Dept. Name.</a:t>
            </a:r>
          </a:p>
          <a:p>
            <a:pPr marL="1943100" lvl="3" indent="-342900">
              <a:buFont typeface="Arial" panose="020B0604020202020204" pitchFamily="34" charset="0"/>
              <a:buChar char="•"/>
            </a:pPr>
            <a:r>
              <a:rPr lang="en-US">
                <a:cs typeface="Roboto"/>
              </a:rPr>
              <a:t>Note: Not all values are being updated. </a:t>
            </a:r>
          </a:p>
          <a:p>
            <a:pPr marL="342900" indent="-342900">
              <a:buFont typeface="Arial" panose="020B0604020202020204" pitchFamily="34" charset="0"/>
              <a:buChar char="•"/>
            </a:pPr>
            <a:r>
              <a:rPr lang="en-US">
                <a:cs typeface="Roboto"/>
              </a:rPr>
              <a:t>Coming updates:</a:t>
            </a:r>
          </a:p>
          <a:p>
            <a:pPr marL="800100" lvl="1" indent="-342900">
              <a:buFont typeface="Arial" panose="020B0604020202020204" pitchFamily="34" charset="0"/>
              <a:buChar char="•"/>
            </a:pPr>
            <a:r>
              <a:rPr lang="en-US">
                <a:cs typeface="Roboto"/>
              </a:rPr>
              <a:t>New extract includes Position work title, which is typically more descriptive than role name, which will be used for the title in AD. This value will map to the Job Title value in M365</a:t>
            </a:r>
          </a:p>
          <a:p>
            <a:pPr marL="800100" lvl="1" indent="-342900">
              <a:buFont typeface="Arial" panose="020B0604020202020204" pitchFamily="34" charset="0"/>
              <a:buChar char="•"/>
            </a:pPr>
            <a:r>
              <a:rPr lang="en-US">
                <a:cs typeface="Roboto"/>
              </a:rPr>
              <a:t>Additional logic for appropriate record matching</a:t>
            </a:r>
          </a:p>
          <a:p>
            <a:pPr marL="800100" lvl="1" indent="-342900">
              <a:buFont typeface="Arial" panose="020B0604020202020204" pitchFamily="34" charset="0"/>
              <a:buChar char="•"/>
            </a:pPr>
            <a:r>
              <a:rPr lang="en-US">
                <a:cs typeface="Roboto"/>
              </a:rPr>
              <a:t>Additional logic to account for name formatting (ex. “Ex. MACDONALD &gt; MacDonald”)</a:t>
            </a:r>
          </a:p>
          <a:p>
            <a:pPr marL="1485900" lvl="2" indent="-342900">
              <a:buFont typeface="Arial" panose="020B0604020202020204" pitchFamily="34" charset="0"/>
              <a:buChar char="•"/>
            </a:pPr>
            <a:endParaRPr lang="en-US"/>
          </a:p>
        </p:txBody>
      </p:sp>
    </p:spTree>
    <p:extLst>
      <p:ext uri="{BB962C8B-B14F-4D97-AF65-F5344CB8AC3E}">
        <p14:creationId xmlns:p14="http://schemas.microsoft.com/office/powerpoint/2010/main" val="943260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1AA4B4-40EC-344A-3956-838B7B28A96C}"/>
              </a:ext>
            </a:extLst>
          </p:cNvPr>
          <p:cNvSpPr>
            <a:spLocks noGrp="1"/>
          </p:cNvSpPr>
          <p:nvPr>
            <p:ph type="title"/>
          </p:nvPr>
        </p:nvSpPr>
        <p:spPr/>
        <p:txBody>
          <a:bodyPr/>
          <a:lstStyle/>
          <a:p>
            <a:r>
              <a:rPr lang="en-US"/>
              <a:t>CyberArk is now </a:t>
            </a:r>
            <a:r>
              <a:rPr lang="en-US" err="1"/>
              <a:t>Idira</a:t>
            </a:r>
            <a:endParaRPr lang="en-US"/>
          </a:p>
        </p:txBody>
      </p:sp>
      <p:sp>
        <p:nvSpPr>
          <p:cNvPr id="3" name="Content Placeholder 2">
            <a:extLst>
              <a:ext uri="{FF2B5EF4-FFF2-40B4-BE49-F238E27FC236}">
                <a16:creationId xmlns:a16="http://schemas.microsoft.com/office/drawing/2014/main" id="{70A0F6A1-4A7E-FC97-DB5B-D6FAE701CF36}"/>
              </a:ext>
            </a:extLst>
          </p:cNvPr>
          <p:cNvSpPr>
            <a:spLocks noGrp="1"/>
          </p:cNvSpPr>
          <p:nvPr>
            <p:ph sz="half" idx="1"/>
          </p:nvPr>
        </p:nvSpPr>
        <p:spPr>
          <a:xfrm>
            <a:off x="838200" y="1531663"/>
            <a:ext cx="10365419" cy="4351338"/>
          </a:xfrm>
        </p:spPr>
        <p:txBody>
          <a:bodyPr vert="horz" lIns="91440" tIns="45720" rIns="91440" bIns="45720" rtlCol="0" anchor="t">
            <a:noAutofit/>
          </a:bodyPr>
          <a:lstStyle/>
          <a:p>
            <a:pPr marL="342900" indent="-342900">
              <a:buFont typeface="Wingdings" panose="05000000000000000000" pitchFamily="2" charset="2"/>
              <a:buChar char="§"/>
            </a:pPr>
            <a:r>
              <a:rPr lang="en-US">
                <a:latin typeface="Roboto"/>
                <a:ea typeface="Roboto"/>
                <a:cs typeface="Roboto"/>
              </a:rPr>
              <a:t>Branding Changes</a:t>
            </a:r>
          </a:p>
          <a:p>
            <a:pPr marL="800100" lvl="1" indent="-342900">
              <a:buFont typeface="Arial" panose="020B0604020202020204" pitchFamily="34" charset="0"/>
              <a:buChar char="•"/>
            </a:pPr>
            <a:r>
              <a:rPr lang="en-US">
                <a:latin typeface="Roboto"/>
                <a:ea typeface="Roboto"/>
                <a:cs typeface="Roboto"/>
              </a:rPr>
              <a:t>You </a:t>
            </a:r>
            <a:r>
              <a:rPr lang="en-US"/>
              <a:t>will begin to see some brand changes with CyberArk, now </a:t>
            </a:r>
            <a:r>
              <a:rPr lang="en-US" err="1"/>
              <a:t>Idira</a:t>
            </a:r>
            <a:r>
              <a:rPr lang="en-US"/>
              <a:t>, products and services. These changes will be gradually rolled out in a phased approach, while minimizing the impact on customer environments.</a:t>
            </a:r>
            <a:r>
              <a:rPr lang="en-US">
                <a:latin typeface="Roboto"/>
                <a:ea typeface="Roboto"/>
                <a:cs typeface="Roboto"/>
              </a:rPr>
              <a:t>	</a:t>
            </a:r>
          </a:p>
          <a:p>
            <a:pPr marL="1485900" lvl="2" indent="-342900">
              <a:buFont typeface="Arial" panose="020B0604020202020204" pitchFamily="34" charset="0"/>
              <a:buChar char="•"/>
            </a:pPr>
            <a:r>
              <a:rPr lang="en-US">
                <a:latin typeface="Roboto"/>
                <a:ea typeface="Roboto"/>
                <a:cs typeface="Roboto"/>
              </a:rPr>
              <a:t>WPM is under the Identity Security Portal, which is now called </a:t>
            </a:r>
            <a:r>
              <a:rPr lang="en-US" err="1">
                <a:latin typeface="Roboto"/>
                <a:ea typeface="Roboto"/>
                <a:cs typeface="Roboto"/>
              </a:rPr>
              <a:t>Idira</a:t>
            </a:r>
            <a:r>
              <a:rPr lang="en-US">
                <a:latin typeface="Roboto"/>
                <a:ea typeface="Roboto"/>
                <a:cs typeface="Roboto"/>
              </a:rPr>
              <a:t> Identity Security Platform on Shared Services</a:t>
            </a:r>
          </a:p>
          <a:p>
            <a:pPr marL="1485900" lvl="2" indent="-342900">
              <a:buFont typeface="Arial" panose="020B0604020202020204" pitchFamily="34" charset="0"/>
              <a:buChar char="•"/>
            </a:pPr>
            <a:r>
              <a:rPr lang="en-US">
                <a:latin typeface="Roboto"/>
                <a:ea typeface="Roboto"/>
                <a:cs typeface="Roboto"/>
              </a:rPr>
              <a:t>CyberArk Privilege Cloud is now called </a:t>
            </a:r>
            <a:r>
              <a:rPr lang="en-US" err="1">
                <a:latin typeface="Roboto"/>
                <a:ea typeface="Roboto"/>
                <a:cs typeface="Roboto"/>
              </a:rPr>
              <a:t>Idira</a:t>
            </a:r>
            <a:r>
              <a:rPr lang="en-US">
                <a:latin typeface="Roboto"/>
                <a:ea typeface="Roboto"/>
                <a:cs typeface="Roboto"/>
              </a:rPr>
              <a:t> Privilege Cloud</a:t>
            </a:r>
          </a:p>
          <a:p>
            <a:pPr marL="1485900" lvl="2" indent="-342900">
              <a:buFont typeface="Arial" panose="020B0604020202020204" pitchFamily="34" charset="0"/>
              <a:buChar char="•"/>
            </a:pPr>
            <a:r>
              <a:rPr lang="en-US">
                <a:latin typeface="Roboto"/>
                <a:ea typeface="Roboto"/>
                <a:cs typeface="Roboto"/>
              </a:rPr>
              <a:t>Updates to the Okta icons to align with the rebranding coming soon</a:t>
            </a:r>
          </a:p>
          <a:p>
            <a:pPr marL="1485900" lvl="2" indent="-342900">
              <a:buFont typeface="Arial" panose="020B0604020202020204" pitchFamily="34" charset="0"/>
              <a:buChar char="•"/>
            </a:pPr>
            <a:endParaRPr lang="en-US">
              <a:latin typeface="Roboto"/>
              <a:ea typeface="Roboto"/>
              <a:cs typeface="Roboto"/>
            </a:endParaRPr>
          </a:p>
          <a:p>
            <a:pPr marL="342900" indent="-342900">
              <a:buFont typeface="Wingdings" panose="05000000000000000000" pitchFamily="2" charset="2"/>
              <a:buChar char="§"/>
            </a:pPr>
            <a:r>
              <a:rPr lang="en-US" b="1">
                <a:latin typeface="Roboto"/>
                <a:ea typeface="Roboto"/>
                <a:cs typeface="Roboto"/>
              </a:rPr>
              <a:t>Platform Consolidation</a:t>
            </a:r>
          </a:p>
          <a:p>
            <a:pPr marL="800100" lvl="1" indent="-342900">
              <a:buFont typeface="Arial" panose="020B0604020202020204" pitchFamily="34" charset="0"/>
              <a:buChar char="•"/>
            </a:pPr>
            <a:r>
              <a:rPr lang="en-US">
                <a:latin typeface="Roboto"/>
                <a:ea typeface="Roboto"/>
                <a:cs typeface="Roboto"/>
              </a:rPr>
              <a:t>Palo Alto is in the process consolidating their identity portfolio into the </a:t>
            </a:r>
            <a:r>
              <a:rPr lang="en-US" err="1">
                <a:latin typeface="Roboto"/>
                <a:ea typeface="Roboto"/>
                <a:cs typeface="Roboto"/>
              </a:rPr>
              <a:t>Idira</a:t>
            </a:r>
            <a:r>
              <a:rPr lang="en-US">
                <a:latin typeface="Roboto"/>
                <a:ea typeface="Roboto"/>
                <a:cs typeface="Roboto"/>
              </a:rPr>
              <a:t> Identity Security Platform</a:t>
            </a:r>
          </a:p>
          <a:p>
            <a:pPr marL="1485900" lvl="2" indent="-342900">
              <a:buFont typeface="Arial" panose="020B0604020202020204" pitchFamily="34" charset="0"/>
              <a:buChar char="•"/>
            </a:pPr>
            <a:r>
              <a:rPr lang="en-US">
                <a:latin typeface="Roboto"/>
                <a:ea typeface="Roboto"/>
                <a:cs typeface="Roboto"/>
              </a:rPr>
              <a:t>CyberArk Privilege Cloud is expected to be consolidated into </a:t>
            </a:r>
            <a:r>
              <a:rPr lang="en-US" err="1">
                <a:latin typeface="Roboto"/>
                <a:ea typeface="Roboto"/>
                <a:cs typeface="Roboto"/>
              </a:rPr>
              <a:t>Idira</a:t>
            </a:r>
            <a:r>
              <a:rPr lang="en-US">
                <a:latin typeface="Roboto"/>
                <a:ea typeface="Roboto"/>
                <a:cs typeface="Roboto"/>
              </a:rPr>
              <a:t> Identity Security Platform, more details to come in the near future</a:t>
            </a:r>
          </a:p>
          <a:p>
            <a:pPr marL="342900" indent="-342900">
              <a:buFont typeface="Arial" panose="020B0604020202020204" pitchFamily="34" charset="0"/>
              <a:buChar char="•"/>
            </a:pPr>
            <a:endParaRPr lang="en-US">
              <a:latin typeface="Roboto"/>
              <a:ea typeface="Roboto"/>
              <a:cs typeface="Roboto"/>
            </a:endParaRPr>
          </a:p>
        </p:txBody>
      </p:sp>
    </p:spTree>
    <p:extLst>
      <p:ext uri="{BB962C8B-B14F-4D97-AF65-F5344CB8AC3E}">
        <p14:creationId xmlns:p14="http://schemas.microsoft.com/office/powerpoint/2010/main" val="1106181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BB3C7-B1B1-24D7-AD67-D367CD1061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585B67-7272-E76F-04F1-877802D0DCB3}"/>
              </a:ext>
            </a:extLst>
          </p:cNvPr>
          <p:cNvSpPr>
            <a:spLocks noGrp="1"/>
          </p:cNvSpPr>
          <p:nvPr>
            <p:ph type="title"/>
          </p:nvPr>
        </p:nvSpPr>
        <p:spPr/>
        <p:txBody>
          <a:bodyPr/>
          <a:lstStyle/>
          <a:p>
            <a:r>
              <a:rPr lang="en-US"/>
              <a:t>Okta External Account Provisioning</a:t>
            </a:r>
          </a:p>
        </p:txBody>
      </p:sp>
      <p:sp>
        <p:nvSpPr>
          <p:cNvPr id="3" name="Content Placeholder 2">
            <a:extLst>
              <a:ext uri="{FF2B5EF4-FFF2-40B4-BE49-F238E27FC236}">
                <a16:creationId xmlns:a16="http://schemas.microsoft.com/office/drawing/2014/main" id="{F489A886-3134-6C90-E602-28471F6E3F25}"/>
              </a:ext>
            </a:extLst>
          </p:cNvPr>
          <p:cNvSpPr>
            <a:spLocks noGrp="1"/>
          </p:cNvSpPr>
          <p:nvPr>
            <p:ph sz="half" idx="1"/>
          </p:nvPr>
        </p:nvSpPr>
        <p:spPr>
          <a:xfrm>
            <a:off x="838200" y="1531663"/>
            <a:ext cx="10365419" cy="4351338"/>
          </a:xfrm>
        </p:spPr>
        <p:txBody>
          <a:bodyPr vert="horz" lIns="91440" tIns="45720" rIns="91440" bIns="45720" rtlCol="0" anchor="t">
            <a:noAutofit/>
          </a:bodyPr>
          <a:lstStyle/>
          <a:p>
            <a:pPr marL="342900" indent="-342900">
              <a:buFont typeface="Wingdings" panose="05000000000000000000" pitchFamily="2" charset="2"/>
              <a:buChar char="§"/>
            </a:pPr>
            <a:r>
              <a:rPr lang="en-US">
                <a:latin typeface="Roboto"/>
                <a:ea typeface="Roboto"/>
                <a:cs typeface="Roboto"/>
              </a:rPr>
              <a:t>Okta External Account Provisioning Under Review</a:t>
            </a:r>
          </a:p>
          <a:p>
            <a:pPr marL="800100" lvl="1" indent="-342900">
              <a:buFont typeface="Arial" panose="020B0604020202020204" pitchFamily="34" charset="0"/>
              <a:buChar char="•"/>
            </a:pPr>
            <a:r>
              <a:rPr lang="en-US">
                <a:latin typeface="Roboto"/>
                <a:ea typeface="Roboto"/>
                <a:cs typeface="Roboto"/>
              </a:rPr>
              <a:t>Auth dependent applications have seen an uptick in access issues</a:t>
            </a:r>
          </a:p>
          <a:p>
            <a:pPr marL="800100" lvl="1" indent="-342900">
              <a:buFont typeface="Arial" panose="020B0604020202020204" pitchFamily="34" charset="0"/>
              <a:buChar char="•"/>
            </a:pPr>
            <a:r>
              <a:rPr lang="en-US">
                <a:latin typeface="Roboto"/>
                <a:ea typeface="Roboto"/>
                <a:cs typeface="Roboto"/>
              </a:rPr>
              <a:t>Upon investigation, it appears that there are provisioning errors related to account conflicts.</a:t>
            </a:r>
          </a:p>
          <a:p>
            <a:pPr marL="800100" lvl="1" indent="-342900">
              <a:buFont typeface="Arial" panose="020B0604020202020204" pitchFamily="34" charset="0"/>
              <a:buChar char="•"/>
            </a:pPr>
            <a:r>
              <a:rPr lang="en-US">
                <a:latin typeface="Roboto"/>
                <a:ea typeface="Roboto"/>
                <a:cs typeface="Roboto"/>
              </a:rPr>
              <a:t>Significant number of accounts conflicts are related to default Okta </a:t>
            </a:r>
            <a:r>
              <a:rPr lang="en-US" err="1">
                <a:latin typeface="Roboto"/>
                <a:ea typeface="Roboto"/>
                <a:cs typeface="Roboto"/>
              </a:rPr>
              <a:t>sAMAccountName</a:t>
            </a:r>
            <a:r>
              <a:rPr lang="en-US">
                <a:latin typeface="Roboto"/>
                <a:ea typeface="Roboto"/>
                <a:cs typeface="Roboto"/>
              </a:rPr>
              <a:t>  creation logic</a:t>
            </a:r>
          </a:p>
          <a:p>
            <a:pPr marL="800100" lvl="1" indent="-342900">
              <a:buFont typeface="Arial" panose="020B0604020202020204" pitchFamily="34" charset="0"/>
              <a:buChar char="•"/>
            </a:pPr>
            <a:endParaRPr lang="en-US">
              <a:latin typeface="Roboto"/>
              <a:ea typeface="Roboto"/>
              <a:cs typeface="Roboto"/>
            </a:endParaRPr>
          </a:p>
          <a:p>
            <a:pPr marL="1485900" lvl="2" indent="-342900">
              <a:buFont typeface="Arial" panose="020B0604020202020204" pitchFamily="34" charset="0"/>
              <a:buChar char="•"/>
            </a:pPr>
            <a:r>
              <a:rPr lang="en-US" b="1">
                <a:latin typeface="Roboto"/>
                <a:ea typeface="Roboto"/>
                <a:cs typeface="Roboto"/>
              </a:rPr>
              <a:t>Current Logic: </a:t>
            </a:r>
            <a:r>
              <a:rPr lang="en-US">
                <a:latin typeface="Roboto"/>
                <a:ea typeface="Roboto"/>
                <a:cs typeface="Roboto"/>
              </a:rPr>
              <a:t>"</a:t>
            </a:r>
            <a:r>
              <a:rPr lang="en-US" i="1">
                <a:latin typeface="Roboto"/>
                <a:ea typeface="Roboto"/>
                <a:cs typeface="Roboto"/>
              </a:rPr>
              <a:t>substring(</a:t>
            </a:r>
            <a:r>
              <a:rPr lang="en-US" i="1" err="1">
                <a:latin typeface="Roboto"/>
                <a:ea typeface="Roboto"/>
                <a:cs typeface="Roboto"/>
              </a:rPr>
              <a:t>user.firstName</a:t>
            </a:r>
            <a:r>
              <a:rPr lang="en-US" i="1">
                <a:latin typeface="Roboto"/>
                <a:ea typeface="Roboto"/>
                <a:cs typeface="Roboto"/>
              </a:rPr>
              <a:t>, 0, 2) + substring(</a:t>
            </a:r>
            <a:r>
              <a:rPr lang="en-US" i="1" err="1">
                <a:latin typeface="Roboto"/>
                <a:ea typeface="Roboto"/>
                <a:cs typeface="Roboto"/>
              </a:rPr>
              <a:t>user.lastName</a:t>
            </a:r>
            <a:r>
              <a:rPr lang="en-US" i="1">
                <a:latin typeface="Roboto"/>
                <a:ea typeface="Roboto"/>
                <a:cs typeface="Roboto"/>
              </a:rPr>
              <a:t>, 0, 12)" </a:t>
            </a:r>
          </a:p>
          <a:p>
            <a:pPr marL="1943100" lvl="3" indent="-342900">
              <a:buFont typeface="Arial" panose="020B0604020202020204" pitchFamily="34" charset="0"/>
              <a:buChar char="•"/>
            </a:pPr>
            <a:r>
              <a:rPr lang="en-US">
                <a:latin typeface="Roboto"/>
                <a:ea typeface="Roboto"/>
                <a:cs typeface="Roboto"/>
              </a:rPr>
              <a:t>Can result in a 14 character </a:t>
            </a:r>
            <a:r>
              <a:rPr lang="en-US" err="1">
                <a:latin typeface="Roboto"/>
                <a:ea typeface="Roboto"/>
                <a:cs typeface="Roboto"/>
              </a:rPr>
              <a:t>sAMAccountName</a:t>
            </a:r>
            <a:r>
              <a:rPr lang="en-US">
                <a:latin typeface="Roboto"/>
                <a:ea typeface="Roboto"/>
                <a:cs typeface="Roboto"/>
              </a:rPr>
              <a:t> value</a:t>
            </a:r>
          </a:p>
          <a:p>
            <a:pPr lvl="3" indent="0">
              <a:buNone/>
            </a:pPr>
            <a:endParaRPr lang="en-US">
              <a:latin typeface="Roboto"/>
              <a:ea typeface="Roboto"/>
              <a:cs typeface="Roboto"/>
            </a:endParaRPr>
          </a:p>
          <a:p>
            <a:pPr marL="1485900" lvl="2" indent="-342900">
              <a:buFont typeface="Arial" panose="020B0604020202020204" pitchFamily="34" charset="0"/>
              <a:buChar char="•"/>
            </a:pPr>
            <a:r>
              <a:rPr lang="en-US" b="1">
                <a:latin typeface="Roboto"/>
                <a:ea typeface="Roboto"/>
                <a:cs typeface="Roboto"/>
              </a:rPr>
              <a:t>Future Logic: </a:t>
            </a:r>
            <a:r>
              <a:rPr lang="en-US" i="1">
                <a:latin typeface="Roboto"/>
                <a:ea typeface="Roboto"/>
              </a:rPr>
              <a:t>substring(</a:t>
            </a:r>
            <a:r>
              <a:rPr lang="en-US" i="1" err="1">
                <a:latin typeface="Roboto"/>
                <a:ea typeface="Roboto"/>
              </a:rPr>
              <a:t>user.firstName</a:t>
            </a:r>
            <a:r>
              <a:rPr lang="en-US" i="1">
                <a:latin typeface="Roboto"/>
                <a:ea typeface="Roboto"/>
              </a:rPr>
              <a:t>, 0, 2) + substring(</a:t>
            </a:r>
            <a:r>
              <a:rPr lang="en-US" i="1" err="1">
                <a:latin typeface="Roboto"/>
                <a:ea typeface="Roboto"/>
              </a:rPr>
              <a:t>user.lastName</a:t>
            </a:r>
            <a:r>
              <a:rPr lang="en-US" i="1">
                <a:latin typeface="Roboto"/>
                <a:ea typeface="Roboto"/>
              </a:rPr>
              <a:t>, 0, 5) + </a:t>
            </a:r>
            <a:r>
              <a:rPr lang="en-US" i="1" err="1">
                <a:latin typeface="Roboto"/>
                <a:ea typeface="Roboto"/>
              </a:rPr>
              <a:t>Time.now</a:t>
            </a:r>
            <a:r>
              <a:rPr lang="en-US" i="1">
                <a:latin typeface="Roboto"/>
                <a:ea typeface="Roboto"/>
              </a:rPr>
              <a:t>("EST", "</a:t>
            </a:r>
            <a:r>
              <a:rPr lang="en-US" i="1" err="1">
                <a:latin typeface="Roboto"/>
                <a:ea typeface="Roboto"/>
              </a:rPr>
              <a:t>MMddHHmm</a:t>
            </a:r>
            <a:r>
              <a:rPr lang="en-US" i="1">
                <a:latin typeface="Roboto"/>
                <a:ea typeface="Roboto"/>
              </a:rPr>
              <a:t>")</a:t>
            </a:r>
          </a:p>
          <a:p>
            <a:pPr marL="1943100" lvl="3" indent="-342900">
              <a:buFont typeface="Arial" panose="020B0604020202020204" pitchFamily="34" charset="0"/>
              <a:buChar char="•"/>
            </a:pPr>
            <a:r>
              <a:rPr lang="en-US" i="1">
                <a:latin typeface="Roboto"/>
                <a:ea typeface="Roboto"/>
              </a:rPr>
              <a:t>Likely to result in a 15 character </a:t>
            </a:r>
            <a:r>
              <a:rPr lang="en-US" err="1">
                <a:latin typeface="Roboto"/>
                <a:ea typeface="Roboto"/>
                <a:cs typeface="Roboto"/>
              </a:rPr>
              <a:t>sAMAccountName</a:t>
            </a:r>
            <a:r>
              <a:rPr lang="en-US">
                <a:latin typeface="Roboto"/>
                <a:ea typeface="Roboto"/>
                <a:cs typeface="Roboto"/>
              </a:rPr>
              <a:t> value</a:t>
            </a:r>
            <a:endParaRPr lang="en-US" i="1">
              <a:latin typeface="Roboto"/>
              <a:ea typeface="Roboto"/>
            </a:endParaRPr>
          </a:p>
          <a:p>
            <a:pPr marL="1485900" lvl="2" indent="-342900">
              <a:buFont typeface="Arial" panose="020B0604020202020204" pitchFamily="34" charset="0"/>
              <a:buChar char="•"/>
            </a:pPr>
            <a:endParaRPr lang="en-US" i="1">
              <a:latin typeface="Roboto"/>
              <a:ea typeface="Roboto"/>
            </a:endParaRPr>
          </a:p>
          <a:p>
            <a:pPr marL="800100" lvl="1" indent="-342900">
              <a:buFont typeface="Arial" panose="020B0604020202020204" pitchFamily="34" charset="0"/>
              <a:buChar char="•"/>
            </a:pPr>
            <a:r>
              <a:rPr lang="en-US" b="1" i="1">
                <a:latin typeface="Roboto"/>
                <a:ea typeface="Roboto"/>
              </a:rPr>
              <a:t>CHG0104673</a:t>
            </a:r>
            <a:r>
              <a:rPr lang="en-US" i="1">
                <a:latin typeface="Roboto"/>
                <a:ea typeface="Roboto"/>
              </a:rPr>
              <a:t> (Tentatively scheduled for 7/8)</a:t>
            </a:r>
          </a:p>
          <a:p>
            <a:pPr marL="1485900" lvl="2" indent="-342900">
              <a:buFont typeface="Arial" panose="020B0604020202020204" pitchFamily="34" charset="0"/>
              <a:buChar char="•"/>
            </a:pPr>
            <a:endParaRPr lang="en-US" i="1">
              <a:latin typeface="Roboto"/>
              <a:ea typeface="Roboto"/>
            </a:endParaRPr>
          </a:p>
          <a:p>
            <a:pPr marL="342900" indent="-342900">
              <a:buFont typeface="Arial" panose="020B0604020202020204" pitchFamily="34" charset="0"/>
              <a:buChar char="•"/>
            </a:pPr>
            <a:endParaRPr lang="en-US">
              <a:latin typeface="Roboto"/>
              <a:ea typeface="Roboto"/>
              <a:cs typeface="Roboto"/>
            </a:endParaRPr>
          </a:p>
        </p:txBody>
      </p:sp>
    </p:spTree>
    <p:extLst>
      <p:ext uri="{BB962C8B-B14F-4D97-AF65-F5344CB8AC3E}">
        <p14:creationId xmlns:p14="http://schemas.microsoft.com/office/powerpoint/2010/main" val="974563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a:xfrm>
            <a:off x="0" y="2247946"/>
            <a:ext cx="12192000" cy="1325563"/>
          </a:xfrm>
        </p:spPr>
        <p:txBody>
          <a:bodyPr/>
          <a:lstStyle/>
          <a:p>
            <a:r>
              <a:rPr lang="en-US" dirty="0"/>
              <a:t>Questions?</a:t>
            </a:r>
          </a:p>
        </p:txBody>
      </p:sp>
    </p:spTree>
    <p:extLst>
      <p:ext uri="{BB962C8B-B14F-4D97-AF65-F5344CB8AC3E}">
        <p14:creationId xmlns:p14="http://schemas.microsoft.com/office/powerpoint/2010/main" val="4200230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5C470D-54D0-9357-CB97-2E21D38B5FBC}"/>
              </a:ext>
            </a:extLst>
          </p:cNvPr>
          <p:cNvSpPr>
            <a:spLocks noGrp="1"/>
          </p:cNvSpPr>
          <p:nvPr>
            <p:ph type="ctrTitle"/>
          </p:nvPr>
        </p:nvSpPr>
        <p:spPr/>
        <p:txBody>
          <a:bodyPr/>
          <a:lstStyle/>
          <a:p>
            <a:r>
              <a:rPr lang="en-US"/>
              <a:t>CSRM Threat Management</a:t>
            </a:r>
          </a:p>
        </p:txBody>
      </p:sp>
      <p:sp>
        <p:nvSpPr>
          <p:cNvPr id="5" name="Subtitle 4">
            <a:extLst>
              <a:ext uri="{FF2B5EF4-FFF2-40B4-BE49-F238E27FC236}">
                <a16:creationId xmlns:a16="http://schemas.microsoft.com/office/drawing/2014/main" id="{453D1BD6-6191-4728-633D-DEECBDB6239A}"/>
              </a:ext>
            </a:extLst>
          </p:cNvPr>
          <p:cNvSpPr>
            <a:spLocks noGrp="1"/>
          </p:cNvSpPr>
          <p:nvPr>
            <p:ph type="subTitle" idx="1"/>
          </p:nvPr>
        </p:nvSpPr>
        <p:spPr/>
        <p:txBody>
          <a:bodyPr/>
          <a:lstStyle/>
          <a:p>
            <a:r>
              <a:rPr lang="en-US"/>
              <a:t>Device Token and COV TTX</a:t>
            </a:r>
          </a:p>
        </p:txBody>
      </p:sp>
      <p:sp>
        <p:nvSpPr>
          <p:cNvPr id="4" name="Text Placeholder 3">
            <a:extLst>
              <a:ext uri="{FF2B5EF4-FFF2-40B4-BE49-F238E27FC236}">
                <a16:creationId xmlns:a16="http://schemas.microsoft.com/office/drawing/2014/main" id="{B471E559-F188-6AC9-CC2A-68A796702F37}"/>
              </a:ext>
            </a:extLst>
          </p:cNvPr>
          <p:cNvSpPr>
            <a:spLocks noGrp="1"/>
          </p:cNvSpPr>
          <p:nvPr>
            <p:ph type="body" sz="quarter" idx="13"/>
          </p:nvPr>
        </p:nvSpPr>
        <p:spPr/>
        <p:txBody>
          <a:bodyPr/>
          <a:lstStyle/>
          <a:p>
            <a:r>
              <a:rPr lang="en-US"/>
              <a:t>Scott W. Brinkley, CSRM Incident Response Manager</a:t>
            </a:r>
          </a:p>
        </p:txBody>
      </p:sp>
      <p:pic>
        <p:nvPicPr>
          <p:cNvPr id="10" name="Picture Placeholder 9" descr="Black blurred background with an orange red triangle there is an exclamation point inside. It is a clear warning image.">
            <a:extLst>
              <a:ext uri="{FF2B5EF4-FFF2-40B4-BE49-F238E27FC236}">
                <a16:creationId xmlns:a16="http://schemas.microsoft.com/office/drawing/2014/main" id="{CA4CAEA6-0905-255D-EA8A-6B07C9184543}"/>
              </a:ext>
            </a:extLst>
          </p:cNvPr>
          <p:cNvPicPr>
            <a:picLocks noGrp="1" noChangeAspect="1"/>
          </p:cNvPicPr>
          <p:nvPr>
            <p:ph type="pic" sz="quarter" idx="12"/>
          </p:nvPr>
        </p:nvPicPr>
        <p:blipFill>
          <a:blip r:embed="rId2"/>
          <a:srcRect l="26261" r="26261"/>
          <a:stretch>
            <a:fillRect/>
          </a:stretch>
        </p:blipFill>
        <p:spPr>
          <a:prstGeom prst="rect">
            <a:avLst/>
          </a:prstGeom>
        </p:spPr>
      </p:pic>
      <p:sp>
        <p:nvSpPr>
          <p:cNvPr id="2" name="TextBox 1">
            <a:extLst>
              <a:ext uri="{FF2B5EF4-FFF2-40B4-BE49-F238E27FC236}">
                <a16:creationId xmlns:a16="http://schemas.microsoft.com/office/drawing/2014/main" id="{EFFD8CFE-9A89-2721-CA25-72349D483119}"/>
              </a:ext>
            </a:extLst>
          </p:cNvPr>
          <p:cNvSpPr txBox="1"/>
          <p:nvPr/>
        </p:nvSpPr>
        <p:spPr>
          <a:xfrm>
            <a:off x="728869" y="5942078"/>
            <a:ext cx="45322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Roboto" panose="02000000000000000000" pitchFamily="2" charset="0"/>
                <a:hlinkClick r:id="rId3"/>
              </a:rPr>
              <a:t>Image by </a:t>
            </a:r>
            <a:r>
              <a:rPr kumimoji="0" lang="en-US" sz="1200" b="0" i="0" u="none" strike="noStrike" kern="1200" cap="none" spc="0" normalizeH="0" baseline="0" noProof="0" err="1">
                <a:ln>
                  <a:noFill/>
                </a:ln>
                <a:solidFill>
                  <a:srgbClr val="414041"/>
                </a:solidFill>
                <a:effectLst/>
                <a:uLnTx/>
                <a:uFillTx/>
                <a:latin typeface="Roboto" panose="02000000000000000000" pitchFamily="2" charset="0"/>
                <a:ea typeface="Roboto" panose="02000000000000000000" pitchFamily="2" charset="0"/>
                <a:cs typeface="Roboto" panose="02000000000000000000" pitchFamily="2" charset="0"/>
                <a:hlinkClick r:id="rId3"/>
              </a:rPr>
              <a:t>muhammad.abdullah</a:t>
            </a:r>
            <a:r>
              <a:rPr kumimoji="0" lang="en-US" sz="12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Roboto" panose="02000000000000000000" pitchFamily="2" charset="0"/>
                <a:hlinkClick r:id="rId3"/>
              </a:rPr>
              <a:t> on Magnific</a:t>
            </a:r>
            <a:endParaRPr kumimoji="0" lang="en-US" sz="12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 name="Text Placeholder 2">
            <a:extLst>
              <a:ext uri="{FF2B5EF4-FFF2-40B4-BE49-F238E27FC236}">
                <a16:creationId xmlns:a16="http://schemas.microsoft.com/office/drawing/2014/main" id="{36661DB5-5981-2C44-BCF2-B7C4EF937A2A}"/>
              </a:ext>
            </a:extLst>
          </p:cNvPr>
          <p:cNvSpPr>
            <a:spLocks noGrp="1"/>
          </p:cNvSpPr>
          <p:nvPr>
            <p:ph type="body" sz="quarter" idx="14"/>
          </p:nvPr>
        </p:nvSpPr>
        <p:spPr/>
        <p:txBody>
          <a:bodyPr/>
          <a:lstStyle/>
          <a:p>
            <a:r>
              <a:rPr lang="en-US"/>
              <a:t>Wednesday July 1, 2026 (Great day)</a:t>
            </a:r>
          </a:p>
        </p:txBody>
      </p:sp>
    </p:spTree>
    <p:extLst>
      <p:ext uri="{BB962C8B-B14F-4D97-AF65-F5344CB8AC3E}">
        <p14:creationId xmlns:p14="http://schemas.microsoft.com/office/powerpoint/2010/main" val="4137802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D94CE0-0B6C-D6AF-A58E-D9D001A3448C}"/>
              </a:ext>
            </a:extLst>
          </p:cNvPr>
          <p:cNvSpPr>
            <a:spLocks noGrp="1"/>
          </p:cNvSpPr>
          <p:nvPr>
            <p:ph type="title"/>
          </p:nvPr>
        </p:nvSpPr>
        <p:spPr/>
        <p:txBody>
          <a:bodyPr/>
          <a:lstStyle/>
          <a:p>
            <a:r>
              <a:rPr lang="en-US"/>
              <a:t>Device Token Phishing</a:t>
            </a:r>
          </a:p>
        </p:txBody>
      </p:sp>
      <p:sp>
        <p:nvSpPr>
          <p:cNvPr id="2" name="Content Placeholder 1">
            <a:extLst>
              <a:ext uri="{FF2B5EF4-FFF2-40B4-BE49-F238E27FC236}">
                <a16:creationId xmlns:a16="http://schemas.microsoft.com/office/drawing/2014/main" id="{9E349784-5137-F35B-1B58-C2315C4FF9E4}"/>
              </a:ext>
            </a:extLst>
          </p:cNvPr>
          <p:cNvSpPr>
            <a:spLocks noGrp="1"/>
          </p:cNvSpPr>
          <p:nvPr>
            <p:ph idx="1"/>
          </p:nvPr>
        </p:nvSpPr>
        <p:spPr>
          <a:xfrm>
            <a:off x="7137400" y="649011"/>
            <a:ext cx="4216400" cy="5049423"/>
          </a:xfrm>
        </p:spPr>
        <p:txBody>
          <a:bodyPr/>
          <a:lstStyle/>
          <a:p>
            <a:r>
              <a:rPr lang="en-US"/>
              <a:t>Quick overview</a:t>
            </a:r>
          </a:p>
          <a:p>
            <a:pPr marL="342900" indent="-342900">
              <a:buFontTx/>
              <a:buChar char="-"/>
            </a:pPr>
            <a:r>
              <a:rPr lang="en-US"/>
              <a:t>“Check email from any device” vulnerability</a:t>
            </a:r>
          </a:p>
          <a:p>
            <a:pPr marL="342900" indent="-342900">
              <a:buFontTx/>
              <a:buChar char="-"/>
            </a:pPr>
            <a:r>
              <a:rPr lang="en-US"/>
              <a:t>Multi-stage process to remove</a:t>
            </a:r>
          </a:p>
          <a:p>
            <a:pPr marL="342900" indent="-342900">
              <a:buFontTx/>
              <a:buChar char="-"/>
            </a:pPr>
            <a:r>
              <a:rPr lang="en-US"/>
              <a:t>Users failed three separate Phishing ”No-</a:t>
            </a:r>
            <a:r>
              <a:rPr lang="en-US" err="1"/>
              <a:t>no”s</a:t>
            </a:r>
            <a:r>
              <a:rPr lang="en-US"/>
              <a:t> for this to occur</a:t>
            </a:r>
          </a:p>
          <a:p>
            <a:pPr marL="342900" indent="-342900">
              <a:buFontTx/>
              <a:buChar char="-"/>
            </a:pPr>
            <a:endParaRPr lang="en-US"/>
          </a:p>
        </p:txBody>
      </p:sp>
    </p:spTree>
    <p:extLst>
      <p:ext uri="{BB962C8B-B14F-4D97-AF65-F5344CB8AC3E}">
        <p14:creationId xmlns:p14="http://schemas.microsoft.com/office/powerpoint/2010/main" val="1096534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F94E87-116D-B73F-2461-07E15C2B9483}"/>
              </a:ext>
            </a:extLst>
          </p:cNvPr>
          <p:cNvSpPr>
            <a:spLocks noGrp="1"/>
          </p:cNvSpPr>
          <p:nvPr>
            <p:ph type="title"/>
          </p:nvPr>
        </p:nvSpPr>
        <p:spPr/>
        <p:txBody>
          <a:bodyPr/>
          <a:lstStyle/>
          <a:p>
            <a:r>
              <a:rPr lang="en-US"/>
              <a:t>Code Splash Screen</a:t>
            </a:r>
          </a:p>
        </p:txBody>
      </p:sp>
      <p:pic>
        <p:nvPicPr>
          <p:cNvPr id="6" name="Content Placeholder 5" descr="Screen shot of a spash screen giving a alpha numaric code to with a helpful copy code hyperlink at the bottom">
            <a:extLst>
              <a:ext uri="{FF2B5EF4-FFF2-40B4-BE49-F238E27FC236}">
                <a16:creationId xmlns:a16="http://schemas.microsoft.com/office/drawing/2014/main" id="{A8490A26-7B26-59D8-1F62-1D70790FC8CA}"/>
              </a:ext>
            </a:extLst>
          </p:cNvPr>
          <p:cNvPicPr>
            <a:picLocks noGrp="1" noChangeAspect="1"/>
          </p:cNvPicPr>
          <p:nvPr>
            <p:ph idx="1"/>
          </p:nvPr>
        </p:nvPicPr>
        <p:blipFill>
          <a:blip r:embed="rId2"/>
          <a:stretch>
            <a:fillRect/>
          </a:stretch>
        </p:blipFill>
        <p:spPr>
          <a:xfrm>
            <a:off x="2549104" y="1207226"/>
            <a:ext cx="6882279" cy="4995863"/>
          </a:xfrm>
          <a:prstGeom prst="rect">
            <a:avLst/>
          </a:prstGeom>
        </p:spPr>
      </p:pic>
    </p:spTree>
    <p:extLst>
      <p:ext uri="{BB962C8B-B14F-4D97-AF65-F5344CB8AC3E}">
        <p14:creationId xmlns:p14="http://schemas.microsoft.com/office/powerpoint/2010/main" val="12208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a:xfrm>
            <a:off x="1070864" y="2739461"/>
            <a:ext cx="5989983" cy="1310860"/>
          </a:xfrm>
        </p:spPr>
        <p:txBody>
          <a:bodyPr/>
          <a:lstStyle/>
          <a:p>
            <a:r>
              <a:rPr lang="en-US"/>
              <a:t>ARCP 2026 Server operating system (OS) refresh project </a:t>
            </a:r>
            <a:br>
              <a:rPr lang="en-US"/>
            </a:br>
            <a:r>
              <a:rPr lang="en-US"/>
              <a:t>(July – Nov 2026)</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a:t>John C. Del Grosso</a:t>
            </a: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a:lstStyle/>
          <a:p>
            <a:r>
              <a:rPr lang="en-US"/>
              <a:t>July 1, 2026</a:t>
            </a:r>
          </a:p>
        </p:txBody>
      </p:sp>
    </p:spTree>
    <p:extLst>
      <p:ext uri="{BB962C8B-B14F-4D97-AF65-F5344CB8AC3E}">
        <p14:creationId xmlns:p14="http://schemas.microsoft.com/office/powerpoint/2010/main" val="24201615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B50E4B-A5AD-1E2A-725D-326CAC73A4EC}"/>
              </a:ext>
            </a:extLst>
          </p:cNvPr>
          <p:cNvSpPr>
            <a:spLocks noGrp="1"/>
          </p:cNvSpPr>
          <p:nvPr>
            <p:ph type="title"/>
          </p:nvPr>
        </p:nvSpPr>
        <p:spPr/>
        <p:txBody>
          <a:bodyPr/>
          <a:lstStyle/>
          <a:p>
            <a:r>
              <a:rPr lang="en-US"/>
              <a:t>Protection</a:t>
            </a:r>
          </a:p>
        </p:txBody>
      </p:sp>
      <p:sp>
        <p:nvSpPr>
          <p:cNvPr id="3" name="Content Placeholder 2">
            <a:extLst>
              <a:ext uri="{FF2B5EF4-FFF2-40B4-BE49-F238E27FC236}">
                <a16:creationId xmlns:a16="http://schemas.microsoft.com/office/drawing/2014/main" id="{37BFCA51-3F2D-0025-F16E-E06D275CA25E}"/>
              </a:ext>
            </a:extLst>
          </p:cNvPr>
          <p:cNvSpPr>
            <a:spLocks noGrp="1"/>
          </p:cNvSpPr>
          <p:nvPr>
            <p:ph sz="quarter" idx="4"/>
          </p:nvPr>
        </p:nvSpPr>
        <p:spPr/>
        <p:txBody>
          <a:bodyPr/>
          <a:lstStyle/>
          <a:p>
            <a:r>
              <a:rPr lang="en-US" sz="2400" b="1"/>
              <a:t>It is still just a phish at the outset</a:t>
            </a:r>
          </a:p>
          <a:p>
            <a:pPr marL="342900" indent="-342900">
              <a:buFont typeface="Arial" panose="020B0604020202020204" pitchFamily="34" charset="0"/>
              <a:buChar char="•"/>
            </a:pPr>
            <a:r>
              <a:rPr lang="en-US"/>
              <a:t>Don’t click on links or attachments that seem odd even if they come from a COV agency</a:t>
            </a:r>
          </a:p>
          <a:p>
            <a:pPr marL="342900" indent="-342900">
              <a:buFont typeface="Arial" panose="020B0604020202020204" pitchFamily="34" charset="0"/>
              <a:buChar char="•"/>
            </a:pPr>
            <a:r>
              <a:rPr lang="en-US"/>
              <a:t>Long-term fix for Device Tokens in the works.  Very hard for shared model agencies.</a:t>
            </a:r>
          </a:p>
          <a:p>
            <a:pPr marL="342900" indent="-342900">
              <a:buFont typeface="Arial" panose="020B0604020202020204" pitchFamily="34" charset="0"/>
              <a:buChar char="•"/>
            </a:pPr>
            <a:r>
              <a:rPr lang="en-US" b="1"/>
              <a:t>UPDATE!!!!! - </a:t>
            </a:r>
            <a:r>
              <a:rPr lang="en-US"/>
              <a:t>The Microsoft Risky Users Conditional Access Policy</a:t>
            </a:r>
          </a:p>
          <a:p>
            <a:pPr marL="800100" lvl="1" indent="-342900">
              <a:buFont typeface="Arial" panose="020B0604020202020204" pitchFamily="34" charset="0"/>
              <a:buChar char="•"/>
            </a:pPr>
            <a:r>
              <a:rPr lang="en-US"/>
              <a:t>User may wonder if they are released from employment</a:t>
            </a:r>
          </a:p>
        </p:txBody>
      </p:sp>
      <p:pic>
        <p:nvPicPr>
          <p:cNvPr id="6" name="Picture Placeholder 5" descr="Protection Images | Free Photos, PNG Stickers, Wallpapers &amp; Backgrounds ...">
            <a:extLst>
              <a:ext uri="{FF2B5EF4-FFF2-40B4-BE49-F238E27FC236}">
                <a16:creationId xmlns:a16="http://schemas.microsoft.com/office/drawing/2014/main" id="{B4213811-5CB7-FA53-8FFC-BCCCFFEEA85D}"/>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8448" b="8448"/>
          <a:stretch>
            <a:fillRect/>
          </a:stretch>
        </p:blipFill>
        <p:spPr/>
      </p:pic>
    </p:spTree>
    <p:extLst>
      <p:ext uri="{BB962C8B-B14F-4D97-AF65-F5344CB8AC3E}">
        <p14:creationId xmlns:p14="http://schemas.microsoft.com/office/powerpoint/2010/main" val="3952434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7F425ED-D3B0-08CA-E965-E32FD5CC834E}"/>
              </a:ext>
            </a:extLst>
          </p:cNvPr>
          <p:cNvSpPr>
            <a:spLocks noGrp="1"/>
          </p:cNvSpPr>
          <p:nvPr>
            <p:ph type="title"/>
          </p:nvPr>
        </p:nvSpPr>
        <p:spPr/>
        <p:txBody>
          <a:bodyPr/>
          <a:lstStyle/>
          <a:p>
            <a:r>
              <a:rPr lang="en-US"/>
              <a:t>COV TTX</a:t>
            </a:r>
          </a:p>
        </p:txBody>
      </p:sp>
      <p:sp>
        <p:nvSpPr>
          <p:cNvPr id="9" name="Text Placeholder 8">
            <a:extLst>
              <a:ext uri="{FF2B5EF4-FFF2-40B4-BE49-F238E27FC236}">
                <a16:creationId xmlns:a16="http://schemas.microsoft.com/office/drawing/2014/main" id="{3BE3EB67-EBBE-F803-8FFD-7151F3F8C185}"/>
              </a:ext>
            </a:extLst>
          </p:cNvPr>
          <p:cNvSpPr>
            <a:spLocks noGrp="1"/>
          </p:cNvSpPr>
          <p:nvPr>
            <p:ph type="body" sz="quarter" idx="14"/>
          </p:nvPr>
        </p:nvSpPr>
        <p:spPr/>
        <p:txBody>
          <a:bodyPr/>
          <a:lstStyle/>
          <a:p>
            <a:r>
              <a:rPr lang="en-US" dirty="0"/>
              <a:t>Beginning of 2026</a:t>
            </a:r>
          </a:p>
        </p:txBody>
      </p:sp>
      <p:sp>
        <p:nvSpPr>
          <p:cNvPr id="8" name="Text Placeholder 7">
            <a:extLst>
              <a:ext uri="{FF2B5EF4-FFF2-40B4-BE49-F238E27FC236}">
                <a16:creationId xmlns:a16="http://schemas.microsoft.com/office/drawing/2014/main" id="{4A5EF619-06A6-B80D-3AAE-F9EC4609920B}"/>
              </a:ext>
            </a:extLst>
          </p:cNvPr>
          <p:cNvSpPr>
            <a:spLocks noGrp="1"/>
          </p:cNvSpPr>
          <p:nvPr>
            <p:ph type="body" sz="quarter" idx="13"/>
          </p:nvPr>
        </p:nvSpPr>
        <p:spPr/>
        <p:txBody>
          <a:bodyPr/>
          <a:lstStyle/>
          <a:p>
            <a:r>
              <a:rPr lang="en-US" dirty="0"/>
              <a:t>Workshop for a new style of COVTTX (postponed)</a:t>
            </a:r>
          </a:p>
        </p:txBody>
      </p:sp>
      <p:sp>
        <p:nvSpPr>
          <p:cNvPr id="7" name="Text Placeholder 6">
            <a:extLst>
              <a:ext uri="{FF2B5EF4-FFF2-40B4-BE49-F238E27FC236}">
                <a16:creationId xmlns:a16="http://schemas.microsoft.com/office/drawing/2014/main" id="{29594A94-BE38-F884-25F1-13E628CA52F4}"/>
              </a:ext>
            </a:extLst>
          </p:cNvPr>
          <p:cNvSpPr>
            <a:spLocks noGrp="1"/>
          </p:cNvSpPr>
          <p:nvPr>
            <p:ph type="body" sz="quarter" idx="16"/>
          </p:nvPr>
        </p:nvSpPr>
        <p:spPr/>
        <p:txBody>
          <a:bodyPr/>
          <a:lstStyle/>
          <a:p>
            <a:r>
              <a:rPr lang="en-US"/>
              <a:t>July 7, 2026</a:t>
            </a:r>
          </a:p>
        </p:txBody>
      </p:sp>
      <p:sp>
        <p:nvSpPr>
          <p:cNvPr id="6" name="Text Placeholder 5">
            <a:extLst>
              <a:ext uri="{FF2B5EF4-FFF2-40B4-BE49-F238E27FC236}">
                <a16:creationId xmlns:a16="http://schemas.microsoft.com/office/drawing/2014/main" id="{BBD94D43-CE22-500A-1C77-B142BAF00756}"/>
              </a:ext>
            </a:extLst>
          </p:cNvPr>
          <p:cNvSpPr>
            <a:spLocks noGrp="1"/>
          </p:cNvSpPr>
          <p:nvPr>
            <p:ph type="body" sz="quarter" idx="15"/>
          </p:nvPr>
        </p:nvSpPr>
        <p:spPr/>
        <p:txBody>
          <a:bodyPr/>
          <a:lstStyle/>
          <a:p>
            <a:r>
              <a:rPr lang="en-US"/>
              <a:t>Initial Planning Meeting</a:t>
            </a:r>
          </a:p>
        </p:txBody>
      </p:sp>
      <p:sp>
        <p:nvSpPr>
          <p:cNvPr id="5" name="Text Placeholder 4">
            <a:extLst>
              <a:ext uri="{FF2B5EF4-FFF2-40B4-BE49-F238E27FC236}">
                <a16:creationId xmlns:a16="http://schemas.microsoft.com/office/drawing/2014/main" id="{44881B91-F876-66E9-3D86-EE9D1CDDDFC8}"/>
              </a:ext>
            </a:extLst>
          </p:cNvPr>
          <p:cNvSpPr>
            <a:spLocks noGrp="1"/>
          </p:cNvSpPr>
          <p:nvPr>
            <p:ph type="body" sz="quarter" idx="18"/>
          </p:nvPr>
        </p:nvSpPr>
        <p:spPr/>
        <p:txBody>
          <a:bodyPr/>
          <a:lstStyle/>
          <a:p>
            <a:r>
              <a:rPr lang="en-US"/>
              <a:t>October 7, 2026</a:t>
            </a:r>
          </a:p>
        </p:txBody>
      </p:sp>
      <p:sp>
        <p:nvSpPr>
          <p:cNvPr id="4" name="Text Placeholder 3">
            <a:extLst>
              <a:ext uri="{FF2B5EF4-FFF2-40B4-BE49-F238E27FC236}">
                <a16:creationId xmlns:a16="http://schemas.microsoft.com/office/drawing/2014/main" id="{E78BA32D-64CE-4B1C-51F7-CD64326D7697}"/>
              </a:ext>
            </a:extLst>
          </p:cNvPr>
          <p:cNvSpPr>
            <a:spLocks noGrp="1"/>
          </p:cNvSpPr>
          <p:nvPr>
            <p:ph type="body" sz="quarter" idx="17"/>
          </p:nvPr>
        </p:nvSpPr>
        <p:spPr/>
        <p:txBody>
          <a:bodyPr/>
          <a:lstStyle/>
          <a:p>
            <a:r>
              <a:rPr lang="en-US"/>
              <a:t>In-Person ISOAG</a:t>
            </a:r>
          </a:p>
        </p:txBody>
      </p:sp>
      <p:sp>
        <p:nvSpPr>
          <p:cNvPr id="3" name="Text Placeholder 2">
            <a:extLst>
              <a:ext uri="{FF2B5EF4-FFF2-40B4-BE49-F238E27FC236}">
                <a16:creationId xmlns:a16="http://schemas.microsoft.com/office/drawing/2014/main" id="{B370154E-63D6-A3A4-670B-F4A2A3F975B3}"/>
              </a:ext>
            </a:extLst>
          </p:cNvPr>
          <p:cNvSpPr>
            <a:spLocks noGrp="1"/>
          </p:cNvSpPr>
          <p:nvPr>
            <p:ph type="body" sz="quarter" idx="20"/>
          </p:nvPr>
        </p:nvSpPr>
        <p:spPr/>
        <p:txBody>
          <a:bodyPr/>
          <a:lstStyle/>
          <a:p>
            <a:r>
              <a:rPr lang="en-US"/>
              <a:t>Late October	</a:t>
            </a:r>
          </a:p>
        </p:txBody>
      </p:sp>
      <p:sp>
        <p:nvSpPr>
          <p:cNvPr id="2" name="Text Placeholder 1">
            <a:extLst>
              <a:ext uri="{FF2B5EF4-FFF2-40B4-BE49-F238E27FC236}">
                <a16:creationId xmlns:a16="http://schemas.microsoft.com/office/drawing/2014/main" id="{17CFE326-7220-64F7-D2C8-C3E71164C458}"/>
              </a:ext>
            </a:extLst>
          </p:cNvPr>
          <p:cNvSpPr>
            <a:spLocks noGrp="1"/>
          </p:cNvSpPr>
          <p:nvPr>
            <p:ph type="body" sz="quarter" idx="19"/>
          </p:nvPr>
        </p:nvSpPr>
        <p:spPr/>
        <p:txBody>
          <a:bodyPr/>
          <a:lstStyle/>
          <a:p>
            <a:r>
              <a:rPr lang="en-US" b="1"/>
              <a:t>COV TTX</a:t>
            </a:r>
          </a:p>
        </p:txBody>
      </p:sp>
    </p:spTree>
    <p:extLst>
      <p:ext uri="{BB962C8B-B14F-4D97-AF65-F5344CB8AC3E}">
        <p14:creationId xmlns:p14="http://schemas.microsoft.com/office/powerpoint/2010/main" val="13292124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302574-ED11-FE4D-5A4B-E9BD1B8B9DE3}"/>
              </a:ext>
            </a:extLst>
          </p:cNvPr>
          <p:cNvSpPr>
            <a:spLocks noGrp="1"/>
          </p:cNvSpPr>
          <p:nvPr>
            <p:ph type="title"/>
          </p:nvPr>
        </p:nvSpPr>
        <p:spPr/>
        <p:txBody>
          <a:bodyPr/>
          <a:lstStyle/>
          <a:p>
            <a:r>
              <a:rPr lang="en-US"/>
              <a:t>TTX Feedback</a:t>
            </a:r>
          </a:p>
        </p:txBody>
      </p:sp>
      <p:sp>
        <p:nvSpPr>
          <p:cNvPr id="4" name="Text Placeholder 3">
            <a:extLst>
              <a:ext uri="{FF2B5EF4-FFF2-40B4-BE49-F238E27FC236}">
                <a16:creationId xmlns:a16="http://schemas.microsoft.com/office/drawing/2014/main" id="{2490A06C-C15A-5C8F-C62C-A8DAE5606EB9}"/>
              </a:ext>
            </a:extLst>
          </p:cNvPr>
          <p:cNvSpPr>
            <a:spLocks noGrp="1"/>
          </p:cNvSpPr>
          <p:nvPr>
            <p:ph type="body" sz="quarter" idx="14"/>
          </p:nvPr>
        </p:nvSpPr>
        <p:spPr/>
        <p:txBody>
          <a:bodyPr/>
          <a:lstStyle/>
          <a:p>
            <a:r>
              <a:rPr lang="en-US"/>
              <a:t>2027</a:t>
            </a:r>
          </a:p>
        </p:txBody>
      </p:sp>
      <p:sp>
        <p:nvSpPr>
          <p:cNvPr id="3" name="Text Placeholder 2">
            <a:extLst>
              <a:ext uri="{FF2B5EF4-FFF2-40B4-BE49-F238E27FC236}">
                <a16:creationId xmlns:a16="http://schemas.microsoft.com/office/drawing/2014/main" id="{EF4BFA36-4BFF-CCC5-15DD-FE55F7635F8A}"/>
              </a:ext>
            </a:extLst>
          </p:cNvPr>
          <p:cNvSpPr>
            <a:spLocks noGrp="1"/>
          </p:cNvSpPr>
          <p:nvPr>
            <p:ph type="body" sz="quarter" idx="13"/>
          </p:nvPr>
        </p:nvSpPr>
        <p:spPr/>
        <p:txBody>
          <a:bodyPr/>
          <a:lstStyle/>
          <a:p>
            <a:r>
              <a:rPr lang="en-US"/>
              <a:t>New Phased Release of Injects? </a:t>
            </a:r>
          </a:p>
        </p:txBody>
      </p:sp>
      <p:sp>
        <p:nvSpPr>
          <p:cNvPr id="2" name="Text Placeholder 1">
            <a:extLst>
              <a:ext uri="{FF2B5EF4-FFF2-40B4-BE49-F238E27FC236}">
                <a16:creationId xmlns:a16="http://schemas.microsoft.com/office/drawing/2014/main" id="{E8361722-B013-10CE-50E8-F0BFF943C3E3}"/>
              </a:ext>
            </a:extLst>
          </p:cNvPr>
          <p:cNvSpPr>
            <a:spLocks noGrp="1"/>
          </p:cNvSpPr>
          <p:nvPr>
            <p:ph type="body" sz="quarter" idx="15"/>
          </p:nvPr>
        </p:nvSpPr>
        <p:spPr/>
        <p:txBody>
          <a:bodyPr/>
          <a:lstStyle/>
          <a:p>
            <a:r>
              <a:rPr lang="en-US"/>
              <a:t>Please reach out to </a:t>
            </a:r>
            <a:r>
              <a:rPr lang="en-US">
                <a:hlinkClick r:id="rId2"/>
              </a:rPr>
              <a:t>scott.brinkley@vita.virginia.gov</a:t>
            </a:r>
            <a:r>
              <a:rPr lang="en-US"/>
              <a:t> with your feedback.</a:t>
            </a:r>
          </a:p>
          <a:p>
            <a:endParaRPr lang="en-US"/>
          </a:p>
          <a:p>
            <a:endParaRPr lang="en-US"/>
          </a:p>
        </p:txBody>
      </p:sp>
    </p:spTree>
    <p:extLst>
      <p:ext uri="{BB962C8B-B14F-4D97-AF65-F5344CB8AC3E}">
        <p14:creationId xmlns:p14="http://schemas.microsoft.com/office/powerpoint/2010/main" val="19627646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A70F59B-98FD-D2FB-9EE4-657C8995F83A}"/>
              </a:ext>
              <a:ext uri="{C183D7F6-B498-43B3-948B-1728B52AA6E4}">
                <adec:decorative xmlns:adec="http://schemas.microsoft.com/office/drawing/2017/decorative" val="1"/>
              </a:ext>
            </a:extLst>
          </p:cNvPr>
          <p:cNvPicPr>
            <a:picLocks noGrp="1" noChangeAspect="1"/>
          </p:cNvPicPr>
          <p:nvPr>
            <p:ph type="pic" sz="quarter" idx="10"/>
          </p:nvPr>
        </p:nvPicPr>
        <p:blipFill>
          <a:blip r:embed="rId2"/>
          <a:srcRect t="58" b="58"/>
          <a:stretch>
            <a:fillRect/>
          </a:stretch>
        </p:blipFill>
        <p:spPr>
          <a:prstGeom prst="rect">
            <a:avLst/>
          </a:prstGeom>
        </p:spPr>
      </p:pic>
      <p:sp>
        <p:nvSpPr>
          <p:cNvPr id="2" name="Title 1">
            <a:extLst>
              <a:ext uri="{FF2B5EF4-FFF2-40B4-BE49-F238E27FC236}">
                <a16:creationId xmlns:a16="http://schemas.microsoft.com/office/drawing/2014/main" id="{D0897AE8-0962-5699-1949-0398ECFD89B6}"/>
              </a:ext>
            </a:extLst>
          </p:cNvPr>
          <p:cNvSpPr>
            <a:spLocks noGrp="1"/>
          </p:cNvSpPr>
          <p:nvPr>
            <p:ph type="title" idx="4294967295"/>
          </p:nvPr>
        </p:nvSpPr>
        <p:spPr>
          <a:xfrm>
            <a:off x="838200" y="-1325563"/>
            <a:ext cx="10515600" cy="1325563"/>
          </a:xfrm>
        </p:spPr>
        <p:txBody>
          <a:bodyPr vert="horz" lIns="91440" tIns="45720" rIns="91440" bIns="45720" rtlCol="0" anchor="b">
            <a:noAutofit/>
          </a:bodyPr>
          <a:lstStyle/>
          <a:p>
            <a:r>
              <a:rPr lang="en-US" dirty="0"/>
              <a:t>Questions</a:t>
            </a:r>
          </a:p>
        </p:txBody>
      </p:sp>
      <p:sp>
        <p:nvSpPr>
          <p:cNvPr id="3" name="Text Placeholder 2">
            <a:extLst>
              <a:ext uri="{FF2B5EF4-FFF2-40B4-BE49-F238E27FC236}">
                <a16:creationId xmlns:a16="http://schemas.microsoft.com/office/drawing/2014/main" id="{3FA5CCB1-EB7E-6AB5-84A4-DDE72006089B}"/>
              </a:ext>
            </a:extLst>
          </p:cNvPr>
          <p:cNvSpPr>
            <a:spLocks noGrp="1"/>
          </p:cNvSpPr>
          <p:nvPr>
            <p:ph type="body" sz="quarter" idx="11"/>
          </p:nvPr>
        </p:nvSpPr>
        <p:spPr/>
        <p:txBody>
          <a:bodyPr/>
          <a:lstStyle/>
          <a:p>
            <a:r>
              <a:rPr lang="en-US" err="1"/>
              <a:t>Scott.Brinkley@vita.virginia.gov</a:t>
            </a:r>
            <a:endParaRPr lang="en-US"/>
          </a:p>
        </p:txBody>
      </p:sp>
      <p:sp>
        <p:nvSpPr>
          <p:cNvPr id="4" name="Subtitle 3">
            <a:extLst>
              <a:ext uri="{FF2B5EF4-FFF2-40B4-BE49-F238E27FC236}">
                <a16:creationId xmlns:a16="http://schemas.microsoft.com/office/drawing/2014/main" id="{53AD1D6F-FAA5-1827-FDD7-9DF45137B6C0}"/>
              </a:ext>
            </a:extLst>
          </p:cNvPr>
          <p:cNvSpPr>
            <a:spLocks noGrp="1"/>
          </p:cNvSpPr>
          <p:nvPr>
            <p:ph type="subTitle" idx="1"/>
          </p:nvPr>
        </p:nvSpPr>
        <p:spPr/>
        <p:txBody>
          <a:bodyPr/>
          <a:lstStyle/>
          <a:p>
            <a:r>
              <a:rPr lang="en-US"/>
              <a:t>Scott W. Brinkley</a:t>
            </a:r>
          </a:p>
        </p:txBody>
      </p:sp>
    </p:spTree>
    <p:extLst>
      <p:ext uri="{BB962C8B-B14F-4D97-AF65-F5344CB8AC3E}">
        <p14:creationId xmlns:p14="http://schemas.microsoft.com/office/powerpoint/2010/main" val="4199304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17058-F28F-4D14-5D36-A75EF826C57E}"/>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FC56744C-EB7E-5EC7-060A-9900C65585FD}"/>
              </a:ext>
            </a:extLst>
          </p:cNvPr>
          <p:cNvSpPr>
            <a:spLocks noGrp="1"/>
          </p:cNvSpPr>
          <p:nvPr>
            <p:ph type="title" idx="4294967295"/>
          </p:nvPr>
        </p:nvSpPr>
        <p:spPr>
          <a:xfrm>
            <a:off x="893763" y="3167063"/>
            <a:ext cx="7437437"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4400" b="1" i="0" u="none" strike="noStrike" kern="1200" cap="none" spc="0" normalizeH="0" baseline="0" noProof="0" dirty="0">
                <a:ln>
                  <a:noFill/>
                </a:ln>
                <a:solidFill>
                  <a:srgbClr val="005E6E"/>
                </a:solidFill>
                <a:effectLst/>
                <a:uLnTx/>
                <a:uFillTx/>
                <a:latin typeface="Rajdhani"/>
                <a:ea typeface="Roboto"/>
                <a:cs typeface="Rajdhani" panose="02000000000000000000" pitchFamily="2" charset="77"/>
              </a:rPr>
              <a:t>Update on Pluralsight</a:t>
            </a:r>
            <a:endParaRPr kumimoji="0" lang="en-US" sz="4400" b="1" i="0" u="none" strike="noStrike" kern="1200" cap="none" spc="0" normalizeH="0" baseline="0" noProof="0" dirty="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p:txBody>
      </p:sp>
      <p:sp>
        <p:nvSpPr>
          <p:cNvPr id="10" name="Text Placeholder 9">
            <a:extLst>
              <a:ext uri="{FF2B5EF4-FFF2-40B4-BE49-F238E27FC236}">
                <a16:creationId xmlns:a16="http://schemas.microsoft.com/office/drawing/2014/main" id="{C358AF50-1F89-8047-015A-4393A43F0222}"/>
              </a:ext>
            </a:extLst>
          </p:cNvPr>
          <p:cNvSpPr>
            <a:spLocks noGrp="1"/>
          </p:cNvSpPr>
          <p:nvPr>
            <p:ph type="body" sz="quarter" idx="13"/>
          </p:nvPr>
        </p:nvSpPr>
        <p:spPr>
          <a:xfrm>
            <a:off x="1422400" y="4457700"/>
            <a:ext cx="6107867" cy="1440771"/>
          </a:xfrm>
        </p:spPr>
        <p:txBody>
          <a:bodyPr vert="horz" lIns="91440" tIns="45720" rIns="91440" bIns="45720" rtlCol="0" anchor="t">
            <a:normAutofit/>
          </a:bodyPr>
          <a:lstStyle/>
          <a:p>
            <a:pPr algn="ctr"/>
            <a:r>
              <a:rPr lang="en-US" dirty="0">
                <a:solidFill>
                  <a:srgbClr val="91D8AE"/>
                </a:solidFill>
                <a:latin typeface="Rajdhani"/>
                <a:ea typeface="Roboto"/>
              </a:rPr>
              <a:t>    </a:t>
            </a:r>
            <a:r>
              <a:rPr lang="en-US" dirty="0">
                <a:solidFill>
                  <a:srgbClr val="005E6E"/>
                </a:solidFill>
                <a:latin typeface="Rajdhani"/>
                <a:ea typeface="Roboto"/>
              </a:rPr>
              <a:t> </a:t>
            </a:r>
            <a:r>
              <a:rPr lang="en-US" sz="2000" dirty="0">
                <a:solidFill>
                  <a:srgbClr val="005E6E"/>
                </a:solidFill>
                <a:latin typeface="Roboto" panose="02000000000000000000" pitchFamily="2" charset="0"/>
              </a:rPr>
              <a:t>Kendra Burgess – CSRM –ISPM – IS Education and Relationship Management Specialist </a:t>
            </a:r>
          </a:p>
          <a:p>
            <a:endParaRPr lang="en-US" dirty="0"/>
          </a:p>
        </p:txBody>
      </p:sp>
    </p:spTree>
    <p:extLst>
      <p:ext uri="{BB962C8B-B14F-4D97-AF65-F5344CB8AC3E}">
        <p14:creationId xmlns:p14="http://schemas.microsoft.com/office/powerpoint/2010/main" val="1686993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BA008-1647-EC12-D7D7-0D1FD9CAA82F}"/>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32671C0E-12BC-B7F4-CEE5-D33FBB544B5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1608E45-C147-CEF2-292D-D47F7DD984A7}"/>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503A4EFF-136F-A556-2CC5-C7B6631F2DA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E9D06A57-2FCD-1BB6-3EFE-F750168D9F25}"/>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2ABEEA85-A287-EF65-BAE4-E5653949F45C}"/>
              </a:ext>
            </a:extLst>
          </p:cNvPr>
          <p:cNvSpPr>
            <a:spLocks noGrp="1"/>
          </p:cNvSpPr>
          <p:nvPr>
            <p:ph type="title" idx="4294967295"/>
          </p:nvPr>
        </p:nvSpPr>
        <p:spPr>
          <a:xfrm>
            <a:off x="765160" y="207670"/>
            <a:ext cx="9472613" cy="13836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a:t>Update on Pluralsight</a:t>
            </a:r>
            <a:endParaRPr kumimoji="0" lang="en-US" sz="36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9B329EB2-6552-D11D-0C92-8F63C7F8426A}"/>
              </a:ext>
            </a:extLst>
          </p:cNvPr>
          <p:cNvSpPr txBox="1">
            <a:spLocks/>
          </p:cNvSpPr>
          <p:nvPr/>
        </p:nvSpPr>
        <p:spPr>
          <a:xfrm>
            <a:off x="605642" y="1733829"/>
            <a:ext cx="8976710" cy="446289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Coming soon to an OKTA tile near you (For Primary ISOs) </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0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100" b="1" i="0" u="none" strike="noStrike" kern="1200" cap="none" spc="0" normalizeH="0" baseline="0" noProof="0">
              <a:ln>
                <a:noFill/>
              </a:ln>
              <a:solidFill>
                <a:srgbClr val="414042"/>
              </a:solidFill>
              <a:effectLst/>
              <a:uLnTx/>
              <a:uFillTx/>
              <a:latin typeface="Roboto"/>
              <a:ea typeface="Roboto"/>
              <a:cs typeface="Roboto"/>
            </a:endParaRPr>
          </a:p>
        </p:txBody>
      </p:sp>
      <p:sp>
        <p:nvSpPr>
          <p:cNvPr id="11" name="Arrow: Right 10">
            <a:extLst>
              <a:ext uri="{FF2B5EF4-FFF2-40B4-BE49-F238E27FC236}">
                <a16:creationId xmlns:a16="http://schemas.microsoft.com/office/drawing/2014/main" id="{4D427B31-E225-07E0-19C7-43AE412FF145}"/>
              </a:ext>
              <a:ext uri="{C183D7F6-B498-43B3-948B-1728B52AA6E4}">
                <adec:decorative xmlns:adec="http://schemas.microsoft.com/office/drawing/2017/decorative" val="1"/>
              </a:ext>
            </a:extLst>
          </p:cNvPr>
          <p:cNvSpPr/>
          <p:nvPr/>
        </p:nvSpPr>
        <p:spPr>
          <a:xfrm>
            <a:off x="4415620" y="4362570"/>
            <a:ext cx="978408" cy="484632"/>
          </a:xfrm>
          <a:prstGeom prst="rightArrow">
            <a:avLst/>
          </a:prstGeom>
          <a:solidFill>
            <a:srgbClr val="005E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kta logo">
            <a:extLst>
              <a:ext uri="{FF2B5EF4-FFF2-40B4-BE49-F238E27FC236}">
                <a16:creationId xmlns:a16="http://schemas.microsoft.com/office/drawing/2014/main" id="{4D8F09F3-B265-0A65-7D53-18AE97543DA9}"/>
              </a:ext>
            </a:extLst>
          </p:cNvPr>
          <p:cNvPicPr>
            <a:picLocks noChangeAspect="1"/>
          </p:cNvPicPr>
          <p:nvPr/>
        </p:nvPicPr>
        <p:blipFill>
          <a:blip r:embed="rId4"/>
          <a:stretch>
            <a:fillRect/>
          </a:stretch>
        </p:blipFill>
        <p:spPr>
          <a:xfrm>
            <a:off x="1079722" y="3423684"/>
            <a:ext cx="2453853" cy="1181202"/>
          </a:xfrm>
          <a:prstGeom prst="rect">
            <a:avLst/>
          </a:prstGeom>
        </p:spPr>
      </p:pic>
      <p:pic>
        <p:nvPicPr>
          <p:cNvPr id="8" name="Picture 7" descr="Okta selection - My Apps">
            <a:extLst>
              <a:ext uri="{FF2B5EF4-FFF2-40B4-BE49-F238E27FC236}">
                <a16:creationId xmlns:a16="http://schemas.microsoft.com/office/drawing/2014/main" id="{33BE270E-7F28-06AE-57EA-961310BC32ED}"/>
              </a:ext>
            </a:extLst>
          </p:cNvPr>
          <p:cNvPicPr>
            <a:picLocks noChangeAspect="1"/>
          </p:cNvPicPr>
          <p:nvPr/>
        </p:nvPicPr>
        <p:blipFill>
          <a:blip r:embed="rId5"/>
          <a:stretch>
            <a:fillRect/>
          </a:stretch>
        </p:blipFill>
        <p:spPr>
          <a:xfrm>
            <a:off x="1393829" y="4747421"/>
            <a:ext cx="1825640" cy="802479"/>
          </a:xfrm>
          <a:prstGeom prst="rect">
            <a:avLst/>
          </a:prstGeom>
        </p:spPr>
      </p:pic>
      <p:pic>
        <p:nvPicPr>
          <p:cNvPr id="6" name="Picture 5" descr="Pluralsight logo">
            <a:extLst>
              <a:ext uri="{FF2B5EF4-FFF2-40B4-BE49-F238E27FC236}">
                <a16:creationId xmlns:a16="http://schemas.microsoft.com/office/drawing/2014/main" id="{AB802AA7-59E9-9EFD-909B-CF64E7471C3F}"/>
              </a:ext>
            </a:extLst>
          </p:cNvPr>
          <p:cNvPicPr>
            <a:picLocks noChangeAspect="1"/>
          </p:cNvPicPr>
          <p:nvPr/>
        </p:nvPicPr>
        <p:blipFill>
          <a:blip r:embed="rId6"/>
          <a:stretch>
            <a:fillRect/>
          </a:stretch>
        </p:blipFill>
        <p:spPr>
          <a:xfrm>
            <a:off x="6023540" y="4017214"/>
            <a:ext cx="3676678" cy="1143010"/>
          </a:xfrm>
          <a:prstGeom prst="rect">
            <a:avLst/>
          </a:prstGeom>
        </p:spPr>
      </p:pic>
    </p:spTree>
    <p:extLst>
      <p:ext uri="{BB962C8B-B14F-4D97-AF65-F5344CB8AC3E}">
        <p14:creationId xmlns:p14="http://schemas.microsoft.com/office/powerpoint/2010/main" val="12664095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2F076-96A2-7D26-75C0-D9062439D9A2}"/>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33F32E3D-ED74-412E-B824-1AC21C452B1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FD025C29-3F23-2E26-9BE5-FA2AF62DFE39}"/>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5A300580-00FF-0A63-FBF0-E6E0339F327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94A6ABA8-8AD6-4FD8-4EED-56AEAB5B4319}"/>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4A7C782B-52BA-3AD0-93C6-4F395A3377B3}"/>
              </a:ext>
            </a:extLst>
          </p:cNvPr>
          <p:cNvSpPr>
            <a:spLocks noGrp="1"/>
          </p:cNvSpPr>
          <p:nvPr>
            <p:ph type="title" idx="4294967295"/>
          </p:nvPr>
        </p:nvSpPr>
        <p:spPr>
          <a:xfrm>
            <a:off x="765160" y="207670"/>
            <a:ext cx="9472613" cy="13836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dirty="0"/>
              <a:t>Pluralsight additional information</a:t>
            </a:r>
            <a:endParaRPr kumimoji="0" lang="en-US" sz="36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4ABEE143-FB56-9DBE-6F26-7C37C49A09E9}"/>
              </a:ext>
            </a:extLst>
          </p:cNvPr>
          <p:cNvSpPr txBox="1">
            <a:spLocks/>
          </p:cNvSpPr>
          <p:nvPr/>
        </p:nvSpPr>
        <p:spPr>
          <a:xfrm>
            <a:off x="605642" y="1733829"/>
            <a:ext cx="8976710" cy="446289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Upcoming Training session dates:</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414042"/>
              </a:solidFill>
              <a:effectLst/>
              <a:uLnTx/>
              <a:uFillTx/>
              <a:latin typeface="Roboto"/>
              <a:ea typeface="Roboto"/>
              <a:cs typeface="Roboto"/>
            </a:endParaRPr>
          </a:p>
          <a:p>
            <a:pPr marL="457200" marR="0" lvl="0" indent="-342900" algn="l" defTabSz="914377" rtl="0" eaLnBrk="1" fontAlgn="auto" latinLnBrk="0" hangingPunct="1">
              <a:lnSpc>
                <a:spcPct val="170000"/>
              </a:lnSpc>
              <a:spcBef>
                <a:spcPts val="0"/>
              </a:spcBef>
              <a:spcAft>
                <a:spcPts val="0"/>
              </a:spcAft>
              <a:buClr>
                <a:srgbClr val="920075"/>
              </a:buClr>
              <a:buSzTx/>
              <a:buFont typeface="Wingdings" panose="05000000000000000000" pitchFamily="2" charset="2"/>
              <a:buChar char="§"/>
              <a:tabLst/>
              <a:defRPr/>
            </a:pPr>
            <a:r>
              <a:rPr lang="en-US" sz="2400" b="1">
                <a:solidFill>
                  <a:srgbClr val="414042"/>
                </a:solidFill>
                <a:latin typeface="Roboto"/>
                <a:ea typeface="Roboto"/>
                <a:cs typeface="Roboto"/>
              </a:rPr>
              <a:t>Learner Enablement Session (1/2): Friday, 7/17 at 1pm</a:t>
            </a:r>
          </a:p>
          <a:p>
            <a:pPr marL="457200" marR="0" lvl="0" indent="-342900" algn="l" defTabSz="914377" rtl="0" eaLnBrk="1" fontAlgn="auto" latinLnBrk="0" hangingPunct="1">
              <a:lnSpc>
                <a:spcPct val="170000"/>
              </a:lnSpc>
              <a:spcBef>
                <a:spcPts val="0"/>
              </a:spcBef>
              <a:spcAft>
                <a:spcPts val="0"/>
              </a:spcAft>
              <a:buClr>
                <a:srgbClr val="920075"/>
              </a:buClr>
              <a:buSzTx/>
              <a:buFont typeface="Wingdings" panose="05000000000000000000" pitchFamily="2" charset="2"/>
              <a:buChar char="§"/>
              <a:tabLst/>
              <a:defRPr/>
            </a:pPr>
            <a:endParaRPr lang="en-US" sz="2400" b="1">
              <a:solidFill>
                <a:srgbClr val="414042"/>
              </a:solidFill>
              <a:latin typeface="Roboto"/>
              <a:ea typeface="Roboto"/>
              <a:cs typeface="Roboto"/>
            </a:endParaRPr>
          </a:p>
          <a:p>
            <a:pPr marL="457200" marR="0" lvl="0" indent="-342900" algn="l" defTabSz="914377" rtl="0" eaLnBrk="1" fontAlgn="auto" latinLnBrk="0" hangingPunct="1">
              <a:lnSpc>
                <a:spcPct val="170000"/>
              </a:lnSpc>
              <a:spcBef>
                <a:spcPts val="0"/>
              </a:spcBef>
              <a:spcAft>
                <a:spcPts val="0"/>
              </a:spcAft>
              <a:buClr>
                <a:srgbClr val="920075"/>
              </a:buClr>
              <a:buSzTx/>
              <a:buFont typeface="Wingdings" panose="05000000000000000000" pitchFamily="2" charset="2"/>
              <a:buChar char="§"/>
              <a:tabLst/>
              <a:defRPr/>
            </a:pPr>
            <a:r>
              <a:rPr lang="en-US" sz="2400" b="1">
                <a:solidFill>
                  <a:srgbClr val="414042"/>
                </a:solidFill>
                <a:latin typeface="Roboto"/>
                <a:ea typeface="Roboto"/>
                <a:cs typeface="Roboto"/>
              </a:rPr>
              <a:t> Learner Enablement Session (2/2): Wednesday, 7/22 at 9:30am </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lang="en-US" sz="2400" b="1">
              <a:solidFill>
                <a:srgbClr val="414042"/>
              </a:solidFill>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0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100" b="1" i="0" u="none" strike="noStrike" kern="1200" cap="none" spc="0" normalizeH="0" baseline="0" noProof="0">
              <a:ln>
                <a:noFill/>
              </a:ln>
              <a:solidFill>
                <a:srgbClr val="414042"/>
              </a:solidFill>
              <a:effectLst/>
              <a:uLnTx/>
              <a:uFillTx/>
              <a:latin typeface="Roboto"/>
              <a:ea typeface="Roboto"/>
              <a:cs typeface="Roboto"/>
            </a:endParaRPr>
          </a:p>
        </p:txBody>
      </p:sp>
    </p:spTree>
    <p:extLst>
      <p:ext uri="{BB962C8B-B14F-4D97-AF65-F5344CB8AC3E}">
        <p14:creationId xmlns:p14="http://schemas.microsoft.com/office/powerpoint/2010/main" val="971499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CA0AD-3A83-7EC2-3400-C9F9DEFDBC91}"/>
              </a:ext>
              <a:ext uri="{C183D7F6-B498-43B3-948B-1728B52AA6E4}">
                <adec:decorative xmlns:adec="http://schemas.microsoft.com/office/drawing/2017/decorative" val="1"/>
              </a:ext>
            </a:extLst>
          </p:cNvPr>
          <p:cNvSpPr/>
          <p:nvPr/>
        </p:nvSpPr>
        <p:spPr>
          <a:xfrm>
            <a:off x="211283" y="1083272"/>
            <a:ext cx="11777516" cy="4988547"/>
          </a:xfrm>
          <a:prstGeom prst="rect">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Announcements</a:t>
            </a:r>
          </a:p>
        </p:txBody>
      </p:sp>
      <p:pic>
        <p:nvPicPr>
          <p:cNvPr id="3" name="Picture 2">
            <a:extLst>
              <a:ext uri="{FF2B5EF4-FFF2-40B4-BE49-F238E27FC236}">
                <a16:creationId xmlns:a16="http://schemas.microsoft.com/office/drawing/2014/main" id="{9E3D674F-EA15-3E40-E302-1F76B7087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96967" y="176270"/>
            <a:ext cx="7447287" cy="6505460"/>
          </a:xfrm>
          <a:prstGeom prst="rect">
            <a:avLst/>
          </a:prstGeom>
        </p:spPr>
      </p:pic>
      <p:sp>
        <p:nvSpPr>
          <p:cNvPr id="9" name="TextBox 8">
            <a:extLst>
              <a:ext uri="{FF2B5EF4-FFF2-40B4-BE49-F238E27FC236}">
                <a16:creationId xmlns:a16="http://schemas.microsoft.com/office/drawing/2014/main" id="{D032D2B4-E221-0F23-2782-C248D04BCAAF}"/>
              </a:ext>
            </a:extLst>
          </p:cNvPr>
          <p:cNvSpPr txBox="1"/>
          <p:nvPr/>
        </p:nvSpPr>
        <p:spPr>
          <a:xfrm>
            <a:off x="4800247" y="2601878"/>
            <a:ext cx="6552802" cy="485069"/>
          </a:xfrm>
          <a:prstGeom prst="rect">
            <a:avLst/>
          </a:prstGeom>
          <a:noFill/>
        </p:spPr>
        <p:txBody>
          <a:bodyPr wrap="square" lIns="91440" tIns="45720" rIns="91440" bIns="45720" rtlCol="0" anchor="t">
            <a:spAutoFit/>
          </a:bodyPr>
          <a:lstStyle/>
          <a:p>
            <a:pPr>
              <a:lnSpc>
                <a:spcPct val="114000"/>
              </a:lnSpc>
              <a:defRPr/>
            </a:pPr>
            <a:r>
              <a:rPr kumimoji="0" lang="en-US" sz="2400" b="0" i="0" u="none" strike="noStrike" kern="1200" cap="none" spc="0" normalizeH="0" baseline="0" noProof="0">
                <a:ln>
                  <a:noFill/>
                </a:ln>
                <a:solidFill>
                  <a:prstClr val="white"/>
                </a:solidFill>
                <a:effectLst/>
                <a:uLnTx/>
                <a:uFillTx/>
                <a:latin typeface="Roboto"/>
                <a:ea typeface="Roboto"/>
                <a:cs typeface="Roboto"/>
              </a:rPr>
              <a:t>ISOAG </a:t>
            </a:r>
            <a:r>
              <a:rPr lang="en-US" sz="2400">
                <a:solidFill>
                  <a:prstClr val="white"/>
                </a:solidFill>
                <a:latin typeface="Roboto"/>
                <a:ea typeface="Roboto"/>
                <a:cs typeface="Roboto"/>
              </a:rPr>
              <a:t>July 2026</a:t>
            </a:r>
            <a:endParaRPr kumimoji="0" lang="en-US" sz="20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654051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61E37-179E-E1EA-5101-EB835E1697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205EEA-B84B-90E8-358F-C3630162EDE2}"/>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Website updates</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sp>
        <p:nvSpPr>
          <p:cNvPr id="4" name="TextBox 3">
            <a:extLst>
              <a:ext uri="{FF2B5EF4-FFF2-40B4-BE49-F238E27FC236}">
                <a16:creationId xmlns:a16="http://schemas.microsoft.com/office/drawing/2014/main" id="{92C9DA1E-25CF-0597-83B8-1E8C2AC6C5C4}"/>
              </a:ext>
            </a:extLst>
          </p:cNvPr>
          <p:cNvSpPr txBox="1"/>
          <p:nvPr/>
        </p:nvSpPr>
        <p:spPr>
          <a:xfrm>
            <a:off x="1138237" y="1833116"/>
            <a:ext cx="10372725"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There is an updated Archer manual posted on the main VITA website: vita.virginia.gov. </a:t>
            </a:r>
            <a:r>
              <a:rPr lang="en-US" sz="2000">
                <a:solidFill>
                  <a:prstClr val="black"/>
                </a:solidFill>
                <a:latin typeface="Roboto" panose="02000000000000000000" pitchFamily="2" charset="0"/>
                <a:ea typeface="Roboto" panose="02000000000000000000" pitchFamily="2" charset="0"/>
              </a:rPr>
              <a:t>Under Policies, Standards &amp; Guidelines       PSG by topic      Information Security     Tools and Templates</a:t>
            </a: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a:solidFill>
                  <a:prstClr val="black"/>
                </a:solidFill>
                <a:latin typeface="Roboto" panose="02000000000000000000" pitchFamily="2" charset="0"/>
                <a:ea typeface="Roboto" panose="02000000000000000000" pitchFamily="2" charset="0"/>
              </a:rPr>
              <a:t>This manual will also be posted on the Connections page under “ISO Resources” </a:t>
            </a:r>
          </a:p>
          <a:p>
            <a:pPr lvl="1">
              <a:defRPr/>
            </a:pPr>
            <a:r>
              <a:rPr lang="en-US" sz="2000">
                <a:solidFill>
                  <a:prstClr val="black"/>
                </a:solidFill>
                <a:latin typeface="Roboto" panose="02000000000000000000" pitchFamily="2" charset="0"/>
                <a:ea typeface="Roboto" panose="02000000000000000000" pitchFamily="2" charset="0"/>
              </a:rPr>
              <a:t>There will soon be two other updates posted in this resource: </a:t>
            </a:r>
          </a:p>
          <a:p>
            <a:pPr marL="800100" lvl="1" indent="-342900">
              <a:buFont typeface="Arial" panose="020B0604020202020204" pitchFamily="34" charset="0"/>
              <a:buChar char="•"/>
              <a:defRPr/>
            </a:pPr>
            <a:r>
              <a:rPr lang="en-US" sz="2000" err="1">
                <a:solidFill>
                  <a:prstClr val="black"/>
                </a:solidFill>
                <a:latin typeface="Roboto" panose="02000000000000000000" pitchFamily="2" charset="0"/>
                <a:ea typeface="Roboto" panose="02000000000000000000" pitchFamily="2" charset="0"/>
              </a:rPr>
              <a:t>Acunetix</a:t>
            </a:r>
            <a:r>
              <a:rPr lang="en-US" sz="2000">
                <a:solidFill>
                  <a:prstClr val="black"/>
                </a:solidFill>
                <a:latin typeface="Roboto" panose="02000000000000000000" pitchFamily="2" charset="0"/>
                <a:ea typeface="Roboto" panose="02000000000000000000" pitchFamily="2" charset="0"/>
              </a:rPr>
              <a:t> 360 user guide</a:t>
            </a:r>
          </a:p>
          <a:p>
            <a:pPr marL="800100" lvl="1" indent="-342900">
              <a:buFont typeface="Arial" panose="020B0604020202020204" pitchFamily="34" charset="0"/>
              <a:buChar char="•"/>
              <a:defRPr/>
            </a:pPr>
            <a:r>
              <a:rPr lang="en-US" sz="2000">
                <a:solidFill>
                  <a:prstClr val="black"/>
                </a:solidFill>
                <a:latin typeface="Roboto" panose="02000000000000000000" pitchFamily="2" charset="0"/>
                <a:ea typeface="Roboto" panose="02000000000000000000" pitchFamily="2" charset="0"/>
              </a:rPr>
              <a:t>Nucleus user guide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a:extLst>
                    <a:ext uri="{96DAC541-7B7A-43D3-8B79-37D633B846F1}">
                      <asvg:svgBlip xmlns:asvg="http://schemas.microsoft.com/office/drawing/2016/SVG/main" r:embed="rId3"/>
                    </a:ext>
                  </a:extLst>
                </a:blip>
              </a:buBlip>
              <a:tabLst/>
              <a:defRPr/>
            </a:pPr>
            <a:r>
              <a:rPr kumimoji="0" lang="en-US" sz="1800" b="1" i="0" u="none" strike="noStrike" kern="1200" cap="none" spc="0" normalizeH="0" baseline="0" noProof="0">
                <a:ln>
                  <a:noFill/>
                </a:ln>
                <a:solidFill>
                  <a:srgbClr val="003E4C"/>
                </a:solidFill>
                <a:effectLst/>
                <a:uLnTx/>
                <a:uFillTx/>
                <a:latin typeface="Aptos" panose="020B0004020202020204" pitchFamily="34" charset="0"/>
                <a:ea typeface="+mn-ea"/>
                <a:cs typeface="+mn-cs"/>
              </a:rPr>
              <a:t>Reminder: </a:t>
            </a:r>
            <a:r>
              <a:rPr kumimoji="0" lang="en-US" sz="1800" b="0" i="0" u="none" strike="noStrike" kern="1200" cap="none" spc="0" normalizeH="0" baseline="0" noProof="0">
                <a:ln>
                  <a:noFill/>
                </a:ln>
                <a:solidFill>
                  <a:srgbClr val="414042"/>
                </a:solidFill>
                <a:effectLst/>
                <a:uLnTx/>
                <a:uFillTx/>
                <a:latin typeface="Aptos" panose="020B0004020202020204" pitchFamily="34" charset="0"/>
                <a:ea typeface="+mn-ea"/>
                <a:cs typeface="+mn-cs"/>
              </a:rPr>
              <a:t>Always access policy and governance documents directly through </a:t>
            </a:r>
            <a:r>
              <a:rPr kumimoji="0" lang="en-US" sz="1800" b="1" i="0" u="sng" strike="noStrike" kern="1200" cap="none" spc="0" normalizeH="0" baseline="0" noProof="0">
                <a:ln>
                  <a:noFill/>
                </a:ln>
                <a:solidFill>
                  <a:srgbClr val="0563C1"/>
                </a:solidFill>
                <a:effectLst/>
                <a:uLnTx/>
                <a:uFillTx/>
                <a:latin typeface="Aptos" panose="020B0004020202020204" pitchFamily="34" charset="0"/>
                <a:ea typeface="+mn-ea"/>
                <a:cs typeface="+mn-cs"/>
                <a:hlinkClick r:id="rId4"/>
              </a:rPr>
              <a:t>vita.virginia.gov</a:t>
            </a:r>
            <a:r>
              <a:rPr kumimoji="0" lang="en-US" sz="1800" b="0" i="0" u="none" strike="noStrike" kern="1200" cap="none" spc="0" normalizeH="0" baseline="0" noProof="0">
                <a:ln>
                  <a:noFill/>
                </a:ln>
                <a:solidFill>
                  <a:srgbClr val="414042"/>
                </a:solidFill>
                <a:effectLst/>
                <a:uLnTx/>
                <a:uFillTx/>
                <a:latin typeface="Aptos" panose="020B0004020202020204" pitchFamily="34" charset="0"/>
                <a:ea typeface="+mn-ea"/>
                <a:cs typeface="+mn-cs"/>
              </a:rPr>
              <a:t> — do not rely on saved favorites or old links.</a:t>
            </a:r>
            <a:r>
              <a:rPr kumimoji="0" lang="en-US"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Arrow: Right 6">
            <a:extLst>
              <a:ext uri="{FF2B5EF4-FFF2-40B4-BE49-F238E27FC236}">
                <a16:creationId xmlns:a16="http://schemas.microsoft.com/office/drawing/2014/main" id="{BCB2EF6A-B708-416E-FB57-BF892E6466D6}"/>
              </a:ext>
              <a:ext uri="{C183D7F6-B498-43B3-948B-1728B52AA6E4}">
                <adec:decorative xmlns:adec="http://schemas.microsoft.com/office/drawing/2017/decorative" val="1"/>
              </a:ext>
            </a:extLst>
          </p:cNvPr>
          <p:cNvSpPr/>
          <p:nvPr/>
        </p:nvSpPr>
        <p:spPr>
          <a:xfrm>
            <a:off x="5745182" y="2249866"/>
            <a:ext cx="161925" cy="169544"/>
          </a:xfrm>
          <a:prstGeom prst="rightArrow">
            <a:avLst/>
          </a:prstGeom>
          <a:solidFill>
            <a:srgbClr val="9200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Arrow: Right 12">
            <a:extLst>
              <a:ext uri="{FF2B5EF4-FFF2-40B4-BE49-F238E27FC236}">
                <a16:creationId xmlns:a16="http://schemas.microsoft.com/office/drawing/2014/main" id="{117A88FA-A6A2-FEA7-119B-1B318551F4AA}"/>
              </a:ext>
              <a:ext uri="{C183D7F6-B498-43B3-948B-1728B52AA6E4}">
                <adec:decorative xmlns:adec="http://schemas.microsoft.com/office/drawing/2017/decorative" val="1"/>
              </a:ext>
            </a:extLst>
          </p:cNvPr>
          <p:cNvSpPr/>
          <p:nvPr/>
        </p:nvSpPr>
        <p:spPr>
          <a:xfrm>
            <a:off x="7578497" y="2249866"/>
            <a:ext cx="161925" cy="169544"/>
          </a:xfrm>
          <a:prstGeom prst="rightArrow">
            <a:avLst/>
          </a:prstGeom>
          <a:solidFill>
            <a:srgbClr val="9200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Arrow: Right 13">
            <a:extLst>
              <a:ext uri="{FF2B5EF4-FFF2-40B4-BE49-F238E27FC236}">
                <a16:creationId xmlns:a16="http://schemas.microsoft.com/office/drawing/2014/main" id="{13E1CDE8-841D-4563-277A-1AA206D18A8C}"/>
              </a:ext>
              <a:ext uri="{C183D7F6-B498-43B3-948B-1728B52AA6E4}">
                <adec:decorative xmlns:adec="http://schemas.microsoft.com/office/drawing/2017/decorative" val="1"/>
              </a:ext>
            </a:extLst>
          </p:cNvPr>
          <p:cNvSpPr/>
          <p:nvPr/>
        </p:nvSpPr>
        <p:spPr>
          <a:xfrm>
            <a:off x="10233373" y="2249866"/>
            <a:ext cx="161925" cy="169544"/>
          </a:xfrm>
          <a:prstGeom prst="rightArrow">
            <a:avLst/>
          </a:prstGeom>
          <a:solidFill>
            <a:srgbClr val="9200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839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381F7-0689-193A-E4B1-EB685DEFC5B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5FE5BF9-EBBD-C5CF-4AE8-1E9650785FB9}"/>
              </a:ext>
            </a:extLst>
          </p:cNvPr>
          <p:cNvSpPr>
            <a:spLocks noGrp="1"/>
          </p:cNvSpPr>
          <p:nvPr>
            <p:ph type="title" idx="4294967295"/>
          </p:nvPr>
        </p:nvSpPr>
        <p:spPr>
          <a:xfrm>
            <a:off x="685799" y="695325"/>
            <a:ext cx="102774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Opt-out for Centralized ISO Security Services Deadline Today</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graphicFrame>
        <p:nvGraphicFramePr>
          <p:cNvPr id="3" name="Table 2" descr="ISO security services deadline steps">
            <a:extLst>
              <a:ext uri="{FF2B5EF4-FFF2-40B4-BE49-F238E27FC236}">
                <a16:creationId xmlns:a16="http://schemas.microsoft.com/office/drawing/2014/main" id="{8C87E60C-08F8-D696-A39A-AD4BB2AE857C}"/>
              </a:ext>
            </a:extLst>
          </p:cNvPr>
          <p:cNvGraphicFramePr>
            <a:graphicFrameLocks noGrp="1"/>
          </p:cNvGraphicFramePr>
          <p:nvPr/>
        </p:nvGraphicFramePr>
        <p:xfrm>
          <a:off x="469233" y="1633118"/>
          <a:ext cx="11261556" cy="4425283"/>
        </p:xfrm>
        <a:graphic>
          <a:graphicData uri="http://schemas.openxmlformats.org/drawingml/2006/table">
            <a:tbl>
              <a:tblPr firstRow="1"/>
              <a:tblGrid>
                <a:gridCol w="4021984">
                  <a:extLst>
                    <a:ext uri="{9D8B030D-6E8A-4147-A177-3AD203B41FA5}">
                      <a16:colId xmlns:a16="http://schemas.microsoft.com/office/drawing/2014/main" val="591937412"/>
                    </a:ext>
                  </a:extLst>
                </a:gridCol>
                <a:gridCol w="2872109">
                  <a:extLst>
                    <a:ext uri="{9D8B030D-6E8A-4147-A177-3AD203B41FA5}">
                      <a16:colId xmlns:a16="http://schemas.microsoft.com/office/drawing/2014/main" val="1444344697"/>
                    </a:ext>
                  </a:extLst>
                </a:gridCol>
                <a:gridCol w="4367463">
                  <a:extLst>
                    <a:ext uri="{9D8B030D-6E8A-4147-A177-3AD203B41FA5}">
                      <a16:colId xmlns:a16="http://schemas.microsoft.com/office/drawing/2014/main" val="3539179290"/>
                    </a:ext>
                  </a:extLst>
                </a:gridCol>
              </a:tblGrid>
              <a:tr h="417413">
                <a:tc>
                  <a:txBody>
                    <a:bodyPr/>
                    <a:lstStyle/>
                    <a:p>
                      <a:pPr marL="0" marR="0" algn="ctr">
                        <a:buNone/>
                      </a:pPr>
                      <a:r>
                        <a:rPr lang="en-US" sz="1800" b="1">
                          <a:solidFill>
                            <a:srgbClr val="FCD450"/>
                          </a:solidFill>
                          <a:effectLst/>
                          <a:latin typeface="Roboto" panose="02000000000000000000" pitchFamily="2" charset="0"/>
                          <a:ea typeface="Roboto" panose="02000000000000000000" pitchFamily="2" charset="0"/>
                        </a:rPr>
                        <a:t>ACTION REQUIRED</a:t>
                      </a:r>
                      <a:endParaRPr lang="en-US" sz="1800">
                        <a:solidFill>
                          <a:srgbClr val="FCD450"/>
                        </a:solidFill>
                        <a:effectLst/>
                        <a:latin typeface="Roboto" panose="02000000000000000000" pitchFamily="2" charset="0"/>
                        <a:ea typeface="Roboto" panose="02000000000000000000" pitchFamily="2" charset="0"/>
                      </a:endParaRPr>
                    </a:p>
                  </a:txBody>
                  <a:tcPr marL="81114" marR="50696" marT="50696" marB="50696">
                    <a:lnL>
                      <a:noFill/>
                    </a:lnL>
                    <a:lnR>
                      <a:noFill/>
                    </a:lnR>
                    <a:lnT>
                      <a:noFill/>
                    </a:lnT>
                    <a:lnB w="12700" cap="flat" cmpd="sng" algn="ctr">
                      <a:solidFill>
                        <a:srgbClr val="C9A227"/>
                      </a:solidFill>
                      <a:prstDash val="solid"/>
                      <a:round/>
                      <a:headEnd type="none" w="med" len="med"/>
                      <a:tailEnd type="none" w="med" len="med"/>
                    </a:lnB>
                    <a:solidFill>
                      <a:srgbClr val="1B2A4A"/>
                    </a:solidFill>
                  </a:tcPr>
                </a:tc>
                <a:tc>
                  <a:txBody>
                    <a:bodyPr/>
                    <a:lstStyle/>
                    <a:p>
                      <a:pPr marL="0" marR="0" algn="ctr">
                        <a:buNone/>
                      </a:pPr>
                      <a:r>
                        <a:rPr lang="en-US" sz="1800" b="1">
                          <a:solidFill>
                            <a:srgbClr val="FCD450"/>
                          </a:solidFill>
                          <a:effectLst/>
                          <a:latin typeface="Roboto" panose="02000000000000000000" pitchFamily="2" charset="0"/>
                          <a:ea typeface="Roboto" panose="02000000000000000000" pitchFamily="2" charset="0"/>
                        </a:rPr>
                        <a:t>DEADLINE</a:t>
                      </a:r>
                      <a:endParaRPr lang="en-US" sz="1800">
                        <a:solidFill>
                          <a:srgbClr val="FCD450"/>
                        </a:solidFill>
                        <a:effectLst/>
                        <a:latin typeface="Roboto" panose="02000000000000000000" pitchFamily="2" charset="0"/>
                        <a:ea typeface="Roboto" panose="02000000000000000000" pitchFamily="2" charset="0"/>
                      </a:endParaRPr>
                    </a:p>
                  </a:txBody>
                  <a:tcPr marL="81114" marR="50696" marT="50696" marB="50696">
                    <a:lnL>
                      <a:noFill/>
                    </a:lnL>
                    <a:lnR>
                      <a:noFill/>
                    </a:lnR>
                    <a:lnT>
                      <a:noFill/>
                    </a:lnT>
                    <a:lnB w="12700" cap="flat" cmpd="sng" algn="ctr">
                      <a:solidFill>
                        <a:srgbClr val="C9A227"/>
                      </a:solidFill>
                      <a:prstDash val="solid"/>
                      <a:round/>
                      <a:headEnd type="none" w="med" len="med"/>
                      <a:tailEnd type="none" w="med" len="med"/>
                    </a:lnB>
                    <a:solidFill>
                      <a:srgbClr val="1B2A4A"/>
                    </a:solidFill>
                  </a:tcPr>
                </a:tc>
                <a:tc>
                  <a:txBody>
                    <a:bodyPr/>
                    <a:lstStyle/>
                    <a:p>
                      <a:pPr marL="0" marR="0" algn="ctr">
                        <a:buNone/>
                      </a:pPr>
                      <a:r>
                        <a:rPr lang="en-US" sz="1800" b="1">
                          <a:solidFill>
                            <a:srgbClr val="C9A227"/>
                          </a:solidFill>
                          <a:effectLst/>
                          <a:latin typeface="Calibri" panose="020F0502020204030204" pitchFamily="34" charset="0"/>
                          <a:ea typeface="Calibri" panose="020F0502020204030204" pitchFamily="34" charset="0"/>
                        </a:rPr>
                        <a:t>📋</a:t>
                      </a:r>
                      <a:r>
                        <a:rPr lang="en-US" sz="1000" b="1">
                          <a:solidFill>
                            <a:srgbClr val="C9A227"/>
                          </a:solidFill>
                          <a:effectLst/>
                          <a:latin typeface="Calibri" panose="020F0502020204030204" pitchFamily="34" charset="0"/>
                          <a:ea typeface="Calibri" panose="020F0502020204030204" pitchFamily="34" charset="0"/>
                        </a:rPr>
                        <a:t>  </a:t>
                      </a:r>
                      <a:r>
                        <a:rPr lang="en-US" sz="1800" b="1">
                          <a:solidFill>
                            <a:srgbClr val="FCD450"/>
                          </a:solidFill>
                          <a:effectLst/>
                          <a:latin typeface="Roboto" panose="02000000000000000000" pitchFamily="2" charset="0"/>
                          <a:ea typeface="Roboto" panose="02000000000000000000" pitchFamily="2" charset="0"/>
                        </a:rPr>
                        <a:t>Need Help?</a:t>
                      </a:r>
                      <a:endParaRPr lang="en-US" sz="1800">
                        <a:solidFill>
                          <a:srgbClr val="FCD450"/>
                        </a:solidFill>
                        <a:effectLst/>
                        <a:latin typeface="Roboto" panose="02000000000000000000" pitchFamily="2" charset="0"/>
                        <a:ea typeface="Roboto" panose="02000000000000000000" pitchFamily="2" charset="0"/>
                      </a:endParaRPr>
                    </a:p>
                  </a:txBody>
                  <a:tcPr marL="81114" marR="50696" marT="50696" marB="50696">
                    <a:lnL>
                      <a:noFill/>
                    </a:lnL>
                    <a:lnR>
                      <a:noFill/>
                    </a:lnR>
                    <a:lnT>
                      <a:noFill/>
                    </a:lnT>
                    <a:lnB w="12700" cap="flat" cmpd="sng" algn="ctr">
                      <a:solidFill>
                        <a:srgbClr val="C9A227"/>
                      </a:solidFill>
                      <a:prstDash val="solid"/>
                      <a:round/>
                      <a:headEnd type="none" w="med" len="med"/>
                      <a:tailEnd type="none" w="med" len="med"/>
                    </a:lnB>
                    <a:solidFill>
                      <a:srgbClr val="1B2A4A"/>
                    </a:solidFill>
                  </a:tcPr>
                </a:tc>
                <a:extLst>
                  <a:ext uri="{0D108BD9-81ED-4DB2-BD59-A6C34878D82A}">
                    <a16:rowId xmlns:a16="http://schemas.microsoft.com/office/drawing/2014/main" val="1284609322"/>
                  </a:ext>
                </a:extLst>
              </a:tr>
              <a:tr h="3057555">
                <a:tc>
                  <a:txBody>
                    <a:bodyPr/>
                    <a:lstStyle/>
                    <a:p>
                      <a:pPr marL="342900" marR="0" lvl="0" indent="-342900">
                        <a:spcAft>
                          <a:spcPts val="400"/>
                        </a:spcAft>
                        <a:buClr>
                          <a:srgbClr val="C9A227"/>
                        </a:buClr>
                        <a:buSzPts val="1000"/>
                        <a:buFont typeface="Arial" panose="020B0604020202020204" pitchFamily="34" charset="0"/>
                        <a:buChar char="✔"/>
                      </a:pPr>
                      <a:r>
                        <a:rPr lang="en-US" sz="2000" b="1">
                          <a:solidFill>
                            <a:srgbClr val="1B2A4A"/>
                          </a:solidFill>
                          <a:effectLst/>
                          <a:latin typeface="Roboto" panose="02000000000000000000" pitchFamily="2" charset="0"/>
                          <a:ea typeface="Roboto" panose="02000000000000000000" pitchFamily="2" charset="0"/>
                          <a:cs typeface="Arial Unicode MS"/>
                        </a:rPr>
                        <a:t>Submit</a:t>
                      </a:r>
                      <a:r>
                        <a:rPr lang="en-US" sz="2000">
                          <a:solidFill>
                            <a:srgbClr val="4A5568"/>
                          </a:solidFill>
                          <a:effectLst/>
                          <a:latin typeface="Roboto" panose="02000000000000000000" pitchFamily="2" charset="0"/>
                          <a:ea typeface="Roboto" panose="02000000000000000000" pitchFamily="2" charset="0"/>
                          <a:cs typeface="Arial Unicode MS"/>
                        </a:rPr>
                        <a:t> the completed form to Commonwealth Security no later than close of business </a:t>
                      </a:r>
                      <a:r>
                        <a:rPr lang="en-US" sz="2000" b="1">
                          <a:solidFill>
                            <a:srgbClr val="B03A2E"/>
                          </a:solidFill>
                          <a:effectLst/>
                          <a:latin typeface="Roboto" panose="02000000000000000000" pitchFamily="2" charset="0"/>
                          <a:ea typeface="Roboto" panose="02000000000000000000" pitchFamily="2" charset="0"/>
                          <a:cs typeface="Arial Unicode MS"/>
                        </a:rPr>
                        <a:t>July 1, 2026.</a:t>
                      </a:r>
                      <a:endParaRPr lang="en-US" sz="2000">
                        <a:solidFill>
                          <a:srgbClr val="4A5568"/>
                        </a:solidFill>
                        <a:effectLst/>
                        <a:latin typeface="Roboto" panose="02000000000000000000" pitchFamily="2" charset="0"/>
                        <a:ea typeface="Roboto" panose="02000000000000000000" pitchFamily="2" charset="0"/>
                        <a:cs typeface="Arial Unicode MS"/>
                      </a:endParaRPr>
                    </a:p>
                    <a:p>
                      <a:pPr marL="342900" marR="0" lvl="0" indent="-342900">
                        <a:spcAft>
                          <a:spcPts val="400"/>
                        </a:spcAft>
                        <a:buClr>
                          <a:srgbClr val="C9A227"/>
                        </a:buClr>
                        <a:buSzPts val="1000"/>
                        <a:buFont typeface="Arial" panose="020B0604020202020204" pitchFamily="34" charset="0"/>
                        <a:buChar char="✔"/>
                      </a:pPr>
                      <a:r>
                        <a:rPr lang="en-US" sz="2000" b="1">
                          <a:solidFill>
                            <a:srgbClr val="1B2A4A"/>
                          </a:solidFill>
                          <a:effectLst/>
                          <a:latin typeface="Roboto" panose="02000000000000000000" pitchFamily="2" charset="0"/>
                          <a:ea typeface="Roboto" panose="02000000000000000000" pitchFamily="2" charset="0"/>
                          <a:cs typeface="Arial Unicode MS"/>
                        </a:rPr>
                        <a:t>One service only?</a:t>
                      </a:r>
                      <a:r>
                        <a:rPr lang="en-US" sz="2000">
                          <a:solidFill>
                            <a:srgbClr val="4A5568"/>
                          </a:solidFill>
                          <a:effectLst/>
                          <a:latin typeface="Roboto" panose="02000000000000000000" pitchFamily="2" charset="0"/>
                          <a:ea typeface="Roboto" panose="02000000000000000000" pitchFamily="2" charset="0"/>
                          <a:cs typeface="Arial Unicode MS"/>
                        </a:rPr>
                        <a:t> Complete the section applicable to the service not in use.</a:t>
                      </a:r>
                    </a:p>
                    <a:p>
                      <a:pPr marL="342900" marR="0" lvl="0" indent="-342900">
                        <a:spcAft>
                          <a:spcPts val="400"/>
                        </a:spcAft>
                        <a:buClr>
                          <a:srgbClr val="C9A227"/>
                        </a:buClr>
                        <a:buSzPts val="1000"/>
                        <a:buFont typeface="Arial" panose="020B0604020202020204" pitchFamily="34" charset="0"/>
                        <a:buChar char="✔"/>
                      </a:pPr>
                      <a:r>
                        <a:rPr lang="en-US" sz="2000" b="1">
                          <a:solidFill>
                            <a:srgbClr val="1B2A4A"/>
                          </a:solidFill>
                          <a:effectLst/>
                          <a:latin typeface="Roboto" panose="02000000000000000000" pitchFamily="2" charset="0"/>
                          <a:ea typeface="Roboto" panose="02000000000000000000" pitchFamily="2" charset="0"/>
                          <a:cs typeface="Arial Unicode MS"/>
                        </a:rPr>
                        <a:t>Neither service?</a:t>
                      </a:r>
                      <a:r>
                        <a:rPr lang="en-US" sz="2000">
                          <a:solidFill>
                            <a:srgbClr val="4A5568"/>
                          </a:solidFill>
                          <a:effectLst/>
                          <a:latin typeface="Roboto" panose="02000000000000000000" pitchFamily="2" charset="0"/>
                          <a:ea typeface="Roboto" panose="02000000000000000000" pitchFamily="2" charset="0"/>
                          <a:cs typeface="Arial Unicode MS"/>
                        </a:rPr>
                        <a:t> Complete the entire form.</a:t>
                      </a:r>
                    </a:p>
                    <a:p>
                      <a:pPr marL="342900" marR="0" lvl="0" indent="-342900">
                        <a:spcAft>
                          <a:spcPts val="400"/>
                        </a:spcAft>
                        <a:buClr>
                          <a:srgbClr val="C9A227"/>
                        </a:buClr>
                        <a:buSzPts val="1000"/>
                        <a:buFont typeface="Arial" panose="020B0604020202020204" pitchFamily="34" charset="0"/>
                        <a:buChar char="✔"/>
                      </a:pPr>
                      <a:r>
                        <a:rPr lang="en-US" sz="2000">
                          <a:solidFill>
                            <a:srgbClr val="4A5568"/>
                          </a:solidFill>
                          <a:effectLst/>
                          <a:latin typeface="Roboto" panose="02000000000000000000" pitchFamily="2" charset="0"/>
                          <a:ea typeface="Roboto" panose="02000000000000000000" pitchFamily="2" charset="0"/>
                          <a:cs typeface="Arial Unicode MS"/>
                        </a:rPr>
                        <a:t>More information on centralized services? Contact </a:t>
                      </a:r>
                      <a:r>
                        <a:rPr lang="en-US" sz="2000">
                          <a:solidFill>
                            <a:srgbClr val="1155CC"/>
                          </a:solidFill>
                          <a:effectLst/>
                          <a:latin typeface="Roboto" panose="02000000000000000000" pitchFamily="2" charset="0"/>
                          <a:ea typeface="Roboto" panose="02000000000000000000" pitchFamily="2" charset="0"/>
                          <a:cs typeface="Arial Unicode MS"/>
                          <a:hlinkClick r:id="rId3"/>
                        </a:rPr>
                        <a:t>Commonwealth Security</a:t>
                      </a:r>
                      <a:r>
                        <a:rPr lang="en-US" sz="2000">
                          <a:solidFill>
                            <a:srgbClr val="4A5568"/>
                          </a:solidFill>
                          <a:effectLst/>
                          <a:latin typeface="Roboto" panose="02000000000000000000" pitchFamily="2" charset="0"/>
                          <a:ea typeface="Roboto" panose="02000000000000000000" pitchFamily="2" charset="0"/>
                          <a:cs typeface="Arial Unicode MS"/>
                        </a:rPr>
                        <a:t>.</a:t>
                      </a:r>
                    </a:p>
                  </a:txBody>
                  <a:tcPr marL="81114" marR="60835" marT="60835" marB="60835">
                    <a:lnL>
                      <a:noFill/>
                    </a:lnL>
                    <a:lnR w="12700" cap="flat" cmpd="sng" algn="ctr">
                      <a:solidFill>
                        <a:srgbClr val="D0D7E3"/>
                      </a:solidFill>
                      <a:prstDash val="solid"/>
                      <a:round/>
                      <a:headEnd type="none" w="med" len="med"/>
                      <a:tailEnd type="none" w="med" len="med"/>
                    </a:lnR>
                    <a:lnT w="12700" cap="flat" cmpd="sng" algn="ctr">
                      <a:solidFill>
                        <a:srgbClr val="C9A227"/>
                      </a:solidFill>
                      <a:prstDash val="solid"/>
                      <a:round/>
                      <a:headEnd type="none" w="med" len="med"/>
                      <a:tailEnd type="none" w="med" len="med"/>
                    </a:lnT>
                    <a:lnB>
                      <a:noFill/>
                    </a:lnB>
                    <a:solidFill>
                      <a:srgbClr val="FAFBFD"/>
                    </a:solidFill>
                  </a:tcPr>
                </a:tc>
                <a:tc>
                  <a:txBody>
                    <a:bodyPr/>
                    <a:lstStyle/>
                    <a:p>
                      <a:pPr marL="0" marR="0" algn="ctr">
                        <a:spcBef>
                          <a:spcPts val="400"/>
                        </a:spcBef>
                        <a:spcAft>
                          <a:spcPts val="200"/>
                        </a:spcAft>
                        <a:buNone/>
                      </a:pPr>
                      <a:r>
                        <a:rPr lang="en-US" sz="2100" b="1">
                          <a:solidFill>
                            <a:srgbClr val="FFFFFF"/>
                          </a:solidFill>
                          <a:effectLst/>
                          <a:latin typeface="Calibri" panose="020F0502020204030204" pitchFamily="34" charset="0"/>
                          <a:ea typeface="Calibri" panose="020F0502020204030204" pitchFamily="34" charset="0"/>
                        </a:rPr>
                        <a:t>July 1, 2026</a:t>
                      </a:r>
                      <a:endParaRPr lang="en-US" sz="900">
                        <a:solidFill>
                          <a:srgbClr val="4A5568"/>
                        </a:solidFill>
                        <a:effectLst/>
                        <a:latin typeface="Calibri" panose="020F0502020204030204" pitchFamily="34" charset="0"/>
                        <a:ea typeface="Calibri" panose="020F0502020204030204" pitchFamily="34" charset="0"/>
                      </a:endParaRPr>
                    </a:p>
                    <a:p>
                      <a:pPr marL="0" marR="0" algn="ctr">
                        <a:spcBef>
                          <a:spcPts val="200"/>
                        </a:spcBef>
                        <a:spcAft>
                          <a:spcPts val="200"/>
                        </a:spcAft>
                        <a:buNone/>
                      </a:pPr>
                      <a:r>
                        <a:rPr lang="en-US" sz="2000">
                          <a:solidFill>
                            <a:srgbClr val="FCD450"/>
                          </a:solidFill>
                          <a:effectLst/>
                          <a:latin typeface="Roboto" panose="02000000000000000000" pitchFamily="2" charset="0"/>
                          <a:ea typeface="Roboto" panose="02000000000000000000" pitchFamily="2" charset="0"/>
                        </a:rPr>
                        <a:t>Close of Business</a:t>
                      </a:r>
                    </a:p>
                    <a:p>
                      <a:pPr marL="0" marR="0" algn="ctr">
                        <a:spcBef>
                          <a:spcPts val="200"/>
                        </a:spcBef>
                        <a:spcAft>
                          <a:spcPts val="400"/>
                        </a:spcAft>
                        <a:buNone/>
                      </a:pPr>
                      <a:r>
                        <a:rPr lang="en-US" sz="2000">
                          <a:solidFill>
                            <a:srgbClr val="91D8AE"/>
                          </a:solidFill>
                          <a:effectLst/>
                          <a:latin typeface="Roboto" panose="02000000000000000000" pitchFamily="2" charset="0"/>
                          <a:ea typeface="Roboto" panose="02000000000000000000" pitchFamily="2" charset="0"/>
                        </a:rPr>
                        <a:t>Submit the completed opt-out form by this date.</a:t>
                      </a:r>
                    </a:p>
                  </a:txBody>
                  <a:tcPr marL="60835" marR="60835" marT="60835" marB="60835" anchor="ctr">
                    <a:lnL w="12700" cap="flat" cmpd="sng" algn="ctr">
                      <a:solidFill>
                        <a:srgbClr val="D0D7E3"/>
                      </a:solidFill>
                      <a:prstDash val="solid"/>
                      <a:round/>
                      <a:headEnd type="none" w="med" len="med"/>
                      <a:tailEnd type="none" w="med" len="med"/>
                    </a:lnL>
                    <a:lnR w="12700" cap="flat" cmpd="sng" algn="ctr">
                      <a:solidFill>
                        <a:srgbClr val="D0D7E3"/>
                      </a:solidFill>
                      <a:prstDash val="solid"/>
                      <a:round/>
                      <a:headEnd type="none" w="med" len="med"/>
                      <a:tailEnd type="none" w="med" len="med"/>
                    </a:lnR>
                    <a:lnT w="12700" cap="flat" cmpd="sng" algn="ctr">
                      <a:solidFill>
                        <a:srgbClr val="C9A227"/>
                      </a:solidFill>
                      <a:prstDash val="solid"/>
                      <a:round/>
                      <a:headEnd type="none" w="med" len="med"/>
                      <a:tailEnd type="none" w="med" len="med"/>
                    </a:lnT>
                    <a:lnB>
                      <a:noFill/>
                    </a:lnB>
                    <a:solidFill>
                      <a:srgbClr val="1B2A4A"/>
                    </a:solidFill>
                  </a:tcPr>
                </a:tc>
                <a:tc>
                  <a:txBody>
                    <a:bodyPr/>
                    <a:lstStyle/>
                    <a:p>
                      <a:pPr marL="0" marR="0">
                        <a:spcAft>
                          <a:spcPts val="200"/>
                        </a:spcAft>
                        <a:buNone/>
                      </a:pPr>
                      <a:r>
                        <a:rPr lang="en-US" sz="2000" b="1" dirty="0">
                          <a:solidFill>
                            <a:srgbClr val="1B2A4A"/>
                          </a:solidFill>
                          <a:effectLst/>
                          <a:latin typeface="Roboto" panose="02000000000000000000" pitchFamily="2" charset="0"/>
                          <a:ea typeface="Roboto" panose="02000000000000000000" pitchFamily="2" charset="0"/>
                        </a:rPr>
                        <a:t>Unsure of your agency's participation status?</a:t>
                      </a:r>
                      <a:endParaRPr lang="en-US" sz="2000" dirty="0">
                        <a:solidFill>
                          <a:srgbClr val="4A5568"/>
                        </a:solidFill>
                        <a:effectLst/>
                        <a:latin typeface="Roboto" panose="02000000000000000000" pitchFamily="2" charset="0"/>
                        <a:ea typeface="Roboto" panose="02000000000000000000" pitchFamily="2" charset="0"/>
                      </a:endParaRPr>
                    </a:p>
                    <a:p>
                      <a:pPr marL="0" marR="0">
                        <a:spcAft>
                          <a:spcPts val="600"/>
                        </a:spcAft>
                        <a:buNone/>
                      </a:pPr>
                      <a:r>
                        <a:rPr lang="en-US" sz="2000" dirty="0">
                          <a:solidFill>
                            <a:srgbClr val="4A5568"/>
                          </a:solidFill>
                          <a:effectLst/>
                          <a:latin typeface="Roboto" panose="02000000000000000000" pitchFamily="2" charset="0"/>
                          <a:ea typeface="Roboto" panose="02000000000000000000" pitchFamily="2" charset="0"/>
                        </a:rPr>
                        <a:t>Contact CSRM.</a:t>
                      </a:r>
                    </a:p>
                    <a:p>
                      <a:pPr marL="0" marR="0">
                        <a:spcAft>
                          <a:spcPts val="200"/>
                        </a:spcAft>
                        <a:buNone/>
                      </a:pPr>
                      <a:r>
                        <a:rPr lang="en-US" sz="2000" b="1" dirty="0">
                          <a:solidFill>
                            <a:srgbClr val="1B2A4A"/>
                          </a:solidFill>
                          <a:effectLst/>
                          <a:latin typeface="Roboto" panose="02000000000000000000" pitchFamily="2" charset="0"/>
                          <a:ea typeface="Roboto" panose="02000000000000000000" pitchFamily="2" charset="0"/>
                        </a:rPr>
                        <a:t>Questions about completing the form?</a:t>
                      </a:r>
                      <a:endParaRPr lang="en-US" sz="2000" dirty="0">
                        <a:solidFill>
                          <a:srgbClr val="4A5568"/>
                        </a:solidFill>
                        <a:effectLst/>
                        <a:latin typeface="Roboto" panose="02000000000000000000" pitchFamily="2" charset="0"/>
                        <a:ea typeface="Roboto" panose="02000000000000000000" pitchFamily="2" charset="0"/>
                      </a:endParaRPr>
                    </a:p>
                    <a:p>
                      <a:pPr marL="0" marR="0">
                        <a:spcAft>
                          <a:spcPts val="600"/>
                        </a:spcAft>
                        <a:buNone/>
                      </a:pPr>
                      <a:r>
                        <a:rPr lang="en-US" sz="2000" dirty="0">
                          <a:solidFill>
                            <a:srgbClr val="4A5568"/>
                          </a:solidFill>
                          <a:effectLst/>
                          <a:latin typeface="Roboto" panose="02000000000000000000" pitchFamily="2" charset="0"/>
                          <a:ea typeface="Roboto" panose="02000000000000000000" pitchFamily="2" charset="0"/>
                        </a:rPr>
                        <a:t>Contact your CSRM representative — we are happy to help!</a:t>
                      </a:r>
                    </a:p>
                    <a:p>
                      <a:pPr marL="0" marR="0">
                        <a:spcAft>
                          <a:spcPts val="200"/>
                        </a:spcAft>
                        <a:buNone/>
                      </a:pPr>
                      <a:r>
                        <a:rPr lang="en-US" sz="2000" b="1" dirty="0">
                          <a:solidFill>
                            <a:srgbClr val="1B2A4A"/>
                          </a:solidFill>
                          <a:effectLst/>
                          <a:latin typeface="Roboto" panose="02000000000000000000" pitchFamily="2" charset="0"/>
                          <a:ea typeface="Roboto" panose="02000000000000000000" pitchFamily="2" charset="0"/>
                        </a:rPr>
                        <a:t>More information on centralized services?</a:t>
                      </a:r>
                      <a:endParaRPr lang="en-US" sz="2000" dirty="0">
                        <a:solidFill>
                          <a:srgbClr val="4A5568"/>
                        </a:solidFill>
                        <a:effectLst/>
                        <a:latin typeface="Roboto" panose="02000000000000000000" pitchFamily="2" charset="0"/>
                        <a:ea typeface="Roboto" panose="02000000000000000000" pitchFamily="2" charset="0"/>
                      </a:endParaRPr>
                    </a:p>
                    <a:p>
                      <a:pPr marL="0" marR="0">
                        <a:buNone/>
                      </a:pPr>
                      <a:r>
                        <a:rPr lang="en-US" sz="2000" dirty="0">
                          <a:solidFill>
                            <a:srgbClr val="4A5568"/>
                          </a:solidFill>
                          <a:effectLst/>
                          <a:latin typeface="Roboto" panose="02000000000000000000" pitchFamily="2" charset="0"/>
                          <a:ea typeface="Roboto" panose="02000000000000000000" pitchFamily="2" charset="0"/>
                        </a:rPr>
                        <a:t>Email </a:t>
                      </a:r>
                      <a:r>
                        <a:rPr lang="en-US" sz="2000" dirty="0">
                          <a:solidFill>
                            <a:srgbClr val="1155CC"/>
                          </a:solidFill>
                          <a:effectLst/>
                          <a:latin typeface="Roboto" panose="02000000000000000000" pitchFamily="2" charset="0"/>
                          <a:ea typeface="Roboto" panose="02000000000000000000" pitchFamily="2" charset="0"/>
                          <a:hlinkClick r:id="rId3"/>
                        </a:rPr>
                        <a:t>Commonwealthsecurity@vita.virginia.gov</a:t>
                      </a:r>
                      <a:endParaRPr lang="en-US" sz="2000" dirty="0">
                        <a:solidFill>
                          <a:srgbClr val="4A5568"/>
                        </a:solidFill>
                        <a:effectLst/>
                        <a:latin typeface="Roboto" panose="02000000000000000000" pitchFamily="2" charset="0"/>
                        <a:ea typeface="Roboto" panose="02000000000000000000" pitchFamily="2" charset="0"/>
                      </a:endParaRPr>
                    </a:p>
                  </a:txBody>
                  <a:tcPr marL="81114" marR="60835" marT="60835" marB="60835">
                    <a:lnL w="12700" cap="flat" cmpd="sng" algn="ctr">
                      <a:solidFill>
                        <a:srgbClr val="D0D7E3"/>
                      </a:solidFill>
                      <a:prstDash val="solid"/>
                      <a:round/>
                      <a:headEnd type="none" w="med" len="med"/>
                      <a:tailEnd type="none" w="med" len="med"/>
                    </a:lnL>
                    <a:lnR>
                      <a:noFill/>
                    </a:lnR>
                    <a:lnT w="12700" cap="flat" cmpd="sng" algn="ctr">
                      <a:solidFill>
                        <a:srgbClr val="C9A227"/>
                      </a:solidFill>
                      <a:prstDash val="solid"/>
                      <a:round/>
                      <a:headEnd type="none" w="med" len="med"/>
                      <a:tailEnd type="none" w="med" len="med"/>
                    </a:lnT>
                    <a:lnB>
                      <a:noFill/>
                    </a:lnB>
                    <a:solidFill>
                      <a:srgbClr val="FAFBFD"/>
                    </a:solidFill>
                  </a:tcPr>
                </a:tc>
                <a:extLst>
                  <a:ext uri="{0D108BD9-81ED-4DB2-BD59-A6C34878D82A}">
                    <a16:rowId xmlns:a16="http://schemas.microsoft.com/office/drawing/2014/main" val="1876004421"/>
                  </a:ext>
                </a:extLst>
              </a:tr>
            </a:tbl>
          </a:graphicData>
        </a:graphic>
      </p:graphicFrame>
    </p:spTree>
    <p:extLst>
      <p:ext uri="{BB962C8B-B14F-4D97-AF65-F5344CB8AC3E}">
        <p14:creationId xmlns:p14="http://schemas.microsoft.com/office/powerpoint/2010/main" val="346693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E16-7517-2DCB-4F9B-A2CB2BEFB99D}"/>
              </a:ext>
            </a:extLst>
          </p:cNvPr>
          <p:cNvSpPr>
            <a:spLocks noGrp="1"/>
          </p:cNvSpPr>
          <p:nvPr>
            <p:ph type="title"/>
          </p:nvPr>
        </p:nvSpPr>
        <p:spPr/>
        <p:txBody>
          <a:bodyPr/>
          <a:lstStyle/>
          <a:p>
            <a:r>
              <a:rPr lang="en-US"/>
              <a:t>Discussion today</a:t>
            </a:r>
          </a:p>
        </p:txBody>
      </p:sp>
      <p:sp>
        <p:nvSpPr>
          <p:cNvPr id="3" name="Content Placeholder 2">
            <a:extLst>
              <a:ext uri="{FF2B5EF4-FFF2-40B4-BE49-F238E27FC236}">
                <a16:creationId xmlns:a16="http://schemas.microsoft.com/office/drawing/2014/main" id="{44420B53-0B9B-CCD7-78F2-30B9FC0972A4}"/>
              </a:ext>
            </a:extLst>
          </p:cNvPr>
          <p:cNvSpPr>
            <a:spLocks noGrp="1"/>
          </p:cNvSpPr>
          <p:nvPr>
            <p:ph idx="1"/>
          </p:nvPr>
        </p:nvSpPr>
        <p:spPr>
          <a:xfrm>
            <a:off x="723900" y="1531663"/>
            <a:ext cx="10385485" cy="3863297"/>
          </a:xfrm>
        </p:spPr>
        <p:txBody>
          <a:bodyPr vert="horz" lIns="91440" tIns="45720" rIns="91440" bIns="45720" rtlCol="0" anchor="t">
            <a:noAutofit/>
          </a:bodyPr>
          <a:lstStyle/>
          <a:p>
            <a:pPr marL="342900" indent="-342900">
              <a:lnSpc>
                <a:spcPct val="150000"/>
              </a:lnSpc>
              <a:buFont typeface="Wingdings" panose="05000000000000000000" pitchFamily="2" charset="2"/>
              <a:buChar char="§"/>
            </a:pPr>
            <a:r>
              <a:rPr lang="en-US">
                <a:latin typeface="Roboto"/>
                <a:ea typeface="Roboto"/>
                <a:cs typeface="Roboto"/>
              </a:rPr>
              <a:t>Where we were a year ago with operating system distribution</a:t>
            </a:r>
          </a:p>
          <a:p>
            <a:pPr marL="342900" indent="-342900">
              <a:lnSpc>
                <a:spcPct val="150000"/>
              </a:lnSpc>
              <a:buFont typeface="Wingdings" panose="05000000000000000000" pitchFamily="2" charset="2"/>
              <a:buChar char="§"/>
            </a:pPr>
            <a:r>
              <a:rPr lang="en-US">
                <a:latin typeface="Roboto"/>
                <a:ea typeface="Roboto"/>
                <a:cs typeface="Roboto"/>
              </a:rPr>
              <a:t>Where we are now with operating system distribution</a:t>
            </a:r>
          </a:p>
          <a:p>
            <a:pPr marL="342900" indent="-342900">
              <a:lnSpc>
                <a:spcPct val="150000"/>
              </a:lnSpc>
              <a:buFont typeface="Wingdings" panose="05000000000000000000" pitchFamily="2" charset="2"/>
              <a:buChar char="§"/>
            </a:pPr>
            <a:r>
              <a:rPr lang="en-US">
                <a:latin typeface="Roboto"/>
                <a:ea typeface="Roboto"/>
                <a:cs typeface="Roboto"/>
              </a:rPr>
              <a:t>New Operating System Version Release Announcement (again)</a:t>
            </a:r>
          </a:p>
          <a:p>
            <a:pPr marL="342900" indent="-342900">
              <a:lnSpc>
                <a:spcPct val="150000"/>
              </a:lnSpc>
              <a:buFont typeface="Wingdings" panose="05000000000000000000" pitchFamily="2" charset="2"/>
              <a:buChar char="§"/>
            </a:pPr>
            <a:r>
              <a:rPr lang="en-US">
                <a:latin typeface="Roboto"/>
                <a:ea typeface="Roboto"/>
                <a:cs typeface="Roboto"/>
              </a:rPr>
              <a:t>VITA Enterprise Architecture Roadmap &amp; Support Durations</a:t>
            </a:r>
          </a:p>
          <a:p>
            <a:pPr marL="342900" indent="-342900">
              <a:lnSpc>
                <a:spcPct val="150000"/>
              </a:lnSpc>
              <a:buFont typeface="Wingdings" panose="05000000000000000000" pitchFamily="2" charset="2"/>
              <a:buChar char="§"/>
            </a:pPr>
            <a:r>
              <a:rPr lang="en-US">
                <a:latin typeface="Roboto"/>
                <a:ea typeface="Roboto"/>
                <a:cs typeface="Roboto"/>
              </a:rPr>
              <a:t>Support Model Timelines (Windows Server and Linux)</a:t>
            </a:r>
          </a:p>
          <a:p>
            <a:pPr marL="342900" indent="-342900">
              <a:lnSpc>
                <a:spcPct val="150000"/>
              </a:lnSpc>
              <a:buFont typeface="Wingdings" panose="05000000000000000000" pitchFamily="2" charset="2"/>
              <a:buChar char="§"/>
            </a:pPr>
            <a:r>
              <a:rPr lang="en-US">
                <a:latin typeface="Roboto"/>
                <a:ea typeface="Roboto"/>
                <a:cs typeface="Roboto"/>
              </a:rPr>
              <a:t>Refresh initiation</a:t>
            </a:r>
          </a:p>
          <a:p>
            <a:pPr marL="342900" indent="-342900">
              <a:lnSpc>
                <a:spcPct val="150000"/>
              </a:lnSpc>
              <a:buFont typeface="Wingdings" panose="05000000000000000000" pitchFamily="2" charset="2"/>
              <a:buChar char="§"/>
            </a:pPr>
            <a:r>
              <a:rPr lang="en-US">
                <a:latin typeface="Roboto"/>
                <a:ea typeface="Roboto"/>
                <a:cs typeface="Roboto"/>
              </a:rPr>
              <a:t>ARCP 2026 OS &amp; SQL/Oracle Refresh Planning</a:t>
            </a:r>
          </a:p>
          <a:p>
            <a:endParaRPr lang="en-US">
              <a:cs typeface="Roboto"/>
            </a:endParaRPr>
          </a:p>
          <a:p>
            <a:endParaRPr lang="en-US">
              <a:cs typeface="Roboto" panose="02000000000000000000" pitchFamily="2" charset="0"/>
            </a:endParaRPr>
          </a:p>
        </p:txBody>
      </p:sp>
    </p:spTree>
    <p:extLst>
      <p:ext uri="{BB962C8B-B14F-4D97-AF65-F5344CB8AC3E}">
        <p14:creationId xmlns:p14="http://schemas.microsoft.com/office/powerpoint/2010/main" val="1235776076"/>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712FA-39A8-F00E-43BE-FE28A84DA7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FD8FAE-67DA-B939-9657-1DF7C14BF758}"/>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Threat Intelligence</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sp>
        <p:nvSpPr>
          <p:cNvPr id="3" name="TextBox 2">
            <a:extLst>
              <a:ext uri="{FF2B5EF4-FFF2-40B4-BE49-F238E27FC236}">
                <a16:creationId xmlns:a16="http://schemas.microsoft.com/office/drawing/2014/main" id="{243133AA-491C-7DAF-3535-069E5A3782BC}"/>
              </a:ext>
            </a:extLst>
          </p:cNvPr>
          <p:cNvSpPr txBox="1"/>
          <p:nvPr/>
        </p:nvSpPr>
        <p:spPr>
          <a:xfrm>
            <a:off x="861442" y="1606820"/>
            <a:ext cx="715111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 VITA is building out a cyber threat intelligence program. Let us know how the outputs from that program would be most helpful to your agency. Email </a:t>
            </a:r>
            <a:r>
              <a:rPr kumimoji="0" lang="en-US" sz="2000" b="0" i="0" u="none" strike="noStrike" kern="1200" cap="none" spc="0" normalizeH="0" baseline="0" noProof="0">
                <a:ln>
                  <a:noFill/>
                </a:ln>
                <a:solidFill>
                  <a:prstClr val="black"/>
                </a:solidFill>
                <a:effectLst/>
                <a:uLnTx/>
                <a:uFillTx/>
                <a:latin typeface="Roboto"/>
                <a:ea typeface="Roboto"/>
                <a:cs typeface="Calibri"/>
                <a:hlinkClick r:id="rId3">
                  <a:extLst>
                    <a:ext uri="{A12FA001-AC4F-418D-AE19-62706E023703}">
                      <ahyp:hlinkClr xmlns:ahyp="http://schemas.microsoft.com/office/drawing/2018/hyperlinkcolor" val="tx"/>
                    </a:ext>
                  </a:extLst>
                </a:hlinkClick>
              </a:rPr>
              <a:t>jared.karnes@vita.virginia.gov</a:t>
            </a:r>
            <a:endParaRPr kumimoji="0" lang="en-US" sz="2000" b="0" i="0" u="none" strike="noStrike" kern="1200" cap="none" spc="0" normalizeH="0" baseline="0" noProof="0">
              <a:ln>
                <a:noFill/>
              </a:ln>
              <a:solidFill>
                <a:prstClr val="black"/>
              </a:solidFill>
              <a:effectLst/>
              <a:uLnTx/>
              <a:uFillTx/>
              <a:latin typeface="Roboto"/>
              <a:ea typeface="Roboto"/>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•You may receive threat intelligence advisories about specific vulnerabilities or campaigns that VITA is tracking within agency environments.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•The risks we currently prioritize are vulnerabilities and exploit chains that lead to initial access, data disclosure, and remote code execution (particularly ransomware).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•If you need targeted research and reporting about a specific software exploit, threat actor, etc. we may be able to help.</a:t>
            </a:r>
          </a:p>
        </p:txBody>
      </p:sp>
      <p:pic>
        <p:nvPicPr>
          <p:cNvPr id="8" name="Picture 7" descr="Icon single line drawing of a graph">
            <a:extLst>
              <a:ext uri="{FF2B5EF4-FFF2-40B4-BE49-F238E27FC236}">
                <a16:creationId xmlns:a16="http://schemas.microsoft.com/office/drawing/2014/main" id="{E723B1F1-EA90-B2F5-8A76-CD5D2A8C67BA}"/>
              </a:ext>
            </a:extLst>
          </p:cNvPr>
          <p:cNvPicPr>
            <a:picLocks noChangeAspect="1"/>
          </p:cNvPicPr>
          <p:nvPr/>
        </p:nvPicPr>
        <p:blipFill>
          <a:blip r:embed="rId4"/>
          <a:stretch>
            <a:fillRect/>
          </a:stretch>
        </p:blipFill>
        <p:spPr>
          <a:xfrm>
            <a:off x="7755004" y="1219200"/>
            <a:ext cx="3834063" cy="3834063"/>
          </a:xfrm>
          <a:prstGeom prst="rect">
            <a:avLst/>
          </a:prstGeom>
        </p:spPr>
      </p:pic>
    </p:spTree>
    <p:extLst>
      <p:ext uri="{BB962C8B-B14F-4D97-AF65-F5344CB8AC3E}">
        <p14:creationId xmlns:p14="http://schemas.microsoft.com/office/powerpoint/2010/main" val="38703967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49755" y="506261"/>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Top 4 </a:t>
            </a:r>
            <a:r>
              <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rPr>
              <a:t>Vulnerabilities</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395099" y="1099383"/>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For the month of July, the Top 5  4  Key Vulnerabilities are:</a:t>
            </a:r>
            <a:endParaRPr kumimoji="0" lang="en-US" sz="2000" b="0" i="0" u="none" strike="noStrike" kern="1200" cap="none" spc="0" normalizeH="0" baseline="0" noProof="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3" name="TextBox 12">
            <a:extLst>
              <a:ext uri="{FF2B5EF4-FFF2-40B4-BE49-F238E27FC236}">
                <a16:creationId xmlns:a16="http://schemas.microsoft.com/office/drawing/2014/main" id="{2A1C4EEC-EA67-DA4C-A4C9-E6569A5E5FA4}"/>
              </a:ext>
            </a:extLst>
          </p:cNvPr>
          <p:cNvSpPr txBox="1"/>
          <p:nvPr/>
        </p:nvSpPr>
        <p:spPr>
          <a:xfrm>
            <a:off x="395099" y="1789737"/>
            <a:ext cx="10481044" cy="3677930"/>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KB5089549: Windows 11 Version 24H2 / Windows 11 Version 25H2 Security Update (May 2026) (314341)</a:t>
            </a:r>
          </a:p>
          <a:p>
            <a:pPr marL="342900" marR="0" lvl="0" indent="-342900" algn="l" defTabSz="9144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fr-FR" sz="2400" b="1" i="0" u="none" strike="noStrike" kern="1200" cap="none" spc="0" normalizeH="0" baseline="0" noProof="0">
                <a:ln>
                  <a:noFill/>
                </a:ln>
                <a:solidFill>
                  <a:srgbClr val="920075"/>
                </a:solidFill>
                <a:effectLst/>
                <a:uLnTx/>
                <a:uFillTx/>
                <a:latin typeface="Roboto"/>
                <a:ea typeface="Roboto"/>
                <a:cs typeface="Roboto"/>
              </a:rPr>
              <a:t>Oracle Java SE Multiple </a:t>
            </a:r>
            <a:r>
              <a:rPr kumimoji="0" lang="fr-FR" sz="2400" b="1" i="0" u="none" strike="noStrike" kern="1200" cap="none" spc="0" normalizeH="0" baseline="0" noProof="0" err="1">
                <a:ln>
                  <a:noFill/>
                </a:ln>
                <a:solidFill>
                  <a:srgbClr val="920075"/>
                </a:solidFill>
                <a:effectLst/>
                <a:uLnTx/>
                <a:uFillTx/>
                <a:latin typeface="Roboto"/>
                <a:ea typeface="Roboto"/>
                <a:cs typeface="Roboto"/>
              </a:rPr>
              <a:t>Vulnerabilities</a:t>
            </a:r>
            <a:r>
              <a:rPr kumimoji="0" lang="fr-FR" sz="2400" b="1" i="0" u="none" strike="noStrike" kern="1200" cap="none" spc="0" normalizeH="0" baseline="0" noProof="0">
                <a:ln>
                  <a:noFill/>
                </a:ln>
                <a:solidFill>
                  <a:srgbClr val="920075"/>
                </a:solidFill>
                <a:effectLst/>
                <a:uLnTx/>
                <a:uFillTx/>
                <a:latin typeface="Roboto"/>
                <a:ea typeface="Roboto"/>
                <a:cs typeface="Roboto"/>
              </a:rPr>
              <a:t> (April 2026 CPU)</a:t>
            </a:r>
            <a:endParaRPr kumimoji="0" lang="en-US" sz="2400" b="1" i="0" u="none" strike="noStrike" kern="1200" cap="none" spc="0" normalizeH="0" baseline="0" noProof="0">
              <a:ln>
                <a:noFill/>
              </a:ln>
              <a:solidFill>
                <a:srgbClr val="920075"/>
              </a:solidFill>
              <a:effectLst/>
              <a:uLnTx/>
              <a:uFillTx/>
              <a:latin typeface="Roboto"/>
              <a:ea typeface="Roboto"/>
              <a:cs typeface="Roboto"/>
            </a:endParaRPr>
          </a:p>
          <a:p>
            <a:pPr marL="342900" marR="0" lvl="0" indent="-342900" algn="l" defTabSz="9144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Tenable Nessus Agent &lt; 11.1.3 Arbitrary File Deletion (TNS-2026-12)</a:t>
            </a:r>
          </a:p>
          <a:p>
            <a:pPr marL="342900" marR="0" lvl="0" indent="-342900" algn="l" defTabSz="9144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Splunk Universal Forwarder 9.4.0 &lt; 9.4.11 (SVD-2026-0506)</a:t>
            </a:r>
          </a:p>
        </p:txBody>
      </p:sp>
      <p:sp>
        <p:nvSpPr>
          <p:cNvPr id="5" name="TextBox 4">
            <a:extLst>
              <a:ext uri="{FF2B5EF4-FFF2-40B4-BE49-F238E27FC236}">
                <a16:creationId xmlns:a16="http://schemas.microsoft.com/office/drawing/2014/main" id="{6F00A1A2-5AC2-7784-F3D8-BC00AA5FEFCF}"/>
              </a:ext>
            </a:extLst>
          </p:cNvPr>
          <p:cNvSpPr txBox="1"/>
          <p:nvPr/>
        </p:nvSpPr>
        <p:spPr>
          <a:xfrm>
            <a:off x="1364825" y="5799829"/>
            <a:ext cx="676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*NOTE* Check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4"/>
              </a:rPr>
              <a:t>CSRM Connections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more detailed information</a:t>
            </a:r>
          </a:p>
        </p:txBody>
      </p:sp>
      <p:grpSp>
        <p:nvGrpSpPr>
          <p:cNvPr id="15" name="Group 14" descr="A line drawing of a shield with a triangle with a exclamation point in the center of the triangle bouncing off the shield.">
            <a:extLst>
              <a:ext uri="{FF2B5EF4-FFF2-40B4-BE49-F238E27FC236}">
                <a16:creationId xmlns:a16="http://schemas.microsoft.com/office/drawing/2014/main" id="{AC5C4522-EABB-8718-40A1-3DBC4211CA06}"/>
              </a:ext>
            </a:extLst>
          </p:cNvPr>
          <p:cNvGrpSpPr/>
          <p:nvPr/>
        </p:nvGrpSpPr>
        <p:grpSpPr>
          <a:xfrm>
            <a:off x="8898464" y="2024245"/>
            <a:ext cx="2895250" cy="2409482"/>
            <a:chOff x="7756933" y="2916021"/>
            <a:chExt cx="3302896" cy="2830858"/>
          </a:xfrm>
        </p:grpSpPr>
        <p:pic>
          <p:nvPicPr>
            <p:cNvPr id="3" name="Picture 2">
              <a:extLst>
                <a:ext uri="{FF2B5EF4-FFF2-40B4-BE49-F238E27FC236}">
                  <a16:creationId xmlns:a16="http://schemas.microsoft.com/office/drawing/2014/main" id="{4CBF0F2C-E5C5-8F0D-EA7E-DCA5940ED94A}"/>
                </a:ext>
              </a:extLst>
            </p:cNvPr>
            <p:cNvPicPr>
              <a:picLocks noChangeAspect="1"/>
            </p:cNvPicPr>
            <p:nvPr/>
          </p:nvPicPr>
          <p:blipFill>
            <a:blip r:embed="rId5"/>
            <a:srcRect/>
            <a:stretch/>
          </p:blipFill>
          <p:spPr>
            <a:xfrm>
              <a:off x="8612587" y="2916021"/>
              <a:ext cx="2447242" cy="2447242"/>
            </a:xfrm>
            <a:prstGeom prst="rect">
              <a:avLst/>
            </a:prstGeom>
          </p:spPr>
        </p:pic>
        <p:pic>
          <p:nvPicPr>
            <p:cNvPr id="6" name="Picture 5">
              <a:extLst>
                <a:ext uri="{FF2B5EF4-FFF2-40B4-BE49-F238E27FC236}">
                  <a16:creationId xmlns:a16="http://schemas.microsoft.com/office/drawing/2014/main" id="{B0452A68-6AA4-4B2D-0C6F-A119CD332625}"/>
                </a:ext>
              </a:extLst>
            </p:cNvPr>
            <p:cNvPicPr>
              <a:picLocks noChangeAspect="1"/>
            </p:cNvPicPr>
            <p:nvPr/>
          </p:nvPicPr>
          <p:blipFill>
            <a:blip r:embed="rId6"/>
            <a:stretch>
              <a:fillRect/>
            </a:stretch>
          </p:blipFill>
          <p:spPr>
            <a:xfrm>
              <a:off x="7756933" y="4631214"/>
              <a:ext cx="1115665" cy="1115665"/>
            </a:xfrm>
            <a:prstGeom prst="rect">
              <a:avLst/>
            </a:prstGeom>
          </p:spPr>
        </p:pic>
        <p:cxnSp>
          <p:nvCxnSpPr>
            <p:cNvPr id="7" name="Straight Connector 6">
              <a:extLst>
                <a:ext uri="{FF2B5EF4-FFF2-40B4-BE49-F238E27FC236}">
                  <a16:creationId xmlns:a16="http://schemas.microsoft.com/office/drawing/2014/main" id="{6674901D-9B69-C9C5-8BD8-9FA82A37F11A}"/>
                </a:ext>
              </a:extLst>
            </p:cNvPr>
            <p:cNvCxnSpPr>
              <a:cxnSpLocks/>
            </p:cNvCxnSpPr>
            <p:nvPr/>
          </p:nvCxnSpPr>
          <p:spPr>
            <a:xfrm>
              <a:off x="8473216" y="3647890"/>
              <a:ext cx="1410869" cy="754191"/>
            </a:xfrm>
            <a:prstGeom prst="line">
              <a:avLst/>
            </a:prstGeom>
            <a:ln w="317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3D12382-1FAE-4A8F-6548-443884400849}"/>
                </a:ext>
              </a:extLst>
            </p:cNvPr>
            <p:cNvCxnSpPr>
              <a:cxnSpLocks/>
            </p:cNvCxnSpPr>
            <p:nvPr/>
          </p:nvCxnSpPr>
          <p:spPr>
            <a:xfrm flipH="1">
              <a:off x="8768950" y="4413091"/>
              <a:ext cx="1091551" cy="775956"/>
            </a:xfrm>
            <a:prstGeom prst="straightConnector1">
              <a:avLst/>
            </a:prstGeom>
            <a:ln w="31750">
              <a:solidFill>
                <a:srgbClr val="005E6E"/>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7E2DE0E-A572-35E1-9C90-D067D40D5C14}"/>
                </a:ext>
              </a:extLst>
            </p:cNvPr>
            <p:cNvCxnSpPr>
              <a:cxnSpLocks/>
            </p:cNvCxnSpPr>
            <p:nvPr/>
          </p:nvCxnSpPr>
          <p:spPr>
            <a:xfrm flipH="1">
              <a:off x="8612587" y="4646319"/>
              <a:ext cx="413038" cy="255885"/>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75B66E-671A-E313-4BF6-0076CDE930D3}"/>
                </a:ext>
              </a:extLst>
            </p:cNvPr>
            <p:cNvCxnSpPr>
              <a:cxnSpLocks/>
            </p:cNvCxnSpPr>
            <p:nvPr/>
          </p:nvCxnSpPr>
          <p:spPr>
            <a:xfrm flipH="1">
              <a:off x="8684068" y="4684979"/>
              <a:ext cx="583434" cy="391034"/>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4C0B35-2669-EE16-25D1-163B94CD8E3F}"/>
                </a:ext>
              </a:extLst>
            </p:cNvPr>
            <p:cNvCxnSpPr>
              <a:cxnSpLocks/>
            </p:cNvCxnSpPr>
            <p:nvPr/>
          </p:nvCxnSpPr>
          <p:spPr>
            <a:xfrm flipH="1">
              <a:off x="8656304" y="4661694"/>
              <a:ext cx="522347" cy="344016"/>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a:extLst>
              <a:ext uri="{FF2B5EF4-FFF2-40B4-BE49-F238E27FC236}">
                <a16:creationId xmlns:a16="http://schemas.microsoft.com/office/drawing/2014/main" id="{92B3734C-9FC8-31CB-B97A-B4737F10502B}"/>
              </a:ext>
              <a:ext uri="{C183D7F6-B498-43B3-948B-1728B52AA6E4}">
                <adec:decorative xmlns:adec="http://schemas.microsoft.com/office/drawing/2017/decorative" val="1"/>
              </a:ext>
            </a:extLst>
          </p:cNvPr>
          <p:cNvCxnSpPr>
            <a:cxnSpLocks/>
          </p:cNvCxnSpPr>
          <p:nvPr/>
        </p:nvCxnSpPr>
        <p:spPr>
          <a:xfrm>
            <a:off x="4978400" y="1314298"/>
            <a:ext cx="279400" cy="339776"/>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46033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B8DBC-0997-449C-9592-0B09311CB3A3}"/>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39C6341E-BC50-0851-41E8-BD7BD2DCFBBD}"/>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A19486B9-0BDA-7A99-EB93-DA709CB4748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20D03B9-E2E9-D564-18DB-5E1BCBF7045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D743B1F-9FFC-1330-11E6-436F176E0B9A}"/>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D950031F-27CE-975F-1C63-1F7FDFA4CF5A}"/>
              </a:ext>
            </a:extLst>
          </p:cNvPr>
          <p:cNvSpPr>
            <a:spLocks noGrp="1"/>
          </p:cNvSpPr>
          <p:nvPr>
            <p:ph type="title" idx="4294967295"/>
          </p:nvPr>
        </p:nvSpPr>
        <p:spPr>
          <a:xfrm>
            <a:off x="649755" y="506261"/>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Be a Mentor! </a:t>
            </a:r>
            <a:endPar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 </a:t>
            </a: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0BEFCAE1-76D4-5B6E-605D-D76845E657A8}"/>
              </a:ext>
            </a:extLst>
          </p:cNvPr>
          <p:cNvSpPr txBox="1"/>
          <p:nvPr/>
        </p:nvSpPr>
        <p:spPr>
          <a:xfrm>
            <a:off x="649754" y="1314298"/>
            <a:ext cx="11147141" cy="480131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Virginia’s Commonwealth Cyber Initiative (CCI) has partnered with CTE Workforce to launch the Cybersecurity Mentoring Program which connects college students with experienced professionals interested in giving back and creating the next generation of talent.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50000"/>
              </a:lnSpc>
              <a:spcBef>
                <a:spcPts val="0"/>
              </a:spcBef>
              <a:spcAft>
                <a:spcPts val="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Share your experience virtually – just 45 minutes per week for six weeks.</a:t>
            </a:r>
          </a:p>
          <a:p>
            <a:pPr marL="285750" marR="0" lvl="0" indent="-285750" algn="l" defTabSz="914400" rtl="0" eaLnBrk="1" fontAlgn="auto" latinLnBrk="0" hangingPunct="1">
              <a:lnSpc>
                <a:spcPct val="150000"/>
              </a:lnSpc>
              <a:spcBef>
                <a:spcPts val="0"/>
              </a:spcBef>
              <a:spcAft>
                <a:spcPts val="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 prep required – No curriculum planning or extra workload required—just a conversation.</a:t>
            </a:r>
          </a:p>
          <a:p>
            <a:pPr marL="285750" marR="0" lvl="0" indent="-285750" algn="l" defTabSz="914400" rtl="0" eaLnBrk="1" fontAlgn="auto" latinLnBrk="0" hangingPunct="1">
              <a:lnSpc>
                <a:spcPct val="150000"/>
              </a:lnSpc>
              <a:spcBef>
                <a:spcPts val="0"/>
              </a:spcBef>
              <a:spcAft>
                <a:spcPts val="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Make a meaningful impact by guiding future cybersecurity professionals.</a:t>
            </a:r>
          </a:p>
          <a:p>
            <a:pPr marL="285750" marR="0" lvl="0" indent="-285750" algn="l" defTabSz="914400" rtl="0" eaLnBrk="1" fontAlgn="auto" latinLnBrk="0" hangingPunct="1">
              <a:lnSpc>
                <a:spcPct val="150000"/>
              </a:lnSpc>
              <a:spcBef>
                <a:spcPts val="0"/>
              </a:spcBef>
              <a:spcAft>
                <a:spcPts val="0"/>
              </a:spcAft>
              <a:buClr>
                <a:srgbClr val="920075"/>
              </a:buClr>
              <a:buSzTx/>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All experience levels are welcome – mentors and students are paired accordingly.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If you’re interested in mentoring or know someone in your network who would be a good fit, feel free to reach out or visit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4"/>
              </a:rPr>
              <a:t>cteworkforce.com/</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hlinkClick r:id="rId4"/>
              </a:rPr>
              <a:t>cte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4"/>
              </a:rPr>
              <a:t>-teem-program-one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6" name="Graphic 5">
            <a:extLst>
              <a:ext uri="{FF2B5EF4-FFF2-40B4-BE49-F238E27FC236}">
                <a16:creationId xmlns:a16="http://schemas.microsoft.com/office/drawing/2014/main" id="{A05398C0-FAF2-70DA-1CA4-A9D23552710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9753" y="4629302"/>
            <a:ext cx="914400" cy="914400"/>
          </a:xfrm>
          <a:prstGeom prst="rect">
            <a:avLst/>
          </a:prstGeom>
        </p:spPr>
      </p:pic>
      <p:sp>
        <p:nvSpPr>
          <p:cNvPr id="7" name="TextBox 6">
            <a:extLst>
              <a:ext uri="{FF2B5EF4-FFF2-40B4-BE49-F238E27FC236}">
                <a16:creationId xmlns:a16="http://schemas.microsoft.com/office/drawing/2014/main" id="{AC4C8936-169B-CADA-1B49-5F86550F01C8}"/>
              </a:ext>
            </a:extLst>
          </p:cNvPr>
          <p:cNvSpPr txBox="1"/>
          <p:nvPr/>
        </p:nvSpPr>
        <p:spPr>
          <a:xfrm>
            <a:off x="1564153" y="4855669"/>
            <a:ext cx="777034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920075"/>
                </a:solidFill>
                <a:effectLst/>
                <a:uLnTx/>
                <a:uFillTx/>
                <a:latin typeface="Calibri" panose="020F0502020204030204"/>
                <a:ea typeface="+mn-ea"/>
                <a:cs typeface="+mn-cs"/>
              </a:rPr>
              <a:t>There are 549 students currently waiting for mentors</a:t>
            </a:r>
          </a:p>
        </p:txBody>
      </p:sp>
    </p:spTree>
    <p:extLst>
      <p:ext uri="{BB962C8B-B14F-4D97-AF65-F5344CB8AC3E}">
        <p14:creationId xmlns:p14="http://schemas.microsoft.com/office/powerpoint/2010/main" val="72558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42BE79D-B8CE-5749-B9B4-32328F235DF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CBC2DA92-5A81-E4F5-4400-FB54B4535DAB}"/>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CF8A58D-4017-F252-CB52-C4D030A56489}"/>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C685FA4E-691E-9BB9-AA73-BEDD827B20F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1075293-E826-DADC-BD0F-8CBBA20EAAD2}"/>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BADAC8FE-E110-B1DF-4D74-D06E80A70446}"/>
              </a:ext>
            </a:extLst>
          </p:cNvPr>
          <p:cNvSpPr>
            <a:spLocks noGrp="1"/>
          </p:cNvSpPr>
          <p:nvPr>
            <p:ph type="title" idx="4294967295"/>
          </p:nvPr>
        </p:nvSpPr>
        <p:spPr>
          <a:xfrm>
            <a:off x="678650" y="125843"/>
            <a:ext cx="10165563" cy="8984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a:t>Managing Disabled Accounts in COV AD and M365</a:t>
            </a:r>
            <a:endParaRPr kumimoji="0" lang="en-US" sz="36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9FC6C975-8160-E647-79F8-3562741F0E32}"/>
              </a:ext>
            </a:extLst>
          </p:cNvPr>
          <p:cNvSpPr txBox="1">
            <a:spLocks/>
          </p:cNvSpPr>
          <p:nvPr/>
        </p:nvSpPr>
        <p:spPr>
          <a:xfrm>
            <a:off x="333110" y="5540022"/>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4" tooltip="https://covgov.sharepoint.com/sites/vita-connections-external/sitepages/vita-service-catalog-update--feb.-19(1).aspx?xsdata=mdv8mdj8fgzkowmyzmu3mdzjmzrjytkyzdczmdhkztczzdllnwzifdyymgflnwe5ngvjmtrmyta4njqxnwq5zjm4nmm3mza5fdb8mhw2mzkwnzu1nzy4mzy3mzaymjd8vw5rbm93bnxwr1zoylhovfpxtjfjbwwwzvzobgnuwnbzmly4zxlkrfftstzjbfjswvcxelgwrlvvrk5sy25acfkyvmzvmujqveu5r0lpd2lwauk2swpbdu1dnhdnref3swl3avvdstzjbgrwympneulpd2lrvtrpt2lkugrhagxjaulzswxkvulqb3hnwda9fdf8tdjob1lyunpmeku1t21jd01xwtvav1extfrjefpuwxrorgd3wxkxavltwxdmvee0tjjfmu5tttvaamcztky5a01ua3pnelk0wmkwd1phstjmvfjswlrrde9eutbauzawwvrnee9evmhnrfuzww1kqwrxnxhmbwrpykm1emnhrmpawe12yldwemmyrm5awe12tvrjm01uazjnrgc0tvrrmk5rpt18mwe5mtuyyjk4ywe4ngvizjjknzmwogrlnznkowu1zmj8yjhlyznmywy0nwuwndkwy2ixmmfkzjmxnzjlnzizotq%3d&amp;sdata=vknit0cvs1j5bjrqbefyt3ptmhavmmjnsc9hzul6nffiuzfeam9zohmxzz0%3d&amp;ovuser=620ae5a9-4ec1-4fa0-8641-5d9f386c7309%2cjohanna.opolski%40vita.virginia.gov"/>
              </a:rPr>
              <a:t>VITA service catalog update: Feb. 19</a:t>
            </a: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2" name="TextBox 11">
            <a:extLst>
              <a:ext uri="{FF2B5EF4-FFF2-40B4-BE49-F238E27FC236}">
                <a16:creationId xmlns:a16="http://schemas.microsoft.com/office/drawing/2014/main" id="{683BF801-611C-4B8A-09A6-A89D7BE0C248}"/>
              </a:ext>
            </a:extLst>
          </p:cNvPr>
          <p:cNvSpPr txBox="1"/>
          <p:nvPr/>
        </p:nvSpPr>
        <p:spPr>
          <a:xfrm>
            <a:off x="557963" y="1138275"/>
            <a:ext cx="11162982" cy="44319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Use it or Lose it! (Or you can place it on hold…)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If a COV account is disabled due to inactivity – re-enable the account within 30 days to resync and restore access to user data (mailbox, OneDrive, etc.)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After 30 days: Resources are hard-deleted and cannot be recovered directly.</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Recommended steps to avoid data loss: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Ensure regular logins: Users—including contractors—should log into their COV account at least once per month to prevent automatic disabling due to inactivity.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Plan for extended inactivity: If a user will be inactive for an extended period, submit a request using the Temporary Disable COV Account catalog form. This option flags the account to continue syncing with M365 even while disabled.</a:t>
            </a:r>
          </a:p>
        </p:txBody>
      </p:sp>
    </p:spTree>
    <p:extLst>
      <p:ext uri="{BB962C8B-B14F-4D97-AF65-F5344CB8AC3E}">
        <p14:creationId xmlns:p14="http://schemas.microsoft.com/office/powerpoint/2010/main" val="40732128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2A8F1-2DF0-07E1-1144-BDBA0FA5847B}"/>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E1C1157-1EE7-E825-CCB4-3F59DB4BE10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29D6C57-95CF-69D3-DAE7-85A0CD07D22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049553EE-30E1-5D5B-5E23-91596992650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E15A4CC-D1DE-A025-56BD-175069B004C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37F607DC-9849-E057-A50E-73F45F0020ED}"/>
              </a:ext>
            </a:extLst>
          </p:cNvPr>
          <p:cNvSpPr>
            <a:spLocks noGrp="1"/>
          </p:cNvSpPr>
          <p:nvPr>
            <p:ph type="title" idx="4294967295"/>
          </p:nvPr>
        </p:nvSpPr>
        <p:spPr>
          <a:xfrm>
            <a:off x="718322" y="178812"/>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dirty="0"/>
              <a:t>AITR Meeting</a:t>
            </a:r>
            <a:endParaRPr kumimoji="0" lang="en-US"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79244AC3-1260-455A-508B-6C263C0FF1EB}"/>
              </a:ext>
            </a:extLst>
          </p:cNvPr>
          <p:cNvSpPr txBox="1">
            <a:spLocks/>
          </p:cNvSpPr>
          <p:nvPr/>
        </p:nvSpPr>
        <p:spPr>
          <a:xfrm>
            <a:off x="605642" y="1197550"/>
            <a:ext cx="8976710" cy="446289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414042"/>
                </a:solidFill>
                <a:effectLst/>
                <a:uLnTx/>
                <a:uFillTx/>
                <a:latin typeface="Roboto"/>
                <a:ea typeface="Roboto"/>
                <a:cs typeface="Roboto"/>
              </a:rPr>
              <a:t>Did you miss it??</a:t>
            </a:r>
          </a:p>
          <a:p>
            <a:pPr marL="114300" marR="0" lvl="0" indent="0" algn="l" defTabSz="914377" rtl="0" eaLnBrk="1" fontAlgn="auto" latinLnBrk="0" hangingPunct="1">
              <a:lnSpc>
                <a:spcPct val="2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414042"/>
                </a:solidFill>
                <a:effectLst/>
                <a:uLnTx/>
                <a:uFillTx/>
                <a:latin typeface="Roboto"/>
                <a:ea typeface="Roboto"/>
                <a:cs typeface="Roboto"/>
              </a:rPr>
              <a:t>Past meeting recordings, other videos and training courses are available on the </a:t>
            </a:r>
            <a:r>
              <a:rPr kumimoji="0" lang="en-US" sz="2600" b="0" i="0" u="none" strike="noStrike" kern="1200" cap="none" spc="0" normalizeH="0" baseline="0" noProof="0">
                <a:ln>
                  <a:noFill/>
                </a:ln>
                <a:solidFill>
                  <a:srgbClr val="414042"/>
                </a:solidFill>
                <a:effectLst/>
                <a:uLnTx/>
                <a:uFillTx/>
                <a:latin typeface="Roboto"/>
                <a:ea typeface="Roboto"/>
                <a:cs typeface="Roboto"/>
                <a:hlinkClick r:id="rId4"/>
              </a:rPr>
              <a:t>Connection Site</a:t>
            </a:r>
            <a:endParaRPr kumimoji="0" lang="en-US" sz="2600" b="0" i="0" u="none" strike="noStrike" kern="1200" cap="none" spc="0" normalizeH="0" baseline="0" noProof="0">
              <a:ln>
                <a:noFill/>
              </a:ln>
              <a:solidFill>
                <a:srgbClr val="414042"/>
              </a:solidFill>
              <a:effectLst/>
              <a:uLnTx/>
              <a:uFillTx/>
              <a:latin typeface="Roboto"/>
              <a:ea typeface="Roboto"/>
              <a:cs typeface="Roboto"/>
            </a:endParaRPr>
          </a:p>
          <a:p>
            <a:pPr marL="571500" marR="0" lvl="0" indent="-457200" algn="l" defTabSz="914377" rtl="0" eaLnBrk="1" fontAlgn="auto" latinLnBrk="0" hangingPunct="1">
              <a:lnSpc>
                <a:spcPct val="200000"/>
              </a:lnSpc>
              <a:spcBef>
                <a:spcPts val="0"/>
              </a:spcBef>
              <a:spcAft>
                <a:spcPts val="0"/>
              </a:spcAft>
              <a:buClr>
                <a:srgbClr val="920075"/>
              </a:buClr>
              <a:buSzTx/>
              <a:buFont typeface="Wingdings" panose="05000000000000000000" pitchFamily="2" charset="2"/>
              <a:buChar char="Ø"/>
              <a:tabLst/>
              <a:defRPr/>
            </a:pPr>
            <a:r>
              <a:rPr lang="en-US" sz="2600">
                <a:solidFill>
                  <a:srgbClr val="414042"/>
                </a:solidFill>
                <a:latin typeface="Roboto"/>
                <a:ea typeface="Roboto"/>
                <a:cs typeface="Roboto"/>
              </a:rPr>
              <a:t>Next AITR meeting is Wednesday, July 8</a:t>
            </a:r>
            <a:r>
              <a:rPr lang="en-US" sz="2600" baseline="30000">
                <a:solidFill>
                  <a:srgbClr val="414042"/>
                </a:solidFill>
                <a:latin typeface="Roboto"/>
                <a:ea typeface="Roboto"/>
                <a:cs typeface="Roboto"/>
              </a:rPr>
              <a:t>th</a:t>
            </a:r>
            <a:r>
              <a:rPr lang="en-US" sz="2600">
                <a:solidFill>
                  <a:srgbClr val="414042"/>
                </a:solidFill>
                <a:latin typeface="Roboto"/>
                <a:ea typeface="Roboto"/>
                <a:cs typeface="Roboto"/>
              </a:rPr>
              <a:t> @ 9 AM</a:t>
            </a:r>
            <a:endParaRPr kumimoji="0" lang="en-US" sz="2600" b="0"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414042"/>
              </a:solidFill>
              <a:effectLst/>
              <a:uLnTx/>
              <a:uFillTx/>
              <a:latin typeface="Roboto"/>
              <a:ea typeface="Roboto"/>
              <a:cs typeface="Roboto"/>
            </a:endParaRPr>
          </a:p>
        </p:txBody>
      </p:sp>
      <p:pic>
        <p:nvPicPr>
          <p:cNvPr id="5" name="Picture 4">
            <a:extLst>
              <a:ext uri="{FF2B5EF4-FFF2-40B4-BE49-F238E27FC236}">
                <a16:creationId xmlns:a16="http://schemas.microsoft.com/office/drawing/2014/main" id="{4B7EAF38-3502-49E8-1472-112F977D97D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908755" y="2426990"/>
            <a:ext cx="4564360" cy="4564360"/>
          </a:xfrm>
          <a:prstGeom prst="rect">
            <a:avLst/>
          </a:prstGeom>
        </p:spPr>
      </p:pic>
    </p:spTree>
    <p:extLst>
      <p:ext uri="{BB962C8B-B14F-4D97-AF65-F5344CB8AC3E}">
        <p14:creationId xmlns:p14="http://schemas.microsoft.com/office/powerpoint/2010/main" val="2076930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48882-B242-052C-26D3-1352DE34A347}"/>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Virginia Cyber Security Partnership (VCSP)</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ED0FF768-BCD9-2A61-B648-9B63FF881B4B}"/>
              </a:ext>
            </a:extLst>
          </p:cNvPr>
          <p:cNvSpPr txBox="1"/>
          <p:nvPr/>
        </p:nvSpPr>
        <p:spPr>
          <a:xfrm>
            <a:off x="895610" y="1406045"/>
            <a:ext cx="609704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Who We Are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The VCSP is a </a:t>
            </a:r>
            <a:r>
              <a:rPr kumimoji="0" lang="en-US" sz="18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non‑profit collaboration between public and private sector cybersecurity professionals</a:t>
            </a: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Established in 2012 to create a trusted community for discussing cyber threats and sharing best practices.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BBFEF877-5985-229D-A331-D5F8F568A847}"/>
              </a:ext>
            </a:extLst>
          </p:cNvPr>
          <p:cNvSpPr txBox="1"/>
          <p:nvPr/>
        </p:nvSpPr>
        <p:spPr>
          <a:xfrm>
            <a:off x="897699" y="3157603"/>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Our Mission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Strengthen cybersecurity across Virginia through:</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Education</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K‑12 outreach, collegiate engagement, member workshops</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Collaboration</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Networking, mentorship, small‑business cyber support</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Partnership</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Working with law enforcement and supporting cyber policy development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5C5922-C55F-D4EC-8E29-8BF4CF432CAF}"/>
              </a:ext>
            </a:extLst>
          </p:cNvPr>
          <p:cNvSpPr txBox="1"/>
          <p:nvPr/>
        </p:nvSpPr>
        <p:spPr>
          <a:xfrm>
            <a:off x="7463425" y="3429000"/>
            <a:ext cx="423797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Get Involved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VCSP is seeking volunteers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to support mission programs and community initiatives.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Interested? Contact: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Amy Braden – Director, IT Security Governance &amp; Compliance (VITA)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descr="Virginia Cyber Security Partnership logo">
            <a:extLst>
              <a:ext uri="{FF2B5EF4-FFF2-40B4-BE49-F238E27FC236}">
                <a16:creationId xmlns:a16="http://schemas.microsoft.com/office/drawing/2014/main" id="{3170DF5C-2F47-B9FA-2283-74CB405CD9DA}"/>
              </a:ext>
            </a:extLst>
          </p:cNvPr>
          <p:cNvPicPr>
            <a:picLocks noChangeAspect="1"/>
          </p:cNvPicPr>
          <p:nvPr/>
        </p:nvPicPr>
        <p:blipFill>
          <a:blip r:embed="rId3"/>
          <a:stretch>
            <a:fillRect/>
          </a:stretch>
        </p:blipFill>
        <p:spPr>
          <a:xfrm>
            <a:off x="7960344" y="696435"/>
            <a:ext cx="3238500" cy="2333625"/>
          </a:xfrm>
          <a:prstGeom prst="rect">
            <a:avLst/>
          </a:prstGeom>
        </p:spPr>
      </p:pic>
    </p:spTree>
    <p:extLst>
      <p:ext uri="{BB962C8B-B14F-4D97-AF65-F5344CB8AC3E}">
        <p14:creationId xmlns:p14="http://schemas.microsoft.com/office/powerpoint/2010/main" val="2624242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C79FDF88-6DBB-6F4F-80E9-42C6C1C4D46A}"/>
              </a:ext>
              <a:ext uri="{C183D7F6-B498-43B3-948B-1728B52AA6E4}">
                <adec:decorative xmlns:adec="http://schemas.microsoft.com/office/drawing/2017/decorative" val="1"/>
              </a:ext>
            </a:extLst>
          </p:cNvPr>
          <p:cNvCxnSpPr>
            <a:cxnSpLocks/>
          </p:cNvCxnSpPr>
          <p:nvPr/>
        </p:nvCxnSpPr>
        <p:spPr>
          <a:xfrm flipV="1">
            <a:off x="6096000" y="5725047"/>
            <a:ext cx="0" cy="3560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0D693692-2BDB-3A23-E2E3-30AF5F021722}"/>
              </a:ext>
              <a:ext uri="{C183D7F6-B498-43B3-948B-1728B52AA6E4}">
                <adec:decorative xmlns:adec="http://schemas.microsoft.com/office/drawing/2017/decorative" val="1"/>
              </a:ext>
            </a:extLst>
          </p:cNvPr>
          <p:cNvSpPr/>
          <p:nvPr/>
        </p:nvSpPr>
        <p:spPr>
          <a:xfrm>
            <a:off x="6039521" y="5702946"/>
            <a:ext cx="112960" cy="1117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07231" rtl="0" eaLnBrk="1" fontAlgn="auto" latinLnBrk="0" hangingPunct="1">
              <a:lnSpc>
                <a:spcPct val="100000"/>
              </a:lnSpc>
              <a:spcBef>
                <a:spcPts val="0"/>
              </a:spcBef>
              <a:spcAft>
                <a:spcPts val="0"/>
              </a:spcAft>
              <a:buClrTx/>
              <a:buSzTx/>
              <a:buFontTx/>
              <a:buNone/>
              <a:tabLst/>
              <a:defRPr/>
            </a:pPr>
            <a:endParaRPr kumimoji="0" lang="en-US" sz="13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655" name="Text Placeholder 1">
            <a:extLst>
              <a:ext uri="{FF2B5EF4-FFF2-40B4-BE49-F238E27FC236}">
                <a16:creationId xmlns:a16="http://schemas.microsoft.com/office/drawing/2014/main" id="{ADB084B8-B679-5FA5-1768-0340C5A217AB}"/>
              </a:ext>
            </a:extLst>
          </p:cNvPr>
          <p:cNvSpPr>
            <a:spLocks noGrp="1" noChangeArrowheads="1"/>
          </p:cNvSpPr>
          <p:nvPr>
            <p:ph type="title" idx="4294967295"/>
          </p:nvPr>
        </p:nvSpPr>
        <p:spPr>
          <a:xfrm>
            <a:off x="650323" y="750242"/>
            <a:ext cx="6022975" cy="404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l" defTabSz="914428" rtl="0" eaLnBrk="1" fontAlgn="auto" latinLnBrk="0" hangingPunct="1">
              <a:lnSpc>
                <a:spcPct val="90000"/>
              </a:lnSpc>
              <a:spcBef>
                <a:spcPts val="1000"/>
              </a:spcBef>
              <a:spcAft>
                <a:spcPts val="0"/>
              </a:spcAft>
              <a:buClr>
                <a:srgbClr val="920075"/>
              </a:buClr>
              <a:buSzTx/>
              <a:tabLst/>
              <a:defRPr/>
            </a:pPr>
            <a:r>
              <a:rPr kumimoji="0" lang="en-US" altLang="en-US" sz="3200" b="1" i="0" u="none" strike="noStrike" kern="1200" cap="none" spc="0" normalizeH="0" baseline="0" noProof="0">
                <a:ln>
                  <a:noFill/>
                </a:ln>
                <a:solidFill>
                  <a:srgbClr val="105A70"/>
                </a:solidFill>
                <a:effectLst/>
                <a:uLnTx/>
                <a:uFillTx/>
                <a:latin typeface="Rajdhani SemiBold" panose="02000000000000000000" pitchFamily="2" charset="0"/>
                <a:cs typeface="Rajdhani SemiBold" panose="02000000000000000000" pitchFamily="2" charset="0"/>
              </a:rPr>
              <a:t>Survey</a:t>
            </a:r>
          </a:p>
        </p:txBody>
      </p:sp>
      <p:pic>
        <p:nvPicPr>
          <p:cNvPr id="1026" name="Picture 2" descr="Question mark with the VITA line logo as the dot at the bottom">
            <a:extLst>
              <a:ext uri="{FF2B5EF4-FFF2-40B4-BE49-F238E27FC236}">
                <a16:creationId xmlns:a16="http://schemas.microsoft.com/office/drawing/2014/main" id="{A52CCCF6-4E8F-F7D1-3738-667AE9E93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30" y="1955934"/>
            <a:ext cx="3065540" cy="29461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BDFC3ED-D455-D09D-8B39-97A9F3D8BA2D}"/>
              </a:ext>
            </a:extLst>
          </p:cNvPr>
          <p:cNvSpPr txBox="1"/>
          <p:nvPr/>
        </p:nvSpPr>
        <p:spPr>
          <a:xfrm>
            <a:off x="650323" y="1747212"/>
            <a:ext cx="4094921"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Attention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s'il</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vous</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plait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Achtung, bitte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Let op,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alstublieft</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Athygli</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vinsamlegast</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Oppmerksomhet</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vær</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så</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snill</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Xin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chú</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ý</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Atención</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por</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favor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Aire, le do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thoil</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7CAC1248-67E0-2855-0997-2B9CF901CB4B}"/>
              </a:ext>
            </a:extLst>
          </p:cNvPr>
          <p:cNvSpPr txBox="1"/>
          <p:nvPr/>
        </p:nvSpPr>
        <p:spPr>
          <a:xfrm>
            <a:off x="7702826" y="1955934"/>
            <a:ext cx="3508513"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Or in plain English, give this some attention, please! </a:t>
            </a:r>
            <a:r>
              <a:rPr kumimoji="0" lang="en-US" sz="32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sym typeface="Wingdings" panose="05000000000000000000" pitchFamily="2" charset="2"/>
              </a:rPr>
              <a:t></a:t>
            </a:r>
            <a:endParaRPr kumimoji="0" lang="en-US" sz="32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7870563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0" y="1051243"/>
            <a:ext cx="10282238" cy="3160712"/>
          </a:xfrm>
        </p:spPr>
        <p:txBody>
          <a:bodyPr rtlCol="0">
            <a:noAutofit/>
          </a:bodyPr>
          <a:lstStyle/>
          <a:p>
            <a:r>
              <a:rPr lang="en-US" sz="8800">
                <a:solidFill>
                  <a:srgbClr val="005E6E"/>
                </a:solidFill>
                <a:latin typeface="Rajdhani"/>
                <a:ea typeface="Roboto"/>
                <a:cs typeface="Rajdhani" panose="02000000000000000000" pitchFamily="2" charset="77"/>
              </a:rPr>
              <a:t>Upcoming Events</a:t>
            </a:r>
            <a:endParaRPr lang="en-US" sz="8800" b="1">
              <a:solidFill>
                <a:srgbClr val="005E6E"/>
              </a:solidFill>
              <a:latin typeface="Rajdhani" panose="02000000000000000000" pitchFamily="2" charset="77"/>
              <a:cs typeface="Rajdhani" panose="02000000000000000000" pitchFamily="2" charset="77"/>
            </a:endParaRPr>
          </a:p>
        </p:txBody>
      </p:sp>
      <p:pic>
        <p:nvPicPr>
          <p:cNvPr id="6" name="Picture 5" descr="Virginia IT Agency Logo">
            <a:extLst>
              <a:ext uri="{FF2B5EF4-FFF2-40B4-BE49-F238E27FC236}">
                <a16:creationId xmlns:a16="http://schemas.microsoft.com/office/drawing/2014/main" id="{3AA51F40-2124-6B28-DCF6-24DB68335E6F}"/>
              </a:ext>
            </a:extLst>
          </p:cNvPr>
          <p:cNvPicPr>
            <a:picLocks noChangeAspect="1"/>
          </p:cNvPicPr>
          <p:nvPr/>
        </p:nvPicPr>
        <p:blipFill>
          <a:blip r:embed="rId3"/>
          <a:stretch>
            <a:fillRect/>
          </a:stretch>
        </p:blipFill>
        <p:spPr>
          <a:xfrm>
            <a:off x="83044" y="4786358"/>
            <a:ext cx="5054686" cy="1914041"/>
          </a:xfrm>
          <a:prstGeom prst="rect">
            <a:avLst/>
          </a:prstGeom>
        </p:spPr>
      </p:pic>
      <p:sp>
        <p:nvSpPr>
          <p:cNvPr id="10" name="TextBox 9">
            <a:extLst>
              <a:ext uri="{FF2B5EF4-FFF2-40B4-BE49-F238E27FC236}">
                <a16:creationId xmlns:a16="http://schemas.microsoft.com/office/drawing/2014/main" id="{7B359979-A73C-E8B1-EB08-B4A3C7A2D355}"/>
              </a:ext>
            </a:extLst>
          </p:cNvPr>
          <p:cNvSpPr txBox="1"/>
          <p:nvPr/>
        </p:nvSpPr>
        <p:spPr>
          <a:xfrm>
            <a:off x="2407920" y="6243320"/>
            <a:ext cx="34036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B3E2C2"/>
                </a:solidFill>
                <a:effectLst/>
                <a:uLnTx/>
                <a:uFillTx/>
                <a:latin typeface="Roboto Medium"/>
                <a:ea typeface="Roboto Medium"/>
                <a:cs typeface="Roboto Medium"/>
              </a:rPr>
              <a:t>vita.virginia.gov</a:t>
            </a:r>
            <a:endParaRPr kumimoji="0" lang="en-US" sz="105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3403740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A6C8B-3444-4591-F78E-A94E75389C0E}"/>
              </a:ext>
            </a:extLst>
          </p:cNvPr>
          <p:cNvSpPr>
            <a:spLocks noGrp="1"/>
          </p:cNvSpPr>
          <p:nvPr>
            <p:ph type="title"/>
          </p:nvPr>
        </p:nvSpPr>
        <p:spPr>
          <a:xfrm>
            <a:off x="590407" y="508329"/>
            <a:ext cx="10515600" cy="676275"/>
          </a:xfrm>
        </p:spPr>
        <p:txBody>
          <a:bodyPr/>
          <a:lstStyle/>
          <a:p>
            <a:r>
              <a:rPr lang="en-US">
                <a:solidFill>
                  <a:srgbClr val="105A70"/>
                </a:solidFill>
                <a:latin typeface="Roboto"/>
                <a:ea typeface="Roboto"/>
                <a:cs typeface="Roboto"/>
              </a:rPr>
              <a:t>Upcoming Governance Office Hours </a:t>
            </a:r>
            <a:endParaRPr lang="en-US"/>
          </a:p>
        </p:txBody>
      </p:sp>
      <p:sp>
        <p:nvSpPr>
          <p:cNvPr id="3" name="Content Placeholder 2">
            <a:extLst>
              <a:ext uri="{FF2B5EF4-FFF2-40B4-BE49-F238E27FC236}">
                <a16:creationId xmlns:a16="http://schemas.microsoft.com/office/drawing/2014/main" id="{4AC39012-484F-5E0B-8495-6D31A08F3623}"/>
              </a:ext>
            </a:extLst>
          </p:cNvPr>
          <p:cNvSpPr>
            <a:spLocks noGrp="1"/>
          </p:cNvSpPr>
          <p:nvPr>
            <p:ph sz="quarter" idx="4"/>
          </p:nvPr>
        </p:nvSpPr>
        <p:spPr>
          <a:xfrm>
            <a:off x="6513407" y="1184604"/>
            <a:ext cx="5183188" cy="4818063"/>
          </a:xfrm>
        </p:spPr>
        <p:txBody>
          <a:bodyPr/>
          <a:lstStyle/>
          <a:p>
            <a:pPr lvl="0">
              <a:lnSpc>
                <a:spcPct val="100000"/>
              </a:lnSpc>
              <a:spcBef>
                <a:spcPts val="0"/>
              </a:spcBef>
              <a:buClrTx/>
              <a:defRPr/>
            </a:pPr>
            <a:r>
              <a:rPr lang="en-US" sz="2000" b="1">
                <a:solidFill>
                  <a:prstClr val="black"/>
                </a:solidFill>
                <a:latin typeface="Roboto"/>
                <a:ea typeface="Roboto"/>
                <a:cs typeface="Roboto"/>
              </a:rPr>
              <a:t>Governance Office Hours – </a:t>
            </a:r>
            <a:r>
              <a:rPr lang="en-US" sz="2000">
                <a:solidFill>
                  <a:prstClr val="black"/>
                </a:solidFill>
                <a:latin typeface="Roboto"/>
                <a:ea typeface="Roboto"/>
                <a:cs typeface="Roboto"/>
              </a:rPr>
              <a:t>a dedicated space for Agency ISOs and teams to bring their questions, concerns, or ideas.</a:t>
            </a:r>
          </a:p>
          <a:p>
            <a:pPr lvl="0">
              <a:lnSpc>
                <a:spcPct val="100000"/>
              </a:lnSpc>
              <a:spcBef>
                <a:spcPts val="0"/>
              </a:spcBef>
              <a:buClrTx/>
              <a:defRPr/>
            </a:pPr>
            <a:endParaRPr lang="en-US" b="1">
              <a:solidFill>
                <a:prstClr val="black"/>
              </a:solidFill>
              <a:latin typeface="Roboto"/>
              <a:ea typeface="Roboto"/>
              <a:cs typeface="Roboto"/>
            </a:endParaRPr>
          </a:p>
          <a:p>
            <a:r>
              <a:rPr lang="en-US" sz="2000" b="1">
                <a:solidFill>
                  <a:prstClr val="black"/>
                </a:solidFill>
              </a:rPr>
              <a:t>July agenda: </a:t>
            </a:r>
            <a:r>
              <a:rPr lang="en-US"/>
              <a:t>Crosswalk Q2 update/SAT Prep and EA AI Registration</a:t>
            </a:r>
            <a:endParaRPr lang="en-US" b="1">
              <a:solidFill>
                <a:prstClr val="black"/>
              </a:solidFill>
            </a:endParaRPr>
          </a:p>
          <a:p>
            <a:pPr lvl="0">
              <a:lnSpc>
                <a:spcPct val="100000"/>
              </a:lnSpc>
              <a:spcBef>
                <a:spcPts val="0"/>
              </a:spcBef>
              <a:buClrTx/>
              <a:defRPr/>
            </a:pPr>
            <a:endParaRPr lang="en-US" b="1">
              <a:solidFill>
                <a:prstClr val="black"/>
              </a:solidFill>
              <a:highlight>
                <a:srgbClr val="FFFF00"/>
              </a:highlight>
            </a:endParaRPr>
          </a:p>
          <a:p>
            <a:pPr lvl="0">
              <a:lnSpc>
                <a:spcPct val="100000"/>
              </a:lnSpc>
              <a:spcBef>
                <a:spcPts val="0"/>
              </a:spcBef>
              <a:buClrTx/>
              <a:defRPr/>
            </a:pPr>
            <a:r>
              <a:rPr lang="en-US" b="1">
                <a:solidFill>
                  <a:prstClr val="black"/>
                </a:solidFill>
                <a:latin typeface="Roboto"/>
                <a:ea typeface="Roboto"/>
                <a:cs typeface="Roboto"/>
              </a:rPr>
              <a:t>Next Sessions:</a:t>
            </a:r>
          </a:p>
          <a:p>
            <a:pPr lvl="0">
              <a:lnSpc>
                <a:spcPct val="100000"/>
              </a:lnSpc>
              <a:spcBef>
                <a:spcPts val="0"/>
              </a:spcBef>
              <a:buClrTx/>
              <a:defRPr/>
            </a:pPr>
            <a:r>
              <a:rPr lang="en-US" b="1">
                <a:solidFill>
                  <a:prstClr val="black"/>
                </a:solidFill>
                <a:latin typeface="Roboto"/>
                <a:ea typeface="Roboto"/>
                <a:cs typeface="Roboto"/>
              </a:rPr>
              <a:t>July 8, 2026 | Microsoft Teams</a:t>
            </a:r>
          </a:p>
          <a:p>
            <a:pPr lvl="0">
              <a:lnSpc>
                <a:spcPct val="100000"/>
              </a:lnSpc>
              <a:spcBef>
                <a:spcPts val="0"/>
              </a:spcBef>
              <a:buClrTx/>
              <a:defRPr/>
            </a:pPr>
            <a:r>
              <a:rPr lang="en-US" b="1">
                <a:solidFill>
                  <a:prstClr val="black"/>
                </a:solidFill>
                <a:latin typeface="Roboto"/>
                <a:ea typeface="Roboto"/>
                <a:cs typeface="Roboto"/>
              </a:rPr>
              <a:t>[</a:t>
            </a:r>
            <a:r>
              <a:rPr lang="en-US" b="1">
                <a:solidFill>
                  <a:prstClr val="black"/>
                </a:solidFill>
                <a:latin typeface="Roboto"/>
                <a:ea typeface="Roboto"/>
                <a:cs typeface="Roboto"/>
                <a:hlinkClick r:id="rId2"/>
              </a:rPr>
              <a:t>Click here to register for the meeting</a:t>
            </a:r>
            <a:r>
              <a:rPr lang="en-US" b="1">
                <a:solidFill>
                  <a:prstClr val="black"/>
                </a:solidFill>
                <a:latin typeface="Roboto"/>
                <a:ea typeface="Roboto"/>
                <a:cs typeface="Roboto"/>
              </a:rPr>
              <a:t>]</a:t>
            </a:r>
          </a:p>
          <a:p>
            <a:pPr lvl="0">
              <a:lnSpc>
                <a:spcPct val="100000"/>
              </a:lnSpc>
              <a:spcBef>
                <a:spcPts val="0"/>
              </a:spcBef>
              <a:buClrTx/>
              <a:defRPr/>
            </a:pPr>
            <a:endParaRPr lang="en-US" b="1">
              <a:solidFill>
                <a:prstClr val="black"/>
              </a:solidFill>
              <a:latin typeface="Roboto"/>
              <a:ea typeface="Roboto"/>
              <a:cs typeface="Roboto"/>
            </a:endParaRPr>
          </a:p>
          <a:p>
            <a:r>
              <a:rPr lang="en-US" b="1"/>
              <a:t>August 12: </a:t>
            </a:r>
            <a:r>
              <a:rPr lang="en-US" b="1">
                <a:hlinkClick r:id="rId3"/>
              </a:rPr>
              <a:t>[Click here to register for the meeting]</a:t>
            </a:r>
            <a:endParaRPr lang="en-US" b="1"/>
          </a:p>
        </p:txBody>
      </p:sp>
      <p:sp>
        <p:nvSpPr>
          <p:cNvPr id="5" name="TextBox 4">
            <a:extLst>
              <a:ext uri="{FF2B5EF4-FFF2-40B4-BE49-F238E27FC236}">
                <a16:creationId xmlns:a16="http://schemas.microsoft.com/office/drawing/2014/main" id="{86C92797-C867-7F8C-D083-53FA355B49AB}"/>
              </a:ext>
            </a:extLst>
          </p:cNvPr>
          <p:cNvSpPr txBox="1"/>
          <p:nvPr/>
        </p:nvSpPr>
        <p:spPr>
          <a:xfrm>
            <a:off x="-133988" y="5804542"/>
            <a:ext cx="90761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a:ea typeface="Roboto"/>
                <a:cs typeface="Roboto"/>
              </a:rPr>
              <a:t>Let’s work together to strengthen governance across the Commonwealth!</a:t>
            </a:r>
          </a:p>
        </p:txBody>
      </p:sp>
      <p:pic>
        <p:nvPicPr>
          <p:cNvPr id="7" name="Picture 6" descr="Picture of a Lady in a yellow blazer sitting behind a laptop with the Virginia IT agency logo on the wall behind her. She has a welcoming smile on her face.">
            <a:extLst>
              <a:ext uri="{FF2B5EF4-FFF2-40B4-BE49-F238E27FC236}">
                <a16:creationId xmlns:a16="http://schemas.microsoft.com/office/drawing/2014/main" id="{CF863F11-DBCE-775A-AF3A-14D73517CFBB}"/>
              </a:ext>
            </a:extLst>
          </p:cNvPr>
          <p:cNvPicPr>
            <a:picLocks noChangeAspect="1"/>
          </p:cNvPicPr>
          <p:nvPr/>
        </p:nvPicPr>
        <p:blipFill>
          <a:blip r:embed="rId4"/>
          <a:stretch>
            <a:fillRect/>
          </a:stretch>
        </p:blipFill>
        <p:spPr>
          <a:xfrm>
            <a:off x="1793489" y="2461874"/>
            <a:ext cx="2457878" cy="1640378"/>
          </a:xfrm>
          <a:prstGeom prst="rect">
            <a:avLst/>
          </a:prstGeom>
        </p:spPr>
      </p:pic>
    </p:spTree>
    <p:extLst>
      <p:ext uri="{BB962C8B-B14F-4D97-AF65-F5344CB8AC3E}">
        <p14:creationId xmlns:p14="http://schemas.microsoft.com/office/powerpoint/2010/main" val="1244179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D1B4D-8581-FDF4-B9FD-F93281D806AA}"/>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A22A0BC8-A3C6-2D14-82D3-01BC0E9B912E}"/>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E83317B5-FE65-0B9A-91FE-40BCCA559F46}"/>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24DBA97E-2377-6F83-A6D6-096F73838DE9}"/>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B952055-2C9D-A6C8-E83F-790DAB140245}"/>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F17FB8EE-3886-8809-B9B6-146C97DADF4C}"/>
              </a:ext>
            </a:extLst>
          </p:cNvPr>
          <p:cNvSpPr>
            <a:spLocks noGrp="1"/>
          </p:cNvSpPr>
          <p:nvPr>
            <p:ph type="title" idx="4294967295"/>
          </p:nvPr>
        </p:nvSpPr>
        <p:spPr>
          <a:xfrm>
            <a:off x="698900" y="-2157"/>
            <a:ext cx="10996611" cy="6547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a:spcBef>
                <a:spcPts val="1000"/>
              </a:spcBef>
              <a:defRPr/>
            </a:pPr>
            <a:r>
              <a:rPr lang="en-US" sz="3600">
                <a:latin typeface="Roboto"/>
                <a:ea typeface="Roboto"/>
                <a:cs typeface="Roboto"/>
              </a:rPr>
              <a:t>Security Products &amp; Services – July Learning &amp; Collaboration Events</a:t>
            </a:r>
          </a:p>
        </p:txBody>
      </p:sp>
      <p:sp>
        <p:nvSpPr>
          <p:cNvPr id="4" name="Text Placeholder 7">
            <a:extLst>
              <a:ext uri="{FF2B5EF4-FFF2-40B4-BE49-F238E27FC236}">
                <a16:creationId xmlns:a16="http://schemas.microsoft.com/office/drawing/2014/main" id="{3CC91B96-CF0A-2508-9EE6-9CE2C6851597}"/>
              </a:ext>
            </a:extLst>
          </p:cNvPr>
          <p:cNvSpPr txBox="1">
            <a:spLocks/>
          </p:cNvSpPr>
          <p:nvPr/>
        </p:nvSpPr>
        <p:spPr>
          <a:xfrm>
            <a:off x="600230" y="3568746"/>
            <a:ext cx="10997667" cy="4363507"/>
          </a:xfrm>
          <a:prstGeom prst="rect">
            <a:avLst/>
          </a:prstGeom>
        </p:spPr>
        <p:txBody>
          <a:bodyPr lIns="91440" tIns="45720" rIns="91440" bIns="45720" anchor="b">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sng"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Office Hours</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endParaRPr>
          </a:p>
          <a:p>
            <a:pPr marR="0" lvl="0" algn="l" defTabSz="914377" rtl="0" eaLnBrk="1" fontAlgn="auto" latinLnBrk="0" hangingPunct="1">
              <a:lnSpc>
                <a:spcPct val="90000"/>
              </a:lnSpc>
              <a:spcBef>
                <a:spcPts val="1000"/>
              </a:spcBef>
              <a:spcAft>
                <a:spcPts val="0"/>
              </a:spcAft>
              <a:buClr>
                <a:srgbClr val="920075"/>
              </a:buClr>
              <a:buSzTx/>
              <a:buFont typeface="Wingdings" panose="05000000000000000000" pitchFamily="2" charset="2"/>
              <a:buChar char="§"/>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rPr>
              <a:t>July 8, 2026 </a:t>
            </a:r>
          </a:p>
          <a:p>
            <a:pPr marR="0" lvl="0" algn="l" defTabSz="914377" rtl="0" eaLnBrk="1" fontAlgn="auto" latinLnBrk="0" hangingPunct="1">
              <a:lnSpc>
                <a:spcPct val="90000"/>
              </a:lnSpc>
              <a:spcBef>
                <a:spcPts val="1000"/>
              </a:spcBef>
              <a:spcAft>
                <a:spcPts val="0"/>
              </a:spcAft>
              <a:buClr>
                <a:srgbClr val="920075"/>
              </a:buClr>
              <a:buSzTx/>
              <a:buFont typeface="Wingdings" panose="05000000000000000000" pitchFamily="2" charset="2"/>
              <a:buChar char="§"/>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rPr>
              <a:t>2:00 PM – 3:00 PM </a:t>
            </a:r>
          </a:p>
          <a:p>
            <a:pPr marL="0" marR="0" lvl="0" indent="0"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rPr>
              <a:t>Drop in to connect with the Security Products &amp; Services team, ask questions, discuss challenges, and explore available security solutions and support. </a:t>
            </a: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rPr>
              <a:t>Join Link: </a:t>
            </a:r>
            <a:r>
              <a:rPr kumimoji="0" lang="en-US" sz="18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Calibri" panose="020F0502020204030204"/>
                <a:hlinkClick r:id="rId4">
                  <a:extLst>
                    <a:ext uri="{A12FA001-AC4F-418D-AE19-62706E023703}">
                      <ahyp:hlinkClr xmlns:ahyp="http://schemas.microsoft.com/office/drawing/2018/hyperlinkcolor" val="tx"/>
                    </a:ext>
                  </a:extLst>
                </a:hlinkClick>
              </a:rPr>
              <a:t>VITA Connections/Event</a:t>
            </a:r>
            <a:endParaRPr kumimoji="0" lang="en-US" sz="18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Calibri"/>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Calibri"/>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sng"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Archer Workshop</a:t>
            </a:r>
            <a:endParaRPr kumimoji="0" lang="en-US" sz="1800" b="1" i="0" u="sng"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a:buClr>
                <a:srgbClr val="920075"/>
              </a:buClr>
              <a:buFont typeface="Wingdings" panose="05000000000000000000" pitchFamily="2" charset="2"/>
              <a:buChar char="§"/>
              <a:defRPr/>
            </a:pPr>
            <a:r>
              <a:rPr lang="en-US" sz="1800" b="1">
                <a:solidFill>
                  <a:prstClr val="black"/>
                </a:solidFill>
                <a:latin typeface="Roboto" panose="02000000000000000000" pitchFamily="2" charset="0"/>
                <a:ea typeface="Roboto" panose="02000000000000000000" pitchFamily="2" charset="0"/>
                <a:cs typeface="Calibri" panose="020F0502020204030204"/>
              </a:rPr>
              <a:t>July 21, 2026 </a:t>
            </a:r>
          </a:p>
          <a:p>
            <a:pPr>
              <a:buClr>
                <a:srgbClr val="920075"/>
              </a:buClr>
              <a:buFont typeface="Wingdings" panose="05000000000000000000" pitchFamily="2" charset="2"/>
              <a:buChar char="§"/>
              <a:defRPr/>
            </a:pPr>
            <a:r>
              <a:rPr lang="en-US" sz="1800" b="1">
                <a:solidFill>
                  <a:prstClr val="black"/>
                </a:solidFill>
                <a:latin typeface="Roboto" panose="02000000000000000000" pitchFamily="2" charset="0"/>
                <a:ea typeface="Roboto" panose="02000000000000000000" pitchFamily="2" charset="0"/>
                <a:cs typeface="Calibri" panose="020F0502020204030204"/>
              </a:rPr>
              <a:t>1:30 PM – 3:30 PM </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Calibri" panose="020F0502020204030204"/>
              </a:rPr>
              <a:t>Interactive workshop led by CSRM experts representing multiple security domains, sharing insights, best practices, and emerging trends to strengthen our security posture. </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Calibri" panose="020F0502020204030204"/>
                <a:hlinkClick r:id="rId5">
                  <a:extLst>
                    <a:ext uri="{A12FA001-AC4F-418D-AE19-62706E023703}">
                      <ahyp:hlinkClr xmlns:ahyp="http://schemas.microsoft.com/office/drawing/2018/hyperlinkcolor" val="tx"/>
                    </a:ext>
                  </a:extLst>
                </a:hlinkClick>
              </a:rPr>
              <a:t>Registration is required</a:t>
            </a:r>
            <a:endParaRPr kumimoji="0" lang="en-US" sz="18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Calibri"/>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414042"/>
              </a:solidFill>
              <a:effectLst/>
              <a:uLnTx/>
              <a:uFillTx/>
              <a:latin typeface="Calibri" panose="020F0502020204030204"/>
              <a:ea typeface="Calibri" panose="020F0502020204030204"/>
              <a:cs typeface="Calibri" panose="020F0502020204030204"/>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414042"/>
              </a:solidFill>
              <a:effectLst/>
              <a:uLnTx/>
              <a:uFillTx/>
              <a:latin typeface="Calibri" panose="020F0502020204030204"/>
              <a:ea typeface="Calibri" panose="020F0502020204030204"/>
              <a:cs typeface="Calibri" panose="020F0502020204030204"/>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414042"/>
              </a:solidFill>
              <a:effectLst/>
              <a:uLnTx/>
              <a:uFillTx/>
              <a:latin typeface="Roboto"/>
              <a:ea typeface="Roboto"/>
              <a:cs typeface="Roboto"/>
            </a:endParaRPr>
          </a:p>
        </p:txBody>
      </p:sp>
    </p:spTree>
    <p:extLst>
      <p:ext uri="{BB962C8B-B14F-4D97-AF65-F5344CB8AC3E}">
        <p14:creationId xmlns:p14="http://schemas.microsoft.com/office/powerpoint/2010/main" val="1062682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1B860C-6F62-E1B3-8DD5-22C511258A41}"/>
              </a:ext>
            </a:extLst>
          </p:cNvPr>
          <p:cNvSpPr>
            <a:spLocks noGrp="1"/>
          </p:cNvSpPr>
          <p:nvPr>
            <p:ph type="title"/>
          </p:nvPr>
        </p:nvSpPr>
        <p:spPr>
          <a:xfrm>
            <a:off x="759031" y="377404"/>
            <a:ext cx="10515600" cy="900031"/>
          </a:xfrm>
        </p:spPr>
        <p:txBody>
          <a:bodyPr/>
          <a:lstStyle/>
          <a:p>
            <a:r>
              <a:rPr lang="en-US">
                <a:latin typeface="Roboto"/>
                <a:ea typeface="Roboto"/>
                <a:cs typeface="Roboto"/>
              </a:rPr>
              <a:t>COV server upgrade progress</a:t>
            </a:r>
            <a:endParaRPr lang="en-US">
              <a:cs typeface="Roboto"/>
            </a:endParaRPr>
          </a:p>
        </p:txBody>
      </p:sp>
      <p:sp>
        <p:nvSpPr>
          <p:cNvPr id="3" name="Content Placeholder 2">
            <a:extLst>
              <a:ext uri="{FF2B5EF4-FFF2-40B4-BE49-F238E27FC236}">
                <a16:creationId xmlns:a16="http://schemas.microsoft.com/office/drawing/2014/main" id="{CD31ED4C-0B68-D070-C7CF-9F6380A9E2AB}"/>
              </a:ext>
            </a:extLst>
          </p:cNvPr>
          <p:cNvSpPr>
            <a:spLocks noGrp="1"/>
          </p:cNvSpPr>
          <p:nvPr>
            <p:ph idx="1"/>
          </p:nvPr>
        </p:nvSpPr>
        <p:spPr>
          <a:xfrm>
            <a:off x="759031" y="1188535"/>
            <a:ext cx="10516725" cy="4534931"/>
          </a:xfrm>
        </p:spPr>
        <p:txBody>
          <a:bodyPr vert="horz" lIns="91440" tIns="45720" rIns="91440" bIns="45720" rtlCol="0" anchor="t">
            <a:noAutofit/>
          </a:bodyPr>
          <a:lstStyle/>
          <a:p>
            <a:pPr marL="342900" indent="-342900">
              <a:lnSpc>
                <a:spcPct val="100000"/>
              </a:lnSpc>
              <a:buFont typeface="Wingdings" panose="05000000000000000000" pitchFamily="2" charset="2"/>
              <a:buChar char="§"/>
            </a:pPr>
            <a:r>
              <a:rPr lang="en-US">
                <a:latin typeface="Roboto"/>
                <a:ea typeface="Roboto"/>
                <a:cs typeface="Roboto"/>
              </a:rPr>
              <a:t>Agencies have done a great job so far in  2026 in upgrading and decommissioning older operating system versions.  Thank you!</a:t>
            </a:r>
          </a:p>
          <a:p>
            <a:pPr marL="342900" indent="-342900">
              <a:lnSpc>
                <a:spcPct val="100000"/>
              </a:lnSpc>
              <a:buFont typeface="Wingdings" panose="05000000000000000000" pitchFamily="2" charset="2"/>
              <a:buChar char="§"/>
            </a:pPr>
            <a:endParaRPr lang="en-US">
              <a:latin typeface="Roboto"/>
              <a:ea typeface="Roboto"/>
              <a:cs typeface="Roboto"/>
            </a:endParaRPr>
          </a:p>
          <a:p>
            <a:pPr marL="342900" indent="-342900">
              <a:lnSpc>
                <a:spcPct val="100000"/>
              </a:lnSpc>
              <a:buFont typeface="Wingdings" panose="05000000000000000000" pitchFamily="2" charset="2"/>
              <a:buChar char="§"/>
            </a:pPr>
            <a:r>
              <a:rPr lang="en-US">
                <a:latin typeface="Roboto"/>
                <a:ea typeface="Roboto"/>
                <a:cs typeface="Roboto"/>
              </a:rPr>
              <a:t>MS Server 2008 has been eliminated from the environment; MS Server 2012 is getting closer with 39 remaining instances.</a:t>
            </a:r>
            <a:endParaRPr lang="en-US">
              <a:cs typeface="Roboto"/>
            </a:endParaRPr>
          </a:p>
          <a:p>
            <a:pPr marL="342900" indent="-342900">
              <a:buFont typeface="Wingdings" panose="05000000000000000000" pitchFamily="2" charset="2"/>
              <a:buChar char="§"/>
            </a:pPr>
            <a:endParaRPr lang="en-US">
              <a:cs typeface="Roboto"/>
            </a:endParaRPr>
          </a:p>
          <a:p>
            <a:pPr marL="342900" indent="-342900">
              <a:buFont typeface="Wingdings" panose="05000000000000000000" pitchFamily="2" charset="2"/>
              <a:buChar char="§"/>
            </a:pPr>
            <a:r>
              <a:rPr lang="en-US">
                <a:latin typeface="Roboto"/>
                <a:ea typeface="Roboto"/>
                <a:cs typeface="Roboto"/>
              </a:rPr>
              <a:t>The second half of 2026 will be a continuation of upgrading and decommissioning non-supported or nearly end-of-support operating system versions.</a:t>
            </a:r>
          </a:p>
          <a:p>
            <a:pPr marL="342900" indent="-342900">
              <a:buFont typeface="Wingdings" panose="05000000000000000000" pitchFamily="2" charset="2"/>
              <a:buChar char="§"/>
            </a:pPr>
            <a:endParaRPr lang="en-US">
              <a:latin typeface="Roboto"/>
              <a:ea typeface="Roboto"/>
              <a:cs typeface="Roboto"/>
            </a:endParaRPr>
          </a:p>
          <a:p>
            <a:pPr marL="342900" indent="-342900">
              <a:buFont typeface="Wingdings" panose="05000000000000000000" pitchFamily="2" charset="2"/>
              <a:buChar char="§"/>
            </a:pPr>
            <a:r>
              <a:rPr lang="en-US">
                <a:latin typeface="Roboto"/>
                <a:ea typeface="Roboto"/>
                <a:cs typeface="Roboto"/>
              </a:rPr>
              <a:t>Options for Server 2025, Red Hat 10, Oracle Linux 10 coming next month.</a:t>
            </a:r>
            <a:endParaRPr lang="en-US">
              <a:cs typeface="Roboto"/>
            </a:endParaRPr>
          </a:p>
          <a:p>
            <a:pPr marL="342900" indent="-342900">
              <a:buFont typeface="Wingdings" panose="05000000000000000000" pitchFamily="2" charset="2"/>
              <a:buChar char="§"/>
            </a:pPr>
            <a:endParaRPr lang="en-US">
              <a:cs typeface="Roboto"/>
            </a:endParaRPr>
          </a:p>
          <a:p>
            <a:pPr marL="342900" indent="-342900">
              <a:buFont typeface="Wingdings" panose="05000000000000000000" pitchFamily="2" charset="2"/>
              <a:buChar char="§"/>
            </a:pPr>
            <a:r>
              <a:rPr lang="en-US">
                <a:latin typeface="Roboto"/>
                <a:ea typeface="Roboto"/>
                <a:cs typeface="Roboto"/>
              </a:rPr>
              <a:t>VITA appreciates your diligence, support and participation in the OS upgrade program.</a:t>
            </a:r>
            <a:endParaRPr lang="en-US">
              <a:cs typeface="Roboto"/>
            </a:endParaRPr>
          </a:p>
          <a:p>
            <a:endParaRPr lang="en-US">
              <a:cs typeface="Roboto"/>
            </a:endParaRPr>
          </a:p>
          <a:p>
            <a:endParaRPr lang="en-US">
              <a:cs typeface="Roboto"/>
            </a:endParaRPr>
          </a:p>
        </p:txBody>
      </p:sp>
    </p:spTree>
    <p:extLst>
      <p:ext uri="{BB962C8B-B14F-4D97-AF65-F5344CB8AC3E}">
        <p14:creationId xmlns:p14="http://schemas.microsoft.com/office/powerpoint/2010/main" val="11029033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988E2-AFA0-EAEB-7BA5-27A66ECAE9BA}"/>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IS Orientation</a:t>
            </a:r>
          </a:p>
        </p:txBody>
      </p:sp>
      <p:sp>
        <p:nvSpPr>
          <p:cNvPr id="5" name="Text Placeholder 7">
            <a:extLst>
              <a:ext uri="{FF2B5EF4-FFF2-40B4-BE49-F238E27FC236}">
                <a16:creationId xmlns:a16="http://schemas.microsoft.com/office/drawing/2014/main" id="{C89AABD8-BBC2-8181-EBF7-7ACADED79305}"/>
              </a:ext>
            </a:extLst>
          </p:cNvPr>
          <p:cNvSpPr txBox="1">
            <a:spLocks/>
          </p:cNvSpPr>
          <p:nvPr/>
        </p:nvSpPr>
        <p:spPr>
          <a:xfrm>
            <a:off x="228134" y="1062002"/>
            <a:ext cx="7621219" cy="5257218"/>
          </a:xfrm>
          <a:prstGeom prst="rect">
            <a:avLst/>
          </a:prstGeom>
        </p:spPr>
        <p:txBody>
          <a:bodyPr lIns="91440" tIns="45720" rIns="91440" bIns="45720" anchor="t">
            <a:normAutofit fontScale="47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5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414042"/>
                </a:solidFill>
                <a:effectLst/>
                <a:uLnTx/>
                <a:uFillTx/>
                <a:latin typeface="Roboto"/>
                <a:ea typeface="Roboto"/>
                <a:cs typeface="Roboto"/>
              </a:rPr>
              <a:t>The next IS Orientation is being held on July 30, 2026</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July 30, from 9am to 4pm, registration closes July 14</a:t>
            </a:r>
            <a:r>
              <a:rPr kumimoji="0" lang="en-US" sz="3300" b="1" i="0" u="none" strike="noStrike" kern="1200" cap="none" spc="0" normalizeH="0" baseline="30000" noProof="0">
                <a:ln>
                  <a:noFill/>
                </a:ln>
                <a:solidFill>
                  <a:srgbClr val="414042"/>
                </a:solidFill>
                <a:effectLst/>
                <a:uLnTx/>
                <a:uFillTx/>
                <a:latin typeface="Roboto"/>
                <a:ea typeface="Roboto"/>
                <a:cs typeface="Roboto"/>
              </a:rPr>
              <a:t>th</a:t>
            </a:r>
            <a:r>
              <a:rPr kumimoji="0" lang="en-US" sz="3300" b="1" i="0" u="none" strike="noStrike" kern="1200" cap="none" spc="0" normalizeH="0" baseline="0" noProof="0">
                <a:ln>
                  <a:noFill/>
                </a:ln>
                <a:solidFill>
                  <a:srgbClr val="414042"/>
                </a:solidFill>
                <a:effectLst/>
                <a:uLnTx/>
                <a:uFillTx/>
                <a:latin typeface="Roboto"/>
                <a:ea typeface="Roboto"/>
                <a:cs typeface="Roboto"/>
              </a:rPr>
              <a:t>.</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It will be held in-person at the Boulders location: </a:t>
            </a:r>
          </a:p>
          <a:p>
            <a:pPr marL="457200" marR="0" lvl="1" indent="0"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None/>
              <a:tabLst/>
              <a:defRPr/>
            </a:pPr>
            <a:r>
              <a:rPr kumimoji="0" lang="en-US" sz="3300" b="1" i="0" u="none" strike="noStrike" kern="1200" cap="none" spc="0" normalizeH="0" baseline="0" noProof="0">
                <a:ln>
                  <a:noFill/>
                </a:ln>
                <a:solidFill>
                  <a:srgbClr val="414042"/>
                </a:solidFill>
                <a:effectLst/>
                <a:uLnTx/>
                <a:uFillTx/>
                <a:latin typeface="Roboto"/>
                <a:ea typeface="Roboto"/>
                <a:cs typeface="Calibri"/>
              </a:rPr>
              <a:t>     </a:t>
            </a:r>
            <a:r>
              <a:rPr kumimoji="0" lang="en-US" sz="3300" b="1" i="0" u="none" strike="noStrike" kern="1200" cap="none" spc="0" normalizeH="0" baseline="0" noProof="0">
                <a:ln>
                  <a:noFill/>
                </a:ln>
                <a:solidFill>
                  <a:prstClr val="black"/>
                </a:solidFill>
                <a:effectLst/>
                <a:uLnTx/>
                <a:uFillTx/>
                <a:latin typeface="Roboto"/>
                <a:ea typeface="Roboto"/>
                <a:cs typeface="Calibri"/>
              </a:rPr>
              <a:t>7325 Beaufont Springs Drive, Richmond, VA 23225</a:t>
            </a:r>
          </a:p>
          <a:p>
            <a:pPr marL="685165" marR="0" lvl="1" indent="-227965" algn="l" defTabSz="914377" rtl="0" eaLnBrk="1" fontAlgn="auto" latinLnBrk="0" hangingPunct="1">
              <a:lnSpc>
                <a:spcPct val="47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Visit </a:t>
            </a:r>
            <a:r>
              <a:rPr kumimoji="0" lang="en-US" sz="3300" b="1" i="0" u="none" strike="noStrike" kern="1200" cap="none" spc="0" normalizeH="0" baseline="0" noProof="0">
                <a:ln>
                  <a:noFill/>
                </a:ln>
                <a:solidFill>
                  <a:srgbClr val="414042"/>
                </a:solidFill>
                <a:effectLst/>
                <a:uLnTx/>
                <a:uFillTx/>
                <a:latin typeface="Roboto"/>
                <a:ea typeface="Roboto"/>
                <a:cs typeface="Roboto"/>
                <a:hlinkClick r:id="rId3"/>
              </a:rPr>
              <a:t>Commonwealth IS Orientation</a:t>
            </a:r>
            <a:r>
              <a:rPr kumimoji="0" lang="en-US" sz="3300" b="1" i="0" u="none" strike="noStrike" kern="1200" cap="none" spc="0" normalizeH="0" baseline="0" noProof="0">
                <a:ln>
                  <a:noFill/>
                </a:ln>
                <a:solidFill>
                  <a:srgbClr val="414042"/>
                </a:solidFill>
                <a:effectLst/>
                <a:uLnTx/>
                <a:uFillTx/>
                <a:latin typeface="Roboto"/>
                <a:ea typeface="Roboto"/>
                <a:cs typeface="Roboto"/>
              </a:rPr>
              <a:t> to register!</a:t>
            </a:r>
          </a:p>
          <a:p>
            <a:pPr marL="457200" marR="0" lvl="1" indent="0" algn="l" defTabSz="914377" rtl="0" eaLnBrk="1" fontAlgn="auto" latinLnBrk="0" hangingPunct="1">
              <a:lnSpc>
                <a:spcPct val="300000"/>
              </a:lnSpc>
              <a:spcBef>
                <a:spcPts val="0"/>
              </a:spcBef>
              <a:spcAft>
                <a:spcPts val="0"/>
              </a:spcAft>
              <a:buClr>
                <a:srgbClr val="920075"/>
              </a:buClr>
              <a:buSzTx/>
              <a:buFont typeface="Arial" panose="020B0604020202020204" pitchFamily="34" charset="0"/>
              <a:buNone/>
              <a:tabLst/>
              <a:defRPr/>
            </a:pP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200" b="0" i="0" u="sng"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descr="A Man's hands resting lightly on a laptop computer's keyboard. The hands are in sharp focus with an out of focus coffee cup in the foreground.">
            <a:extLst>
              <a:ext uri="{FF2B5EF4-FFF2-40B4-BE49-F238E27FC236}">
                <a16:creationId xmlns:a16="http://schemas.microsoft.com/office/drawing/2014/main" id="{E3BC35F7-910B-B71D-C8BA-48137C8A5A31}"/>
              </a:ext>
            </a:extLst>
          </p:cNvPr>
          <p:cNvPicPr>
            <a:picLocks noChangeAspect="1"/>
          </p:cNvPicPr>
          <p:nvPr/>
        </p:nvPicPr>
        <p:blipFill>
          <a:blip r:embed="rId4"/>
          <a:srcRect/>
          <a:stretch/>
        </p:blipFill>
        <p:spPr>
          <a:xfrm>
            <a:off x="6791437" y="1897582"/>
            <a:ext cx="5172428" cy="3232767"/>
          </a:xfrm>
          <a:prstGeom prst="rect">
            <a:avLst/>
          </a:prstGeom>
        </p:spPr>
      </p:pic>
    </p:spTree>
    <p:extLst>
      <p:ext uri="{BB962C8B-B14F-4D97-AF65-F5344CB8AC3E}">
        <p14:creationId xmlns:p14="http://schemas.microsoft.com/office/powerpoint/2010/main" val="4939091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F07E7CF-56DD-44F6-1E66-C713CEC0933F}"/>
              </a:ext>
            </a:extLst>
          </p:cNvPr>
          <p:cNvSpPr txBox="1"/>
          <p:nvPr/>
        </p:nvSpPr>
        <p:spPr>
          <a:xfrm>
            <a:off x="1233377" y="2502482"/>
            <a:ext cx="98457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Light" panose="02000000000000000000" pitchFamily="2" charset="0"/>
                <a:ea typeface="Roboto Light" panose="02000000000000000000" pitchFamily="2" charset="0"/>
                <a:cs typeface="+mn-cs"/>
              </a:rPr>
              <a:t>Commonwealth of Virginia</a:t>
            </a:r>
          </a:p>
        </p:txBody>
      </p:sp>
      <p:sp>
        <p:nvSpPr>
          <p:cNvPr id="10" name="Title 9">
            <a:extLst>
              <a:ext uri="{FF2B5EF4-FFF2-40B4-BE49-F238E27FC236}">
                <a16:creationId xmlns:a16="http://schemas.microsoft.com/office/drawing/2014/main" id="{A7B75968-143A-E7D3-C20D-C554E4A89DB7}"/>
              </a:ext>
            </a:extLst>
          </p:cNvPr>
          <p:cNvSpPr txBox="1">
            <a:spLocks noGrp="1"/>
          </p:cNvSpPr>
          <p:nvPr>
            <p:ph type="title" idx="4294967295"/>
          </p:nvPr>
        </p:nvSpPr>
        <p:spPr>
          <a:xfrm>
            <a:off x="1233377" y="3078392"/>
            <a:ext cx="984574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Information Security Conference 2026</a:t>
            </a:r>
          </a:p>
        </p:txBody>
      </p:sp>
      <p:sp>
        <p:nvSpPr>
          <p:cNvPr id="13" name="TextBox 12">
            <a:extLst>
              <a:ext uri="{FF2B5EF4-FFF2-40B4-BE49-F238E27FC236}">
                <a16:creationId xmlns:a16="http://schemas.microsoft.com/office/drawing/2014/main" id="{9C90B4D4-7E3D-9069-79EB-14D1C3D0947B}"/>
              </a:ext>
            </a:extLst>
          </p:cNvPr>
          <p:cNvSpPr txBox="1"/>
          <p:nvPr/>
        </p:nvSpPr>
        <p:spPr>
          <a:xfrm>
            <a:off x="1233377" y="3746024"/>
            <a:ext cx="978549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91D8AE"/>
                </a:solidFill>
                <a:effectLst/>
                <a:uLnTx/>
                <a:uFillTx/>
                <a:latin typeface="Rajdhani" panose="02000000000000000000" pitchFamily="2" charset="77"/>
                <a:ea typeface="Roboto Light" panose="02000000000000000000" pitchFamily="2" charset="0"/>
                <a:cs typeface="Rajdhani" panose="02000000000000000000" pitchFamily="2" charset="77"/>
              </a:rPr>
              <a:t>The Quantum Mirror: Reflecting on Security in a Multiverse </a:t>
            </a:r>
          </a:p>
        </p:txBody>
      </p:sp>
      <p:sp>
        <p:nvSpPr>
          <p:cNvPr id="14" name="TextBox 13">
            <a:extLst>
              <a:ext uri="{FF2B5EF4-FFF2-40B4-BE49-F238E27FC236}">
                <a16:creationId xmlns:a16="http://schemas.microsoft.com/office/drawing/2014/main" id="{442B368C-20D6-0DF3-9F53-52DE59E013A0}"/>
              </a:ext>
            </a:extLst>
          </p:cNvPr>
          <p:cNvSpPr txBox="1"/>
          <p:nvPr/>
        </p:nvSpPr>
        <p:spPr>
          <a:xfrm>
            <a:off x="1233377" y="4632158"/>
            <a:ext cx="2909777"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a:ln>
                  <a:noFill/>
                </a:ln>
                <a:solidFill>
                  <a:srgbClr val="91D8AE"/>
                </a:solidFill>
                <a:effectLst/>
                <a:uLnTx/>
                <a:uFillTx/>
                <a:latin typeface="Rajdhani" panose="02000000000000000000" pitchFamily="2" charset="77"/>
                <a:ea typeface="Roboto Light" panose="02000000000000000000" pitchFamily="2" charset="0"/>
                <a:cs typeface="Rajdhani" panose="02000000000000000000" pitchFamily="2" charset="77"/>
              </a:rPr>
              <a:t>Aug. 13</a:t>
            </a:r>
          </a:p>
        </p:txBody>
      </p:sp>
      <p:sp>
        <p:nvSpPr>
          <p:cNvPr id="15" name="TextBox 14">
            <a:extLst>
              <a:ext uri="{FF2B5EF4-FFF2-40B4-BE49-F238E27FC236}">
                <a16:creationId xmlns:a16="http://schemas.microsoft.com/office/drawing/2014/main" id="{14364A8D-1DD3-812D-91BC-EB86BF623A1A}"/>
              </a:ext>
            </a:extLst>
          </p:cNvPr>
          <p:cNvSpPr txBox="1"/>
          <p:nvPr/>
        </p:nvSpPr>
        <p:spPr>
          <a:xfrm>
            <a:off x="3082449" y="4659734"/>
            <a:ext cx="451628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The Westin Richmond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Henrico, VA</a:t>
            </a:r>
          </a:p>
        </p:txBody>
      </p:sp>
      <p:cxnSp>
        <p:nvCxnSpPr>
          <p:cNvPr id="17" name="Straight Connector 16">
            <a:extLst>
              <a:ext uri="{FF2B5EF4-FFF2-40B4-BE49-F238E27FC236}">
                <a16:creationId xmlns:a16="http://schemas.microsoft.com/office/drawing/2014/main" id="{C220D5ED-59C1-EAF9-917D-17056B1BE1EB}"/>
              </a:ext>
              <a:ext uri="{C183D7F6-B498-43B3-948B-1728B52AA6E4}">
                <adec:decorative xmlns:adec="http://schemas.microsoft.com/office/drawing/2017/decorative" val="1"/>
              </a:ext>
            </a:extLst>
          </p:cNvPr>
          <p:cNvCxnSpPr/>
          <p:nvPr/>
        </p:nvCxnSpPr>
        <p:spPr>
          <a:xfrm>
            <a:off x="3082450" y="4690511"/>
            <a:ext cx="0" cy="64633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6CC35B93-C132-149B-9315-2FC8FAFFD92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08069" y="5051583"/>
            <a:ext cx="4550554" cy="285259"/>
          </a:xfrm>
          <a:prstGeom prst="rect">
            <a:avLst/>
          </a:prstGeom>
        </p:spPr>
      </p:pic>
      <p:sp>
        <p:nvSpPr>
          <p:cNvPr id="19" name="TextBox 18">
            <a:extLst>
              <a:ext uri="{FF2B5EF4-FFF2-40B4-BE49-F238E27FC236}">
                <a16:creationId xmlns:a16="http://schemas.microsoft.com/office/drawing/2014/main" id="{CAAF033B-21EC-1AAE-9FF4-F82B55F7D2D8}"/>
              </a:ext>
            </a:extLst>
          </p:cNvPr>
          <p:cNvSpPr txBox="1"/>
          <p:nvPr/>
        </p:nvSpPr>
        <p:spPr>
          <a:xfrm>
            <a:off x="842630" y="5915201"/>
            <a:ext cx="1050673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Learn more at: </a:t>
            </a:r>
            <a:r>
              <a:rPr kumimoji="0" lang="en-US" sz="40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hlinkClick r:id="rId4"/>
              </a:rPr>
              <a:t>vita.virginia.gov/</a:t>
            </a:r>
            <a:r>
              <a:rPr kumimoji="0" lang="en-US" sz="40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hlinkClick r:id="rId4"/>
              </a:rPr>
              <a:t>isc</a:t>
            </a:r>
            <a:endParaRPr kumimoji="0" lang="en-US" sz="40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535699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Service Tower SOC Report Review Sessions</a:t>
            </a:r>
          </a:p>
        </p:txBody>
      </p:sp>
      <p:sp>
        <p:nvSpPr>
          <p:cNvPr id="11" name="Rectangle 10">
            <a:extLst>
              <a:ext uri="{FF2B5EF4-FFF2-40B4-BE49-F238E27FC236}">
                <a16:creationId xmlns:a16="http://schemas.microsoft.com/office/drawing/2014/main" id="{170CA0AD-3A83-7EC2-3400-C9F9DEFDBC91}"/>
              </a:ext>
            </a:extLst>
          </p:cNvPr>
          <p:cNvSpPr/>
          <p:nvPr/>
        </p:nvSpPr>
        <p:spPr>
          <a:xfrm>
            <a:off x="211283" y="2126254"/>
            <a:ext cx="11777516" cy="3945565"/>
          </a:xfrm>
          <a:prstGeom prst="rect">
            <a:avLst/>
          </a:prstGeom>
          <a:solidFill>
            <a:srgbClr val="91D8A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a:ea typeface="Roboto"/>
              <a:cs typeface="Roboto"/>
            </a:endParaRPr>
          </a:p>
          <a:p>
            <a:pPr marL="1371600" marR="0" lvl="3"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To register for this meeting, please click on the link below: </a:t>
            </a:r>
            <a:r>
              <a:rPr kumimoji="0" lang="en-US" sz="1800" b="0" i="0" u="none" strike="noStrike" kern="1200" cap="none" spc="0" normalizeH="0" baseline="0" noProof="0">
                <a:ln>
                  <a:noFill/>
                </a:ln>
                <a:solidFill>
                  <a:prstClr val="black"/>
                </a:solidFill>
                <a:effectLst/>
                <a:uLnTx/>
                <a:uFillTx/>
                <a:latin typeface="Roboto"/>
                <a:ea typeface="Roboto"/>
                <a:cs typeface="Roboto"/>
                <a:hlinkClick r:id="rId3"/>
              </a:rPr>
              <a:t>https://covaconf.webex.com/weblink/register/r2604666a649aad5afc562998707df6c0</a:t>
            </a:r>
            <a:endParaRPr kumimoji="0" lang="en-US" sz="1400" b="0" i="0" u="none" strike="noStrike" kern="1200" cap="none" spc="0" normalizeH="0" baseline="0" noProof="0">
              <a:ln>
                <a:noFill/>
              </a:ln>
              <a:solidFill>
                <a:prstClr val="black"/>
              </a:solidFill>
              <a:effectLst/>
              <a:uLnTx/>
              <a:uFillTx/>
              <a:latin typeface="Roboto"/>
              <a:ea typeface="Roboto"/>
              <a:cs typeface="Roboto"/>
            </a:endParaRPr>
          </a:p>
        </p:txBody>
      </p:sp>
      <p:sp>
        <p:nvSpPr>
          <p:cNvPr id="9" name="TextBox 8">
            <a:extLst>
              <a:ext uri="{FF2B5EF4-FFF2-40B4-BE49-F238E27FC236}">
                <a16:creationId xmlns:a16="http://schemas.microsoft.com/office/drawing/2014/main" id="{D032D2B4-E221-0F23-2782-C248D04BCAAF}"/>
              </a:ext>
            </a:extLst>
          </p:cNvPr>
          <p:cNvSpPr txBox="1"/>
          <p:nvPr/>
        </p:nvSpPr>
        <p:spPr>
          <a:xfrm>
            <a:off x="354351" y="2738565"/>
            <a:ext cx="11626366" cy="125694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The upcoming SOC review session is</a:t>
            </a:r>
            <a:r>
              <a:rPr lang="en-US" sz="2400">
                <a:solidFill>
                  <a:prstClr val="black"/>
                </a:solidFill>
                <a:latin typeface="Roboto"/>
                <a:ea typeface="Roboto"/>
                <a:cs typeface="Roboto"/>
              </a:rPr>
              <a:t> September </a:t>
            </a:r>
            <a:r>
              <a:rPr kumimoji="0" lang="en-US" sz="2400" b="0" i="0" u="none" strike="noStrike" kern="1200" cap="none" spc="0" normalizeH="0" baseline="0" noProof="0">
                <a:ln>
                  <a:noFill/>
                </a:ln>
                <a:solidFill>
                  <a:prstClr val="black"/>
                </a:solidFill>
                <a:effectLst/>
                <a:uLnTx/>
                <a:uFillTx/>
                <a:latin typeface="Roboto"/>
                <a:ea typeface="Roboto"/>
                <a:cs typeface="Roboto"/>
              </a:rPr>
              <a:t>10, 2026, and will be held remotely.</a:t>
            </a:r>
          </a:p>
          <a:p>
            <a:pPr marL="0" marR="0" lvl="0" indent="0" algn="ctr" defTabSz="914400" rtl="0" eaLnBrk="1" fontAlgn="auto" latinLnBrk="0" hangingPunct="1">
              <a:lnSpc>
                <a:spcPct val="114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a:p>
            <a:pPr marL="0" marR="0" lvl="0" indent="0" algn="ctr" defTabSz="914400" rtl="0" eaLnBrk="1" fontAlgn="auto" latinLnBrk="0" hangingPunct="1">
              <a:lnSpc>
                <a:spcPct val="113999"/>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 Please register at the link below</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4" name="Picture 3">
            <a:extLst>
              <a:ext uri="{FF2B5EF4-FFF2-40B4-BE49-F238E27FC236}">
                <a16:creationId xmlns:a16="http://schemas.microsoft.com/office/drawing/2014/main" id="{66F4004A-EF29-A19B-677A-59FC69E1F7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1283" y="1083271"/>
            <a:ext cx="11789934" cy="1042983"/>
          </a:xfrm>
          <a:prstGeom prst="rect">
            <a:avLst/>
          </a:prstGeom>
        </p:spPr>
      </p:pic>
      <p:pic>
        <p:nvPicPr>
          <p:cNvPr id="5" name="Picture 4" descr="Icon&#10;&#10;single line drawing of papers stacked together">
            <a:extLst>
              <a:ext uri="{FF2B5EF4-FFF2-40B4-BE49-F238E27FC236}">
                <a16:creationId xmlns:a16="http://schemas.microsoft.com/office/drawing/2014/main" id="{B8BD6E93-768B-8B67-8393-2B0005C244E9}"/>
              </a:ext>
            </a:extLst>
          </p:cNvPr>
          <p:cNvPicPr>
            <a:picLocks noChangeAspect="1"/>
          </p:cNvPicPr>
          <p:nvPr/>
        </p:nvPicPr>
        <p:blipFill>
          <a:blip r:embed="rId5"/>
          <a:stretch>
            <a:fillRect/>
          </a:stretch>
        </p:blipFill>
        <p:spPr>
          <a:xfrm>
            <a:off x="9069608" y="3121293"/>
            <a:ext cx="2467778" cy="2467778"/>
          </a:xfrm>
          <a:prstGeom prst="rect">
            <a:avLst/>
          </a:prstGeom>
        </p:spPr>
      </p:pic>
    </p:spTree>
    <p:extLst>
      <p:ext uri="{BB962C8B-B14F-4D97-AF65-F5344CB8AC3E}">
        <p14:creationId xmlns:p14="http://schemas.microsoft.com/office/powerpoint/2010/main" val="10260449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05B04C5-A249-1833-C32B-E9E3A9CAF99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7DDB987-FD9B-2A9E-95BC-0A5AE656EBC0}"/>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069100A-22D7-9A89-8567-3B1CF6A788BB}"/>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B620E517-F84B-376F-C0AB-99D2E631DDB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AEE1DAF4-52C3-8BBD-BD17-D3EB3E75E259}"/>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ED37AC66-8E92-E07A-787F-68135FA3DA69}"/>
              </a:ext>
            </a:extLst>
          </p:cNvPr>
          <p:cNvSpPr>
            <a:spLocks noGrp="1"/>
          </p:cNvSpPr>
          <p:nvPr>
            <p:ph type="title" idx="4294967295"/>
          </p:nvPr>
        </p:nvSpPr>
        <p:spPr>
          <a:xfrm>
            <a:off x="441937" y="367716"/>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4000" b="1" i="0" u="none" strike="noStrike" kern="1200" cap="none" spc="0" normalizeH="0" baseline="0" noProof="0">
                <a:ln>
                  <a:noFill/>
                </a:ln>
                <a:solidFill>
                  <a:srgbClr val="105A70"/>
                </a:solidFill>
                <a:effectLst/>
                <a:uLnTx/>
                <a:uFillTx/>
                <a:latin typeface="Roboto"/>
                <a:ea typeface="Roboto"/>
                <a:cs typeface="Roboto"/>
              </a:rPr>
              <a:t>Security Products and Service Office hours</a:t>
            </a:r>
            <a:endParaRPr kumimoji="0" lang="en-US" sz="4000" b="1" i="0" u="none" strike="noStrike" kern="1200" cap="none" spc="0" normalizeH="0" baseline="0" noProof="0">
              <a:ln>
                <a:noFill/>
              </a:ln>
              <a:solidFill>
                <a:srgbClr val="105A70"/>
              </a:solidFill>
              <a:effectLst/>
              <a:uLnTx/>
              <a:uFillTx/>
              <a:latin typeface="Rajdhani" panose="02000000000000000000" pitchFamily="2" charset="0"/>
              <a:ea typeface="Roboto"/>
              <a:cs typeface="Roboto"/>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38937981-AD5B-A0BD-7108-C43E7A11542A}"/>
              </a:ext>
            </a:extLst>
          </p:cNvPr>
          <p:cNvSpPr txBox="1"/>
          <p:nvPr/>
        </p:nvSpPr>
        <p:spPr>
          <a:xfrm>
            <a:off x="930234" y="987299"/>
            <a:ext cx="9472613" cy="53860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Security Products and Services Office Hours – Schedule for June</a:t>
            </a:r>
            <a:endPar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               📅 </a:t>
            </a: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July 8                                                                    </a:t>
            </a:r>
            <a:b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b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 </a:t>
            </a:r>
            <a:r>
              <a:rPr lang="en-US" sz="1600" b="1">
                <a:solidFill>
                  <a:prstClr val="black"/>
                </a:solidFill>
                <a:ea typeface="Calibri" panose="020F0502020204030204"/>
                <a:cs typeface="Calibri" panose="020F0502020204030204"/>
              </a:rPr>
              <a:t>              ⏰ 2:00 – 3:00 PM</a:t>
            </a:r>
          </a:p>
          <a:p>
            <a:pPr lvl="0">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               </a:t>
            </a:r>
            <a:r>
              <a:rPr lang="en-US" sz="1600" b="1">
                <a:solidFill>
                  <a:prstClr val="black"/>
                </a:solidFill>
                <a:ea typeface="Calibri"/>
                <a:cs typeface="Calibri"/>
              </a:rPr>
              <a:t>🔗 Join Link:</a:t>
            </a:r>
            <a:r>
              <a:rPr lang="en-US" sz="1600">
                <a:solidFill>
                  <a:prstClr val="black"/>
                </a:solidFill>
                <a:ea typeface="Calibri"/>
                <a:cs typeface="Calibri"/>
              </a:rPr>
              <a:t>  </a:t>
            </a:r>
            <a:r>
              <a:rPr lang="en-US" sz="1600">
                <a:solidFill>
                  <a:prstClr val="black"/>
                </a:solidFill>
                <a:ea typeface="Calibri"/>
                <a:cs typeface="Calibri"/>
                <a:hlinkClick r:id="rId4"/>
              </a:rPr>
              <a:t>VITA Connections/Event</a:t>
            </a:r>
            <a:endPar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prstClr val="black"/>
                </a:solidFill>
                <a:effectLst/>
                <a:uLnTx/>
                <a:uFillTx/>
                <a:latin typeface="Calibri" panose="020F0502020204030204"/>
                <a:ea typeface="+mn-ea"/>
                <a:cs typeface="+mn-cs"/>
              </a:rPr>
              <a:t>Sample Agenda</a:t>
            </a:r>
            <a:endParaRPr kumimoji="0" lang="en-US" sz="1800" b="0" i="0" u="sng"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Welcome &amp; Housekeeping</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Introductions, recording notice, agenda overview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Program Updates</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Latest announcements &amp; milestones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Update from Threat Management Team (1st Session)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Action Item Review</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Recap prior items, owners, and status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Open Q&amp;A / Issue Review</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Live questions and issue discussion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Follow-ups scheduled as needed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Wrap-Up &amp; Next Steps</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Key takeaways and next session preview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19C3F49D-25B7-3B67-1309-2F3546A36374}"/>
              </a:ext>
            </a:extLst>
          </p:cNvPr>
          <p:cNvSpPr txBox="1"/>
          <p:nvPr/>
        </p:nvSpPr>
        <p:spPr>
          <a:xfrm>
            <a:off x="6715124" y="1506682"/>
            <a:ext cx="368076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a:t>
            </a: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July 22</a:t>
            </a:r>
            <a:b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b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 2:00 – 3:00 PM</a:t>
            </a:r>
            <a:b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b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 Join Link:</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hlinkClick r:id="rId5"/>
              </a:rPr>
              <a:t>VITA Connections/Events</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3665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DCC89-C5E9-23D7-4DF0-28C6232FF9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57A7AA-F66A-89CA-B3F1-C4FEFDA47073}"/>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ISOAG is Hybrid!</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sp>
        <p:nvSpPr>
          <p:cNvPr id="4" name="TextBox 3">
            <a:extLst>
              <a:ext uri="{FF2B5EF4-FFF2-40B4-BE49-F238E27FC236}">
                <a16:creationId xmlns:a16="http://schemas.microsoft.com/office/drawing/2014/main" id="{64C53132-EEE9-E38C-75A4-14A1A3C932C7}"/>
              </a:ext>
            </a:extLst>
          </p:cNvPr>
          <p:cNvSpPr txBox="1"/>
          <p:nvPr/>
        </p:nvSpPr>
        <p:spPr>
          <a:xfrm>
            <a:off x="685800" y="1442560"/>
            <a:ext cx="8305800" cy="443198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We do have limited seating for in-person attendance at the upcoming ISOAGs. </a:t>
            </a: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3"/>
              </a:rPr>
              <a:t>Please reach out </a:t>
            </a: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if you are interested in joining us in-person!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It is an excellent opportunity to </a:t>
            </a:r>
            <a:r>
              <a:rPr kumimoji="0" lang="en-US" sz="2400" b="1"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meet your fellow ISOs </a:t>
            </a: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and put faces with names. You can also have the opportunity to  ask questions in a more informal setting during the break.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The October ISOAG meeting must still be attended in-person by Primary, In-scope agency ISOs.</a:t>
            </a:r>
          </a:p>
        </p:txBody>
      </p:sp>
      <p:pic>
        <p:nvPicPr>
          <p:cNvPr id="3" name="Picture 2" descr="Users outline">
            <a:extLst>
              <a:ext uri="{FF2B5EF4-FFF2-40B4-BE49-F238E27FC236}">
                <a16:creationId xmlns:a16="http://schemas.microsoft.com/office/drawing/2014/main" id="{23ECBF12-4BD3-E3AA-EA37-A39CFA778FF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594314" y="3362325"/>
            <a:ext cx="3056185" cy="3056185"/>
          </a:xfrm>
          <a:prstGeom prst="rect">
            <a:avLst/>
          </a:prstGeom>
        </p:spPr>
      </p:pic>
    </p:spTree>
    <p:extLst>
      <p:ext uri="{BB962C8B-B14F-4D97-AF65-F5344CB8AC3E}">
        <p14:creationId xmlns:p14="http://schemas.microsoft.com/office/powerpoint/2010/main" val="3887855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FFD75-CD9F-C343-1C35-0370056F736F}"/>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F14FC3BE-9301-84FB-B2D6-8627CCB31E33}"/>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34C248D0-E33B-2A27-F42E-F979A3B050E5}"/>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F9005107-B28C-9C6F-6D5C-2E3D8BE1892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D53BF4A0-0AC2-27D9-3759-6F8B592CB7F6}"/>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6362413-3964-212C-C012-8E1B0C8B9919}"/>
              </a:ext>
            </a:extLst>
          </p:cNvPr>
          <p:cNvSpPr>
            <a:spLocks noGrp="1"/>
          </p:cNvSpPr>
          <p:nvPr>
            <p:ph type="title" idx="4294967295"/>
          </p:nvPr>
        </p:nvSpPr>
        <p:spPr>
          <a:xfrm>
            <a:off x="765159" y="125843"/>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a:t>Save the Date</a:t>
            </a:r>
            <a:endParaRPr kumimoji="0" lang="en-US"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326A77FF-DCC8-6DB0-55D5-C10DF660BDEC}"/>
              </a:ext>
            </a:extLst>
          </p:cNvPr>
          <p:cNvSpPr txBox="1">
            <a:spLocks/>
          </p:cNvSpPr>
          <p:nvPr/>
        </p:nvSpPr>
        <p:spPr>
          <a:xfrm>
            <a:off x="605640" y="1318161"/>
            <a:ext cx="10948185" cy="4986663"/>
          </a:xfrm>
          <a:prstGeom prst="rect">
            <a:avLst/>
          </a:prstGeom>
        </p:spPr>
        <p:txBody>
          <a:bodyPr lIns="91440" tIns="45720" rIns="91440" bIns="45720" anchor="t">
            <a:normAutofit fontScale="850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a:ln>
                  <a:noFill/>
                </a:ln>
                <a:solidFill>
                  <a:srgbClr val="414042"/>
                </a:solidFill>
                <a:effectLst/>
                <a:uLnTx/>
                <a:uFillTx/>
                <a:latin typeface="Roboto"/>
                <a:ea typeface="Roboto"/>
                <a:cs typeface="Roboto"/>
              </a:rPr>
              <a:t>Are you a primary ISO, and your agency is part of the executive branch?</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lang="en-US" sz="2400">
              <a:solidFill>
                <a:srgbClr val="414042"/>
              </a:solidFill>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b="0" i="0" u="none" strike="noStrike" kern="1200" cap="none" spc="0" normalizeH="0" baseline="0" noProof="0">
                <a:ln>
                  <a:noFill/>
                </a:ln>
                <a:solidFill>
                  <a:srgbClr val="414042"/>
                </a:solidFill>
                <a:effectLst/>
                <a:uLnTx/>
                <a:uFillTx/>
                <a:latin typeface="Roboto"/>
                <a:ea typeface="Roboto"/>
                <a:cs typeface="Roboto"/>
              </a:rPr>
              <a:t>Please </a:t>
            </a:r>
            <a:r>
              <a:rPr kumimoji="0" lang="en-US" b="1" i="0" u="none" strike="noStrike" kern="1200" cap="none" spc="0" normalizeH="0" baseline="0" noProof="0">
                <a:ln>
                  <a:noFill/>
                </a:ln>
                <a:solidFill>
                  <a:srgbClr val="414042"/>
                </a:solidFill>
                <a:effectLst/>
                <a:uLnTx/>
                <a:uFillTx/>
                <a:latin typeface="Roboto"/>
                <a:ea typeface="Roboto"/>
                <a:cs typeface="Roboto"/>
              </a:rPr>
              <a:t>save the date for the </a:t>
            </a:r>
            <a:r>
              <a:rPr kumimoji="0" lang="en-US" b="1" i="1" u="none" strike="noStrike" kern="1200" cap="none" spc="0" normalizeH="0" baseline="0" noProof="0">
                <a:ln>
                  <a:noFill/>
                </a:ln>
                <a:solidFill>
                  <a:srgbClr val="414042"/>
                </a:solidFill>
                <a:effectLst/>
                <a:uLnTx/>
                <a:uFillTx/>
                <a:latin typeface="Roboto"/>
                <a:ea typeface="Roboto"/>
                <a:cs typeface="Roboto"/>
              </a:rPr>
              <a:t>Mandatory</a:t>
            </a:r>
            <a:r>
              <a:rPr kumimoji="0" lang="en-US" b="1" i="0" u="none" strike="noStrike" kern="1200" cap="none" spc="0" normalizeH="0" baseline="0" noProof="0">
                <a:ln>
                  <a:noFill/>
                </a:ln>
                <a:solidFill>
                  <a:srgbClr val="414042"/>
                </a:solidFill>
                <a:effectLst/>
                <a:uLnTx/>
                <a:uFillTx/>
                <a:latin typeface="Roboto"/>
                <a:ea typeface="Roboto"/>
                <a:cs typeface="Roboto"/>
              </a:rPr>
              <a:t> </a:t>
            </a:r>
            <a:r>
              <a:rPr kumimoji="0" lang="en-US" b="1" i="0" u="none" strike="noStrike" kern="1200" cap="none" spc="0" normalizeH="0" baseline="0" noProof="0">
                <a:ln>
                  <a:noFill/>
                </a:ln>
                <a:solidFill>
                  <a:srgbClr val="005E6E"/>
                </a:solidFill>
                <a:effectLst/>
                <a:uLnTx/>
                <a:uFillTx/>
                <a:latin typeface="Roboto"/>
                <a:ea typeface="Roboto"/>
                <a:cs typeface="Roboto"/>
              </a:rPr>
              <a:t>October 7</a:t>
            </a:r>
            <a:r>
              <a:rPr kumimoji="0" lang="en-US" b="1" i="0" u="none" strike="noStrike" kern="1200" cap="none" spc="0" normalizeH="0" baseline="30000" noProof="0">
                <a:ln>
                  <a:noFill/>
                </a:ln>
                <a:solidFill>
                  <a:srgbClr val="005E6E"/>
                </a:solidFill>
                <a:effectLst/>
                <a:uLnTx/>
                <a:uFillTx/>
                <a:latin typeface="Roboto"/>
                <a:ea typeface="Roboto"/>
                <a:cs typeface="Roboto"/>
              </a:rPr>
              <a:t>th</a:t>
            </a:r>
            <a:r>
              <a:rPr kumimoji="0" lang="en-US" b="1" i="0" u="none" strike="noStrike" kern="1200" cap="none" spc="0" normalizeH="0" baseline="0" noProof="0">
                <a:ln>
                  <a:noFill/>
                </a:ln>
                <a:solidFill>
                  <a:srgbClr val="005E6E"/>
                </a:solidFill>
                <a:effectLst/>
                <a:uLnTx/>
                <a:uFillTx/>
                <a:latin typeface="Roboto"/>
                <a:ea typeface="Roboto"/>
                <a:cs typeface="Roboto"/>
              </a:rPr>
              <a:t> ISOAG</a:t>
            </a:r>
            <a:r>
              <a:rPr kumimoji="0" lang="en-US" b="0" i="0" u="none" strike="noStrike" kern="1200" cap="none" spc="0" normalizeH="0" baseline="0" noProof="0">
                <a:ln>
                  <a:noFill/>
                </a:ln>
                <a:solidFill>
                  <a:srgbClr val="414042"/>
                </a:solidFill>
                <a:effectLst/>
                <a:uLnTx/>
                <a:uFillTx/>
                <a:latin typeface="Roboto"/>
                <a:ea typeface="Roboto"/>
                <a:cs typeface="Roboto"/>
              </a:rPr>
              <a:t>!! </a:t>
            </a:r>
          </a:p>
          <a:p>
            <a:pPr marL="114300" lvl="0" indent="0">
              <a:lnSpc>
                <a:spcPct val="170000"/>
              </a:lnSpc>
              <a:spcBef>
                <a:spcPts val="0"/>
              </a:spcBef>
              <a:buNone/>
              <a:defRPr/>
            </a:pPr>
            <a:r>
              <a:rPr kumimoji="0" lang="en-US" b="0" i="0" u="none" strike="noStrike" kern="1200" cap="none" spc="0" normalizeH="0" baseline="0" noProof="0">
                <a:ln>
                  <a:noFill/>
                </a:ln>
                <a:solidFill>
                  <a:srgbClr val="414042"/>
                </a:solidFill>
                <a:effectLst/>
                <a:uLnTx/>
                <a:uFillTx/>
                <a:latin typeface="Roboto"/>
                <a:ea typeface="Roboto"/>
                <a:cs typeface="Roboto"/>
              </a:rPr>
              <a:t>In-person at Reynolds Community </a:t>
            </a:r>
            <a:r>
              <a:rPr lang="en-US">
                <a:solidFill>
                  <a:srgbClr val="414042"/>
                </a:solidFill>
                <a:latin typeface="Roboto"/>
                <a:ea typeface="Roboto"/>
                <a:cs typeface="Roboto"/>
              </a:rPr>
              <a:t>College - Parham </a:t>
            </a:r>
          </a:p>
          <a:p>
            <a:pPr marL="114300" lvl="0" indent="0">
              <a:lnSpc>
                <a:spcPct val="170000"/>
              </a:lnSpc>
              <a:spcBef>
                <a:spcPts val="0"/>
              </a:spcBef>
              <a:buNone/>
              <a:defRPr/>
            </a:pPr>
            <a:r>
              <a:rPr lang="en-US">
                <a:solidFill>
                  <a:srgbClr val="414042"/>
                </a:solidFill>
                <a:latin typeface="Roboto"/>
                <a:ea typeface="Roboto"/>
                <a:cs typeface="Roboto"/>
              </a:rPr>
              <a:t>from 1 - 4 pm. </a:t>
            </a:r>
          </a:p>
          <a:p>
            <a:pPr marL="114300" lvl="0" indent="0">
              <a:lnSpc>
                <a:spcPct val="170000"/>
              </a:lnSpc>
              <a:spcBef>
                <a:spcPts val="0"/>
              </a:spcBef>
              <a:buNone/>
              <a:defRPr/>
            </a:pPr>
            <a:r>
              <a:rPr lang="en-US">
                <a:solidFill>
                  <a:srgbClr val="414042"/>
                </a:solidFill>
                <a:latin typeface="Roboto"/>
                <a:ea typeface="Roboto"/>
                <a:cs typeface="Roboto"/>
              </a:rPr>
              <a:t>We look forward to seeing you there!</a:t>
            </a:r>
          </a:p>
          <a:p>
            <a:pPr marL="114300" lvl="0" indent="0">
              <a:lnSpc>
                <a:spcPct val="170000"/>
              </a:lnSpc>
              <a:spcBef>
                <a:spcPts val="0"/>
              </a:spcBef>
              <a:buNone/>
              <a:defRPr/>
            </a:pPr>
            <a:r>
              <a:rPr lang="en-US" sz="2400">
                <a:solidFill>
                  <a:srgbClr val="414042"/>
                </a:solidFill>
                <a:latin typeface="Roboto"/>
                <a:ea typeface="Roboto"/>
                <a:cs typeface="Roboto"/>
              </a:rPr>
              <a:t>If you must attend virtually, please coordinate with your governance</a:t>
            </a:r>
          </a:p>
          <a:p>
            <a:pPr marL="114300" lvl="0" indent="0">
              <a:lnSpc>
                <a:spcPct val="170000"/>
              </a:lnSpc>
              <a:spcBef>
                <a:spcPts val="0"/>
              </a:spcBef>
              <a:buNone/>
              <a:defRPr/>
            </a:pPr>
            <a:r>
              <a:rPr lang="en-US" sz="2400">
                <a:solidFill>
                  <a:srgbClr val="414042"/>
                </a:solidFill>
                <a:latin typeface="Roboto"/>
                <a:ea typeface="Roboto"/>
                <a:cs typeface="Roboto"/>
              </a:rPr>
              <a:t>analyst regarding who will come to represent your agency.</a:t>
            </a:r>
          </a:p>
          <a:p>
            <a:pPr marL="114300" lvl="0" indent="0">
              <a:lnSpc>
                <a:spcPct val="170000"/>
              </a:lnSpc>
              <a:spcBef>
                <a:spcPts val="0"/>
              </a:spcBef>
              <a:buNone/>
              <a:defRPr/>
            </a:pPr>
            <a:r>
              <a:rPr kumimoji="0" lang="en-US" sz="2400" b="0" i="0" u="none" strike="noStrike" kern="1200" cap="none" spc="0" normalizeH="0" baseline="0" noProof="0">
                <a:ln>
                  <a:noFill/>
                </a:ln>
                <a:solidFill>
                  <a:srgbClr val="414042"/>
                </a:solidFill>
                <a:effectLst/>
                <a:uLnTx/>
                <a:uFillTx/>
                <a:latin typeface="Roboto"/>
                <a:ea typeface="Roboto"/>
                <a:cs typeface="Roboto"/>
                <a:hlinkClick r:id="rId4"/>
              </a:rPr>
              <a:t>Register to attend in-person</a:t>
            </a:r>
            <a:endParaRPr kumimoji="0" lang="en-US" sz="2400" b="0"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414042"/>
              </a:solidFill>
              <a:effectLst/>
              <a:uLnTx/>
              <a:uFillTx/>
              <a:latin typeface="Roboto"/>
              <a:ea typeface="Roboto"/>
              <a:cs typeface="Roboto"/>
            </a:endParaRPr>
          </a:p>
        </p:txBody>
      </p:sp>
      <p:pic>
        <p:nvPicPr>
          <p:cNvPr id="3" name="Picture 2" descr="line drawing of several people together">
            <a:extLst>
              <a:ext uri="{FF2B5EF4-FFF2-40B4-BE49-F238E27FC236}">
                <a16:creationId xmlns:a16="http://schemas.microsoft.com/office/drawing/2014/main" id="{04B7A8BB-7211-8974-00DA-0E4D25AC4B53}"/>
              </a:ext>
            </a:extLst>
          </p:cNvPr>
          <p:cNvPicPr>
            <a:picLocks noChangeAspect="1"/>
          </p:cNvPicPr>
          <p:nvPr/>
        </p:nvPicPr>
        <p:blipFill>
          <a:blip r:embed="rId5"/>
          <a:stretch>
            <a:fillRect/>
          </a:stretch>
        </p:blipFill>
        <p:spPr>
          <a:xfrm>
            <a:off x="8719216" y="2981337"/>
            <a:ext cx="3037114" cy="3037114"/>
          </a:xfrm>
          <a:prstGeom prst="rect">
            <a:avLst/>
          </a:prstGeom>
        </p:spPr>
      </p:pic>
    </p:spTree>
    <p:extLst>
      <p:ext uri="{BB962C8B-B14F-4D97-AF65-F5344CB8AC3E}">
        <p14:creationId xmlns:p14="http://schemas.microsoft.com/office/powerpoint/2010/main" val="35915807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9FE4DF7-22E3-B909-5335-BF418A31E987}"/>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FE8262E9-A94C-F1CE-197A-ADC5381DB05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FB12544-F249-BD43-FD33-63C764C97CE3}"/>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D50CE524-CE24-3A5A-6DAB-0A0153AC1F2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77AA5D2F-8DDF-4652-14AF-710DBA740EE0}"/>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0D3E7323-1629-90B7-9473-816CFCA0B657}"/>
              </a:ext>
            </a:extLst>
          </p:cNvPr>
          <p:cNvSpPr>
            <a:spLocks noGrp="1"/>
          </p:cNvSpPr>
          <p:nvPr>
            <p:ph type="title" idx="4294967295"/>
          </p:nvPr>
        </p:nvSpPr>
        <p:spPr>
          <a:xfrm>
            <a:off x="765160" y="207670"/>
            <a:ext cx="9472613" cy="13836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a:t>Security Products and Services Workshop -  </a:t>
            </a:r>
            <a:br>
              <a:rPr lang="en-US" sz="3600"/>
            </a:br>
            <a:r>
              <a:rPr lang="en-US" sz="3600"/>
              <a:t>Spotlight Archer</a:t>
            </a:r>
            <a:endParaRPr kumimoji="0" lang="en-US" sz="36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14769C4F-0BF6-EAAD-B3F7-45348F0D26B8}"/>
              </a:ext>
            </a:extLst>
          </p:cNvPr>
          <p:cNvSpPr txBox="1">
            <a:spLocks/>
          </p:cNvSpPr>
          <p:nvPr/>
        </p:nvSpPr>
        <p:spPr>
          <a:xfrm>
            <a:off x="688578" y="1934311"/>
            <a:ext cx="8976710" cy="446289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July 21, 2026 from 1:30 – 3:30 pm</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0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1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414042"/>
                </a:solidFill>
                <a:effectLst/>
                <a:uLnTx/>
                <a:uFillTx/>
                <a:latin typeface="Roboto"/>
                <a:ea typeface="Roboto"/>
                <a:cs typeface="Roboto"/>
                <a:hlinkClick r:id="rId4"/>
              </a:rPr>
              <a:t>Registration is required</a:t>
            </a:r>
            <a:endParaRPr kumimoji="0" lang="en-US" sz="2400" b="0" i="0" u="none" strike="noStrike" kern="1200" cap="none" spc="0" normalizeH="0" baseline="0" noProof="0">
              <a:ln>
                <a:noFill/>
              </a:ln>
              <a:solidFill>
                <a:srgbClr val="414042"/>
              </a:solidFill>
              <a:effectLst/>
              <a:uLnTx/>
              <a:uFillTx/>
              <a:latin typeface="Roboto"/>
              <a:ea typeface="Roboto"/>
              <a:cs typeface="Roboto"/>
            </a:endParaRPr>
          </a:p>
        </p:txBody>
      </p:sp>
      <p:pic>
        <p:nvPicPr>
          <p:cNvPr id="5" name="Picture 4" descr="Archer logo">
            <a:extLst>
              <a:ext uri="{FF2B5EF4-FFF2-40B4-BE49-F238E27FC236}">
                <a16:creationId xmlns:a16="http://schemas.microsoft.com/office/drawing/2014/main" id="{2DD0F7B8-924E-BE4F-90B0-8CCD273441ED}"/>
              </a:ext>
            </a:extLst>
          </p:cNvPr>
          <p:cNvPicPr>
            <a:picLocks noChangeAspect="1"/>
          </p:cNvPicPr>
          <p:nvPr/>
        </p:nvPicPr>
        <p:blipFill>
          <a:blip r:embed="rId5"/>
          <a:stretch>
            <a:fillRect/>
          </a:stretch>
        </p:blipFill>
        <p:spPr>
          <a:xfrm>
            <a:off x="6877434" y="3151835"/>
            <a:ext cx="4152268" cy="2027850"/>
          </a:xfrm>
          <a:prstGeom prst="rect">
            <a:avLst/>
          </a:prstGeom>
        </p:spPr>
      </p:pic>
    </p:spTree>
    <p:extLst>
      <p:ext uri="{BB962C8B-B14F-4D97-AF65-F5344CB8AC3E}">
        <p14:creationId xmlns:p14="http://schemas.microsoft.com/office/powerpoint/2010/main" val="32152124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0E1DD"/>
                </a:solidFill>
                <a:effectLst/>
                <a:uLnTx/>
                <a:uFillTx/>
                <a:latin typeface="Rajdhani"/>
                <a:ea typeface="+mn-ea"/>
                <a:cs typeface="Calibri"/>
              </a:rPr>
              <a:t>  MEETING     ADJOURNED</a:t>
            </a:r>
            <a:endParaRPr kumimoji="0" lang="en-US" sz="5400" b="0" i="0" u="none" strike="noStrike" kern="1200" cap="none" spc="0" normalizeH="0" baseline="0" noProof="0" dirty="0">
              <a:ln>
                <a:noFill/>
              </a:ln>
              <a:solidFill>
                <a:srgbClr val="E0E1DD"/>
              </a:solidFill>
              <a:effectLst/>
              <a:uLnTx/>
              <a:uFillTx/>
              <a:latin typeface="Rajdhani"/>
              <a:ea typeface="+mn-ea"/>
              <a:cs typeface="Calibri" panose="020F0502020204030204"/>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38943" y="2576825"/>
            <a:ext cx="5054686" cy="1914041"/>
          </a:xfrm>
          <a:prstGeom prst="rect">
            <a:avLst/>
          </a:prstGeom>
        </p:spPr>
      </p:pic>
    </p:spTree>
    <p:extLst>
      <p:ext uri="{BB962C8B-B14F-4D97-AF65-F5344CB8AC3E}">
        <p14:creationId xmlns:p14="http://schemas.microsoft.com/office/powerpoint/2010/main" val="30673148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C71B94-CB61-9BA6-57BD-370A570B23E4}"/>
              </a:ext>
            </a:extLst>
          </p:cNvPr>
          <p:cNvSpPr txBox="1"/>
          <p:nvPr/>
        </p:nvSpPr>
        <p:spPr>
          <a:xfrm>
            <a:off x="5781190" y="3676844"/>
            <a:ext cx="5923431" cy="1200329"/>
          </a:xfrm>
          <a:prstGeom prst="rect">
            <a:avLst/>
          </a:prstGeom>
          <a:noFill/>
        </p:spPr>
        <p:txBody>
          <a:bodyPr wrap="square" lIns="91440" tIns="45720" rIns="91440" bIns="45720" rtlCol="0" anchor="t">
            <a:spAutoFit/>
          </a:bodyPr>
          <a:lstStyle/>
          <a:p>
            <a:pPr algn="ctr"/>
            <a:r>
              <a:rPr lang="en-US" sz="3600" b="1">
                <a:solidFill>
                  <a:srgbClr val="005E6E"/>
                </a:solidFill>
                <a:latin typeface="Rajdhani"/>
                <a:cs typeface="Rajdhani" panose="02000000000000000000" pitchFamily="2" charset="77"/>
              </a:rPr>
              <a:t>Information Security Officer's </a:t>
            </a:r>
            <a:endParaRPr lang="en-US">
              <a:solidFill>
                <a:srgbClr val="005E6E"/>
              </a:solidFill>
              <a:cs typeface="Calibri" panose="020F0502020204030204"/>
            </a:endParaRPr>
          </a:p>
          <a:p>
            <a:pPr algn="ctr"/>
            <a:r>
              <a:rPr lang="en-US" sz="3600" b="1">
                <a:solidFill>
                  <a:srgbClr val="005E6E"/>
                </a:solidFill>
                <a:latin typeface="Rajdhani"/>
                <a:cs typeface="Rajdhani" panose="02000000000000000000" pitchFamily="2" charset="77"/>
              </a:rPr>
              <a:t>Advisory Group</a:t>
            </a:r>
            <a:endParaRPr lang="en-US" sz="3600" b="1">
              <a:solidFill>
                <a:srgbClr val="005E6E"/>
              </a:solidFill>
              <a:latin typeface="Rajdhani" panose="02000000000000000000" pitchFamily="2" charset="77"/>
              <a:cs typeface="Rajdhani" panose="02000000000000000000" pitchFamily="2" charset="77"/>
            </a:endParaRPr>
          </a:p>
        </p:txBody>
      </p:sp>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99903" y="1520185"/>
            <a:ext cx="5054686" cy="1914041"/>
          </a:xfrm>
          <a:prstGeom prst="rect">
            <a:avLst/>
          </a:prstGeom>
        </p:spPr>
      </p:pic>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805900" y="2190112"/>
            <a:ext cx="4868017"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E0E1DD"/>
                </a:solidFill>
                <a:effectLst/>
                <a:uLnTx/>
                <a:uFillTx/>
                <a:latin typeface="Rajdhani"/>
                <a:ea typeface="+mn-ea"/>
                <a:cs typeface="+mn-cs"/>
              </a:rPr>
              <a:t>WELCOME TO THE  July 1, 2026 </a:t>
            </a:r>
            <a:r>
              <a:rPr kumimoji="0" lang="en-US" sz="4800" b="0" i="0" u="none" strike="noStrike" kern="1200" cap="none" spc="0" normalizeH="0" baseline="0" noProof="0" dirty="0">
                <a:ln>
                  <a:noFill/>
                </a:ln>
                <a:solidFill>
                  <a:srgbClr val="E0E1DD"/>
                </a:solidFill>
                <a:effectLst/>
                <a:uLnTx/>
                <a:uFillTx/>
                <a:latin typeface="Rajdhani"/>
                <a:ea typeface="+mn-ea"/>
                <a:cs typeface="+mn-cs"/>
              </a:rPr>
              <a:t>​</a:t>
            </a:r>
            <a:br>
              <a:rPr kumimoji="0" lang="en-US" sz="4800" b="0" i="0" u="none" strike="noStrike" kern="1200" cap="none" spc="0" normalizeH="0" baseline="0" noProof="0" dirty="0">
                <a:ln>
                  <a:noFill/>
                </a:ln>
                <a:solidFill>
                  <a:schemeClr val="tx1"/>
                </a:solidFill>
                <a:effectLst/>
                <a:uLnTx/>
                <a:uFillTx/>
                <a:latin typeface="Rajdhani" panose="02000000000000000000" pitchFamily="2" charset="0"/>
                <a:ea typeface="+mn-ea"/>
                <a:cs typeface="+mn-cs"/>
              </a:rPr>
            </a:br>
            <a:r>
              <a:rPr kumimoji="0" lang="en-US" sz="4800" b="1" i="0" u="none" strike="noStrike" kern="1200" cap="none" spc="0" normalizeH="0" baseline="0" noProof="0" dirty="0">
                <a:ln>
                  <a:noFill/>
                </a:ln>
                <a:solidFill>
                  <a:srgbClr val="E0E1DD"/>
                </a:solidFill>
                <a:effectLst/>
                <a:uLnTx/>
                <a:uFillTx/>
                <a:latin typeface="Rajdhani"/>
                <a:ea typeface="+mn-ea"/>
                <a:cs typeface="+mn-cs"/>
              </a:rPr>
              <a:t>ISOAG MEETING</a:t>
            </a:r>
            <a:r>
              <a:rPr kumimoji="0" lang="en-US" sz="4800" b="0" i="0" u="none" strike="noStrike" kern="1200" cap="none" spc="0" normalizeH="0" baseline="0" noProof="0" dirty="0">
                <a:ln>
                  <a:noFill/>
                </a:ln>
                <a:solidFill>
                  <a:srgbClr val="E0E1DD"/>
                </a:solidFill>
                <a:effectLst/>
                <a:uLnTx/>
                <a:uFillTx/>
                <a:latin typeface="Rajdhani"/>
                <a:ea typeface="+mn-ea"/>
                <a:cs typeface="+mn-cs"/>
              </a:rPr>
              <a:t>​</a:t>
            </a:r>
            <a:br>
              <a:rPr kumimoji="0" lang="en-US" sz="3600" b="0" i="0" u="none" strike="noStrike" kern="1200" cap="none" spc="0" normalizeH="0" baseline="0" noProof="0" dirty="0">
                <a:ln>
                  <a:noFill/>
                </a:ln>
                <a:solidFill>
                  <a:schemeClr val="tx1"/>
                </a:solidFill>
                <a:effectLst/>
                <a:uLnTx/>
                <a:uFillTx/>
                <a:latin typeface="Rajdhani" panose="02000000000000000000" pitchFamily="2" charset="0"/>
                <a:ea typeface="+mn-ea"/>
                <a:cs typeface="+mn-cs"/>
              </a:rPr>
            </a:br>
            <a:endParaRPr kumimoji="0" lang="en-US" sz="1600" b="0" i="0" u="none" strike="noStrike" kern="1200" cap="none" spc="0" normalizeH="0" baseline="0" noProof="0" dirty="0">
              <a:ln>
                <a:noFill/>
              </a:ln>
              <a:solidFill>
                <a:schemeClr val="bg1"/>
              </a:solidFill>
              <a:effectLst/>
              <a:uLnTx/>
              <a:uFillTx/>
              <a:latin typeface="Rajdhani" panose="02000000000000000000" pitchFamily="2" charset="77"/>
              <a:ea typeface="+mn-ea"/>
              <a:cs typeface="Rajdhani" panose="02000000000000000000" pitchFamily="2" charset="77"/>
            </a:endParaRPr>
          </a:p>
        </p:txBody>
      </p:sp>
    </p:spTree>
    <p:extLst>
      <p:ext uri="{BB962C8B-B14F-4D97-AF65-F5344CB8AC3E}">
        <p14:creationId xmlns:p14="http://schemas.microsoft.com/office/powerpoint/2010/main" val="50537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BD30B-DB9D-4CAA-0A2C-0FE32E2B2570}"/>
              </a:ext>
            </a:extLst>
          </p:cNvPr>
          <p:cNvSpPr>
            <a:spLocks noGrp="1"/>
          </p:cNvSpPr>
          <p:nvPr>
            <p:ph type="title"/>
          </p:nvPr>
        </p:nvSpPr>
        <p:spPr>
          <a:xfrm>
            <a:off x="739487" y="448544"/>
            <a:ext cx="10935726" cy="543200"/>
          </a:xfrm>
        </p:spPr>
        <p:txBody>
          <a:bodyPr/>
          <a:lstStyle/>
          <a:p>
            <a:r>
              <a:rPr lang="en-US" sz="2800">
                <a:latin typeface="Roboto"/>
                <a:ea typeface="Roboto"/>
                <a:cs typeface="Roboto"/>
              </a:rPr>
              <a:t>VITA Enterprise Architecture Roadmap Support Durations</a:t>
            </a:r>
            <a:br>
              <a:rPr lang="en-US"/>
            </a:br>
            <a:endParaRPr lang="en-US"/>
          </a:p>
        </p:txBody>
      </p:sp>
      <p:sp>
        <p:nvSpPr>
          <p:cNvPr id="5" name="Oval 4">
            <a:extLst>
              <a:ext uri="{FF2B5EF4-FFF2-40B4-BE49-F238E27FC236}">
                <a16:creationId xmlns:a16="http://schemas.microsoft.com/office/drawing/2014/main" id="{E83E8BE5-222F-FEB7-8288-EE6A7E8B0562}"/>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nvGrpSpPr>
          <p:cNvPr id="6" name="Group 5" descr="Linux General Release includes full. premier support, branch release til End of Life Service, then after the extended life phase is at absolute end of life">
            <a:extLst>
              <a:ext uri="{FF2B5EF4-FFF2-40B4-BE49-F238E27FC236}">
                <a16:creationId xmlns:a16="http://schemas.microsoft.com/office/drawing/2014/main" id="{CAB706B9-A519-E40C-7B30-85DEC6182297}"/>
              </a:ext>
            </a:extLst>
          </p:cNvPr>
          <p:cNvGrpSpPr/>
          <p:nvPr/>
        </p:nvGrpSpPr>
        <p:grpSpPr>
          <a:xfrm>
            <a:off x="613835" y="938874"/>
            <a:ext cx="10865713" cy="940539"/>
            <a:chOff x="691871" y="1145440"/>
            <a:chExt cx="10865713" cy="940539"/>
          </a:xfrm>
        </p:grpSpPr>
        <p:sp>
          <p:nvSpPr>
            <p:cNvPr id="7" name="Rectangle: Rounded Corners 6">
              <a:extLst>
                <a:ext uri="{FF2B5EF4-FFF2-40B4-BE49-F238E27FC236}">
                  <a16:creationId xmlns:a16="http://schemas.microsoft.com/office/drawing/2014/main" id="{E7423DE6-2672-C84C-E7F7-42851FD1924A}"/>
                </a:ext>
                <a:ext uri="{C183D7F6-B498-43B3-948B-1728B52AA6E4}">
                  <adec:decorative xmlns:adec="http://schemas.microsoft.com/office/drawing/2017/decorative" val="1"/>
                </a:ext>
              </a:extLst>
            </p:cNvPr>
            <p:cNvSpPr/>
            <p:nvPr/>
          </p:nvSpPr>
          <p:spPr>
            <a:xfrm>
              <a:off x="691871" y="1153095"/>
              <a:ext cx="1130280" cy="931334"/>
            </a:xfrm>
            <a:prstGeom prst="roundRect">
              <a:avLst/>
            </a:prstGeom>
            <a:solidFill>
              <a:srgbClr val="70AD47"/>
            </a:solidFill>
            <a:ln w="12700" cap="flat" cmpd="sng" algn="ctr">
              <a:solidFill>
                <a:srgbClr val="4472C4">
                  <a:shade val="15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14041">
                      <a:lumMod val="50000"/>
                    </a:srgbClr>
                  </a:solidFill>
                  <a:effectLst/>
                  <a:uLnTx/>
                  <a:uFillTx/>
                  <a:latin typeface="Calibri" panose="020F0502020204030204"/>
                  <a:ea typeface="+mn-ea"/>
                  <a:cs typeface="+mn-cs"/>
                </a:rPr>
                <a:t>Linux General Release</a:t>
              </a:r>
            </a:p>
          </p:txBody>
        </p:sp>
        <p:sp>
          <p:nvSpPr>
            <p:cNvPr id="8" name="Arrow: Right 7">
              <a:extLst>
                <a:ext uri="{FF2B5EF4-FFF2-40B4-BE49-F238E27FC236}">
                  <a16:creationId xmlns:a16="http://schemas.microsoft.com/office/drawing/2014/main" id="{71F88A76-BDD0-CFC1-5040-198A933AD862}"/>
                </a:ext>
                <a:ext uri="{C183D7F6-B498-43B3-948B-1728B52AA6E4}">
                  <adec:decorative xmlns:adec="http://schemas.microsoft.com/office/drawing/2017/decorative" val="1"/>
                </a:ext>
              </a:extLst>
            </p:cNvPr>
            <p:cNvSpPr/>
            <p:nvPr/>
          </p:nvSpPr>
          <p:spPr>
            <a:xfrm>
              <a:off x="1820632" y="1148571"/>
              <a:ext cx="5587963" cy="935925"/>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14041">
                      <a:lumMod val="50000"/>
                    </a:srgbClr>
                  </a:solidFill>
                  <a:effectLst/>
                  <a:uLnTx/>
                  <a:uFillTx/>
                  <a:latin typeface="Calibri" panose="020F0502020204030204"/>
                  <a:ea typeface="+mn-ea"/>
                  <a:cs typeface="+mn-cs"/>
                </a:rPr>
                <a:t>Full / Premier Support / Branch Releases</a:t>
              </a:r>
            </a:p>
          </p:txBody>
        </p:sp>
        <p:sp>
          <p:nvSpPr>
            <p:cNvPr id="9" name="Rectangle: Rounded Corners 8">
              <a:extLst>
                <a:ext uri="{FF2B5EF4-FFF2-40B4-BE49-F238E27FC236}">
                  <a16:creationId xmlns:a16="http://schemas.microsoft.com/office/drawing/2014/main" id="{12C15262-3EF2-4987-C2C4-B64EF8B5E772}"/>
                </a:ext>
                <a:ext uri="{C183D7F6-B498-43B3-948B-1728B52AA6E4}">
                  <adec:decorative xmlns:adec="http://schemas.microsoft.com/office/drawing/2017/decorative" val="1"/>
                </a:ext>
              </a:extLst>
            </p:cNvPr>
            <p:cNvSpPr/>
            <p:nvPr/>
          </p:nvSpPr>
          <p:spPr>
            <a:xfrm>
              <a:off x="7327855" y="1154644"/>
              <a:ext cx="1130280" cy="931335"/>
            </a:xfrm>
            <a:prstGeom prst="roundRect">
              <a:avLst/>
            </a:prstGeom>
            <a:solidFill>
              <a:srgbClr val="FFFF00"/>
            </a:solidFill>
            <a:ln w="12700" cap="flat" cmpd="sng" algn="ctr">
              <a:solidFill>
                <a:srgbClr val="4472C4">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rPr>
                <a:t>End of Service Life (</a:t>
              </a:r>
              <a:r>
                <a:rPr kumimoji="0" lang="en-US" sz="1600" b="0" i="0" u="none" strike="noStrike" kern="0" cap="none" spc="0" normalizeH="0" baseline="0" noProof="0" dirty="0" err="1">
                  <a:ln>
                    <a:noFill/>
                  </a:ln>
                  <a:solidFill>
                    <a:prstClr val="black"/>
                  </a:solidFill>
                  <a:effectLst/>
                  <a:uLnTx/>
                  <a:uFillTx/>
                  <a:latin typeface="Calibri" panose="020F0502020204030204"/>
                  <a:ea typeface="+mn-ea"/>
                  <a:cs typeface="+mn-cs"/>
                </a:rPr>
                <a:t>EoSL</a:t>
              </a:r>
              <a:r>
                <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rPr>
                <a:t>)</a:t>
              </a:r>
            </a:p>
          </p:txBody>
        </p:sp>
        <p:sp>
          <p:nvSpPr>
            <p:cNvPr id="10" name="Arrow: Right 9">
              <a:extLst>
                <a:ext uri="{FF2B5EF4-FFF2-40B4-BE49-F238E27FC236}">
                  <a16:creationId xmlns:a16="http://schemas.microsoft.com/office/drawing/2014/main" id="{36859DB6-1F42-42CD-B0A8-AD4DF98C1F95}"/>
                </a:ext>
                <a:ext uri="{C183D7F6-B498-43B3-948B-1728B52AA6E4}">
                  <adec:decorative xmlns:adec="http://schemas.microsoft.com/office/drawing/2017/decorative" val="1"/>
                </a:ext>
              </a:extLst>
            </p:cNvPr>
            <p:cNvSpPr/>
            <p:nvPr/>
          </p:nvSpPr>
          <p:spPr>
            <a:xfrm>
              <a:off x="8493148" y="1145440"/>
              <a:ext cx="1568902" cy="940194"/>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414041">
                      <a:lumMod val="50000"/>
                    </a:srgbClr>
                  </a:solidFill>
                  <a:effectLst/>
                  <a:uLnTx/>
                  <a:uFillTx/>
                  <a:latin typeface="Calibri" panose="020F0502020204030204"/>
                  <a:ea typeface="Calibri"/>
                  <a:cs typeface="Calibri"/>
                </a:rPr>
                <a:t>Extended Life Phase</a:t>
              </a:r>
            </a:p>
          </p:txBody>
        </p:sp>
        <p:sp>
          <p:nvSpPr>
            <p:cNvPr id="11" name="Rectangle: Rounded Corners 10">
              <a:extLst>
                <a:ext uri="{FF2B5EF4-FFF2-40B4-BE49-F238E27FC236}">
                  <a16:creationId xmlns:a16="http://schemas.microsoft.com/office/drawing/2014/main" id="{2D62C2B0-89F3-D484-CE99-F4DA463A315E}"/>
                </a:ext>
                <a:ext uri="{C183D7F6-B498-43B3-948B-1728B52AA6E4}">
                  <adec:decorative xmlns:adec="http://schemas.microsoft.com/office/drawing/2017/decorative" val="1"/>
                </a:ext>
              </a:extLst>
            </p:cNvPr>
            <p:cNvSpPr/>
            <p:nvPr/>
          </p:nvSpPr>
          <p:spPr>
            <a:xfrm>
              <a:off x="10060330" y="1198649"/>
              <a:ext cx="1497254" cy="829880"/>
            </a:xfrm>
            <a:prstGeom prst="roundRect">
              <a:avLst/>
            </a:prstGeom>
            <a:solidFill>
              <a:srgbClr val="FF0000"/>
            </a:solidFill>
            <a:ln w="12700" cap="flat" cmpd="sng" algn="ctr">
              <a:solidFill>
                <a:srgbClr val="4472C4">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End of 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err="1">
                  <a:ln>
                    <a:noFill/>
                  </a:ln>
                  <a:solidFill>
                    <a:prstClr val="black"/>
                  </a:solidFill>
                  <a:effectLst/>
                  <a:uLnTx/>
                  <a:uFillTx/>
                  <a:latin typeface="Calibri" panose="020F0502020204030204"/>
                  <a:ea typeface="+mn-ea"/>
                  <a:cs typeface="+mn-cs"/>
                </a:rPr>
                <a:t>EoL</a:t>
              </a: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a:t>
              </a:r>
            </a:p>
          </p:txBody>
        </p:sp>
      </p:grpSp>
      <p:grpSp>
        <p:nvGrpSpPr>
          <p:cNvPr id="3" name="Group 2" descr="Microsoft General release to mainstream support, extended support end of service life, extended updates and finally End of life">
            <a:extLst>
              <a:ext uri="{FF2B5EF4-FFF2-40B4-BE49-F238E27FC236}">
                <a16:creationId xmlns:a16="http://schemas.microsoft.com/office/drawing/2014/main" id="{E2327A65-BCE0-6986-D9B8-D8264BE5CD7F}"/>
              </a:ext>
            </a:extLst>
          </p:cNvPr>
          <p:cNvGrpSpPr/>
          <p:nvPr/>
        </p:nvGrpSpPr>
        <p:grpSpPr>
          <a:xfrm>
            <a:off x="564645" y="2153525"/>
            <a:ext cx="10917789" cy="3480671"/>
            <a:chOff x="508210" y="2798667"/>
            <a:chExt cx="10917789" cy="3549597"/>
          </a:xfrm>
        </p:grpSpPr>
        <p:sp>
          <p:nvSpPr>
            <p:cNvPr id="49" name="Arrow: Right 48">
              <a:extLst>
                <a:ext uri="{FF2B5EF4-FFF2-40B4-BE49-F238E27FC236}">
                  <a16:creationId xmlns:a16="http://schemas.microsoft.com/office/drawing/2014/main" id="{36A0B41A-CAF1-2C94-0049-27C13201AD8A}"/>
                </a:ext>
              </a:extLst>
            </p:cNvPr>
            <p:cNvSpPr/>
            <p:nvPr/>
          </p:nvSpPr>
          <p:spPr>
            <a:xfrm>
              <a:off x="1639963" y="2866761"/>
              <a:ext cx="2705744" cy="931335"/>
            </a:xfrm>
            <a:prstGeom prst="rightArrow">
              <a:avLst/>
            </a:prstGeom>
            <a:solidFill>
              <a:schemeClr val="bg2"/>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Mainstream Support</a:t>
              </a:r>
            </a:p>
          </p:txBody>
        </p:sp>
        <p:sp>
          <p:nvSpPr>
            <p:cNvPr id="50" name="Arrow: Right 49">
              <a:extLst>
                <a:ext uri="{FF2B5EF4-FFF2-40B4-BE49-F238E27FC236}">
                  <a16:creationId xmlns:a16="http://schemas.microsoft.com/office/drawing/2014/main" id="{D282B4C0-F6CF-3C90-480A-147A9A10DE01}"/>
                </a:ext>
              </a:extLst>
            </p:cNvPr>
            <p:cNvSpPr/>
            <p:nvPr/>
          </p:nvSpPr>
          <p:spPr>
            <a:xfrm>
              <a:off x="4258955" y="2850135"/>
              <a:ext cx="3014133" cy="931334"/>
            </a:xfrm>
            <a:prstGeom prst="rightArrow">
              <a:avLst/>
            </a:prstGeom>
            <a:solidFill>
              <a:schemeClr val="bg2"/>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Extended Support</a:t>
              </a:r>
            </a:p>
          </p:txBody>
        </p:sp>
        <p:sp>
          <p:nvSpPr>
            <p:cNvPr id="51" name="Arrow: Right 50">
              <a:extLst>
                <a:ext uri="{FF2B5EF4-FFF2-40B4-BE49-F238E27FC236}">
                  <a16:creationId xmlns:a16="http://schemas.microsoft.com/office/drawing/2014/main" id="{BA7DA7E3-2BCF-4ABC-48A7-2DEC7DDA2E8A}"/>
                </a:ext>
                <a:ext uri="{C183D7F6-B498-43B3-948B-1728B52AA6E4}">
                  <adec:decorative xmlns:adec="http://schemas.microsoft.com/office/drawing/2017/decorative" val="1"/>
                </a:ext>
              </a:extLst>
            </p:cNvPr>
            <p:cNvSpPr/>
            <p:nvPr/>
          </p:nvSpPr>
          <p:spPr>
            <a:xfrm>
              <a:off x="8382826" y="2839417"/>
              <a:ext cx="1643353" cy="940194"/>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414041">
                      <a:lumMod val="50000"/>
                    </a:srgbClr>
                  </a:solidFill>
                  <a:effectLst/>
                  <a:uLnTx/>
                  <a:uFillTx/>
                  <a:latin typeface="Calibri" panose="020F0502020204030204"/>
                  <a:ea typeface="+mn-ea"/>
                  <a:cs typeface="+mn-cs"/>
                </a:rPr>
                <a:t>Extended Security Updates</a:t>
              </a:r>
              <a:endParaRPr kumimoji="0" lang="en-US" sz="1200" b="0" i="0" u="none" strike="noStrike" kern="0" cap="none" spc="0" normalizeH="0" baseline="0" noProof="0" dirty="0">
                <a:ln>
                  <a:noFill/>
                </a:ln>
                <a:solidFill>
                  <a:srgbClr val="414041">
                    <a:lumMod val="50000"/>
                  </a:srgbClr>
                </a:solidFill>
                <a:effectLst/>
                <a:uLnTx/>
                <a:uFillTx/>
                <a:latin typeface="Calibri" panose="020F0502020204030204"/>
                <a:ea typeface="Calibri"/>
                <a:cs typeface="Calibri"/>
              </a:endParaRPr>
            </a:p>
          </p:txBody>
        </p:sp>
        <p:sp>
          <p:nvSpPr>
            <p:cNvPr id="52" name="Rectangle: Rounded Corners 51">
              <a:extLst>
                <a:ext uri="{FF2B5EF4-FFF2-40B4-BE49-F238E27FC236}">
                  <a16:creationId xmlns:a16="http://schemas.microsoft.com/office/drawing/2014/main" id="{275569DF-C3DB-3318-DECB-23880B3B3359}"/>
                </a:ext>
              </a:extLst>
            </p:cNvPr>
            <p:cNvSpPr/>
            <p:nvPr/>
          </p:nvSpPr>
          <p:spPr>
            <a:xfrm>
              <a:off x="508210" y="2883036"/>
              <a:ext cx="1176183" cy="931334"/>
            </a:xfrm>
            <a:prstGeom prst="roundRect">
              <a:avLst/>
            </a:prstGeom>
            <a:solidFill>
              <a:srgbClr val="70AD47"/>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Microsoft General Release</a:t>
              </a:r>
            </a:p>
          </p:txBody>
        </p:sp>
        <p:sp>
          <p:nvSpPr>
            <p:cNvPr id="53" name="TextBox 52">
              <a:extLst>
                <a:ext uri="{FF2B5EF4-FFF2-40B4-BE49-F238E27FC236}">
                  <a16:creationId xmlns:a16="http://schemas.microsoft.com/office/drawing/2014/main" id="{F1CF7829-4570-8B33-8DA5-5B9CA1E55C29}"/>
                </a:ext>
              </a:extLst>
            </p:cNvPr>
            <p:cNvSpPr txBox="1"/>
            <p:nvPr/>
          </p:nvSpPr>
          <p:spPr>
            <a:xfrm>
              <a:off x="1553330" y="3750740"/>
              <a:ext cx="261469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5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 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Features 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Warranty Support</a:t>
              </a:r>
            </a:p>
          </p:txBody>
        </p:sp>
        <p:sp>
          <p:nvSpPr>
            <p:cNvPr id="54" name="TextBox 53">
              <a:extLst>
                <a:ext uri="{FF2B5EF4-FFF2-40B4-BE49-F238E27FC236}">
                  <a16:creationId xmlns:a16="http://schemas.microsoft.com/office/drawing/2014/main" id="{E60C94B5-DB48-8140-3FD3-11B672C10D5A}"/>
                </a:ext>
              </a:extLst>
            </p:cNvPr>
            <p:cNvSpPr txBox="1"/>
            <p:nvPr/>
          </p:nvSpPr>
          <p:spPr>
            <a:xfrm>
              <a:off x="4392873" y="3792638"/>
              <a:ext cx="2563778" cy="178906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5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 - 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Warranty Support</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rPr>
                <a:t>KBA updates</a:t>
              </a:r>
            </a:p>
          </p:txBody>
        </p:sp>
        <p:sp>
          <p:nvSpPr>
            <p:cNvPr id="55" name="Rectangle: Rounded Corners 54">
              <a:extLst>
                <a:ext uri="{FF2B5EF4-FFF2-40B4-BE49-F238E27FC236}">
                  <a16:creationId xmlns:a16="http://schemas.microsoft.com/office/drawing/2014/main" id="{39180974-EAB8-AAED-9F03-84719E601AF2}"/>
                </a:ext>
                <a:ext uri="{C183D7F6-B498-43B3-948B-1728B52AA6E4}">
                  <adec:decorative xmlns:adec="http://schemas.microsoft.com/office/drawing/2017/decorative" val="1"/>
                </a:ext>
              </a:extLst>
            </p:cNvPr>
            <p:cNvSpPr/>
            <p:nvPr/>
          </p:nvSpPr>
          <p:spPr>
            <a:xfrm>
              <a:off x="9928010" y="2839417"/>
              <a:ext cx="1497989" cy="935764"/>
            </a:xfrm>
            <a:prstGeom prst="roundRect">
              <a:avLst/>
            </a:prstGeom>
            <a:solidFill>
              <a:srgbClr val="FF00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End of 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dirty="0" err="1">
                  <a:ln>
                    <a:noFill/>
                  </a:ln>
                  <a:solidFill>
                    <a:prstClr val="black"/>
                  </a:solidFill>
                  <a:effectLst/>
                  <a:uLnTx/>
                  <a:uFillTx/>
                  <a:latin typeface="Calibri" panose="020F0502020204030204"/>
                  <a:ea typeface="+mn-ea"/>
                  <a:cs typeface="+mn-cs"/>
                </a:rPr>
                <a:t>EoL</a:t>
              </a: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a:t>
              </a:r>
            </a:p>
          </p:txBody>
        </p:sp>
        <p:sp>
          <p:nvSpPr>
            <p:cNvPr id="56" name="Rectangle: Rounded Corners 55">
              <a:extLst>
                <a:ext uri="{FF2B5EF4-FFF2-40B4-BE49-F238E27FC236}">
                  <a16:creationId xmlns:a16="http://schemas.microsoft.com/office/drawing/2014/main" id="{BE5196B4-17BF-BAD5-596F-DA8520DE6536}"/>
                </a:ext>
              </a:extLst>
            </p:cNvPr>
            <p:cNvSpPr/>
            <p:nvPr/>
          </p:nvSpPr>
          <p:spPr>
            <a:xfrm>
              <a:off x="7221735" y="2798667"/>
              <a:ext cx="1130280" cy="931335"/>
            </a:xfrm>
            <a:prstGeom prst="roundRect">
              <a:avLst/>
            </a:prstGeom>
            <a:solidFill>
              <a:srgbClr val="FFFF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End of Service Life (</a:t>
              </a:r>
              <a:r>
                <a:rPr kumimoji="0" lang="en-US" sz="1600" b="0" i="0" u="none" strike="noStrike" kern="0" cap="none" spc="0" normalizeH="0" baseline="0" noProof="0" err="1">
                  <a:ln>
                    <a:noFill/>
                  </a:ln>
                  <a:solidFill>
                    <a:prstClr val="black"/>
                  </a:solidFill>
                  <a:effectLst/>
                  <a:uLnTx/>
                  <a:uFillTx/>
                  <a:latin typeface="Calibri" panose="020F0502020204030204"/>
                  <a:ea typeface="+mn-ea"/>
                  <a:cs typeface="+mn-cs"/>
                </a:rPr>
                <a:t>EoSL</a:t>
              </a: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57" name="TextBox 56">
              <a:extLst>
                <a:ext uri="{FF2B5EF4-FFF2-40B4-BE49-F238E27FC236}">
                  <a16:creationId xmlns:a16="http://schemas.microsoft.com/office/drawing/2014/main" id="{1F117A59-CB39-8116-6A6D-26A67A9AC79F}"/>
                </a:ext>
              </a:extLst>
            </p:cNvPr>
            <p:cNvSpPr txBox="1"/>
            <p:nvPr/>
          </p:nvSpPr>
          <p:spPr>
            <a:xfrm>
              <a:off x="7691256" y="3851785"/>
              <a:ext cx="2655632"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3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Critical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Informational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Paid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“Best effort” support</a:t>
              </a:r>
            </a:p>
          </p:txBody>
        </p:sp>
        <p:sp>
          <p:nvSpPr>
            <p:cNvPr id="58" name="Right Brace 57">
              <a:extLst>
                <a:ext uri="{FF2B5EF4-FFF2-40B4-BE49-F238E27FC236}">
                  <a16:creationId xmlns:a16="http://schemas.microsoft.com/office/drawing/2014/main" id="{C4465BE5-A080-43B8-48ED-A2D966E8654D}"/>
                </a:ext>
              </a:extLst>
            </p:cNvPr>
            <p:cNvSpPr/>
            <p:nvPr/>
          </p:nvSpPr>
          <p:spPr>
            <a:xfrm rot="5400000">
              <a:off x="3938037" y="2778807"/>
              <a:ext cx="765731" cy="5542661"/>
            </a:xfrm>
            <a:prstGeom prst="rightBrace">
              <a:avLst>
                <a:gd name="adj1" fmla="val 8333"/>
                <a:gd name="adj2" fmla="val 51296"/>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77EE4376-ED45-4D59-67B3-A11DECD1C4F5}"/>
                </a:ext>
              </a:extLst>
            </p:cNvPr>
            <p:cNvSpPr txBox="1"/>
            <p:nvPr/>
          </p:nvSpPr>
          <p:spPr>
            <a:xfrm rot="10800000" flipV="1">
              <a:off x="2171489" y="5971618"/>
              <a:ext cx="4712322" cy="37664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Covered by VITA Enterprise Support Agreements</a:t>
              </a:r>
            </a:p>
          </p:txBody>
        </p:sp>
        <p:sp>
          <p:nvSpPr>
            <p:cNvPr id="97" name="Right Brace 96">
              <a:extLst>
                <a:ext uri="{FF2B5EF4-FFF2-40B4-BE49-F238E27FC236}">
                  <a16:creationId xmlns:a16="http://schemas.microsoft.com/office/drawing/2014/main" id="{39C6FDE6-87A5-7580-0D57-C609C3954847}"/>
                </a:ext>
              </a:extLst>
            </p:cNvPr>
            <p:cNvSpPr/>
            <p:nvPr/>
          </p:nvSpPr>
          <p:spPr>
            <a:xfrm rot="5400000">
              <a:off x="8532825" y="4301306"/>
              <a:ext cx="777316" cy="2460455"/>
            </a:xfrm>
            <a:prstGeom prst="rightBrace">
              <a:avLst>
                <a:gd name="adj1" fmla="val 8333"/>
                <a:gd name="adj2" fmla="val 51854"/>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76" name="TextBox 75">
            <a:extLst>
              <a:ext uri="{FF2B5EF4-FFF2-40B4-BE49-F238E27FC236}">
                <a16:creationId xmlns:a16="http://schemas.microsoft.com/office/drawing/2014/main" id="{9871DFC7-2BC4-FDB5-1C41-52BFE655EA22}"/>
              </a:ext>
            </a:extLst>
          </p:cNvPr>
          <p:cNvSpPr txBox="1"/>
          <p:nvPr/>
        </p:nvSpPr>
        <p:spPr>
          <a:xfrm>
            <a:off x="9984445" y="3251634"/>
            <a:ext cx="1865818" cy="9233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 Security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"Best Effort" Support</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98" name="TextBox 97">
            <a:extLst>
              <a:ext uri="{FF2B5EF4-FFF2-40B4-BE49-F238E27FC236}">
                <a16:creationId xmlns:a16="http://schemas.microsoft.com/office/drawing/2014/main" id="{98C6C315-A691-A53A-DE82-743578C3530C}"/>
              </a:ext>
            </a:extLst>
          </p:cNvPr>
          <p:cNvSpPr txBox="1"/>
          <p:nvPr/>
        </p:nvSpPr>
        <p:spPr>
          <a:xfrm rot="10800000" flipV="1">
            <a:off x="7647238" y="5265659"/>
            <a:ext cx="2661360" cy="3693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Purchased ESU Licensing</a:t>
            </a:r>
          </a:p>
        </p:txBody>
      </p:sp>
    </p:spTree>
    <p:extLst>
      <p:ext uri="{BB962C8B-B14F-4D97-AF65-F5344CB8AC3E}">
        <p14:creationId xmlns:p14="http://schemas.microsoft.com/office/powerpoint/2010/main" val="88205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D3B356-8721-A557-0CE6-B283E7A124FB}"/>
              </a:ext>
            </a:extLst>
          </p:cNvPr>
          <p:cNvSpPr>
            <a:spLocks noGrp="1"/>
          </p:cNvSpPr>
          <p:nvPr>
            <p:ph type="title"/>
          </p:nvPr>
        </p:nvSpPr>
        <p:spPr/>
        <p:txBody>
          <a:bodyPr/>
          <a:lstStyle/>
          <a:p>
            <a:r>
              <a:rPr lang="en-US"/>
              <a:t>Server Population</a:t>
            </a:r>
          </a:p>
        </p:txBody>
      </p:sp>
      <p:sp>
        <p:nvSpPr>
          <p:cNvPr id="3" name="Content Placeholder 2">
            <a:extLst>
              <a:ext uri="{FF2B5EF4-FFF2-40B4-BE49-F238E27FC236}">
                <a16:creationId xmlns:a16="http://schemas.microsoft.com/office/drawing/2014/main" id="{FD7DDD2F-141D-8034-9010-15D140D2CBB3}"/>
              </a:ext>
            </a:extLst>
          </p:cNvPr>
          <p:cNvSpPr>
            <a:spLocks noGrp="1"/>
          </p:cNvSpPr>
          <p:nvPr>
            <p:ph idx="1"/>
          </p:nvPr>
        </p:nvSpPr>
        <p:spPr/>
        <p:txBody>
          <a:bodyPr/>
          <a:lstStyle/>
          <a:p>
            <a:r>
              <a:rPr lang="en-US"/>
              <a:t>Pie chart for all MS servers and Linux servers</a:t>
            </a:r>
          </a:p>
        </p:txBody>
      </p:sp>
      <p:graphicFrame>
        <p:nvGraphicFramePr>
          <p:cNvPr id="7" name="Chart 6" descr="Chart shows breakdown of all MS Servers and Linus servers colors denoting which Operating system is installed">
            <a:extLst>
              <a:ext uri="{FF2B5EF4-FFF2-40B4-BE49-F238E27FC236}">
                <a16:creationId xmlns:a16="http://schemas.microsoft.com/office/drawing/2014/main" id="{74FF477B-287E-A38E-76AC-F39935A14935}"/>
              </a:ext>
            </a:extLst>
          </p:cNvPr>
          <p:cNvGraphicFramePr>
            <a:graphicFrameLocks/>
          </p:cNvGraphicFramePr>
          <p:nvPr>
            <p:extLst>
              <p:ext uri="{D42A27DB-BD31-4B8C-83A1-F6EECF244321}">
                <p14:modId xmlns:p14="http://schemas.microsoft.com/office/powerpoint/2010/main" val="1330580415"/>
              </p:ext>
            </p:extLst>
          </p:nvPr>
        </p:nvGraphicFramePr>
        <p:xfrm>
          <a:off x="-264795" y="1262062"/>
          <a:ext cx="7730490" cy="5105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descr="Operating systems table">
            <a:extLst>
              <a:ext uri="{FF2B5EF4-FFF2-40B4-BE49-F238E27FC236}">
                <a16:creationId xmlns:a16="http://schemas.microsoft.com/office/drawing/2014/main" id="{5DFCDA7B-72AF-0BF6-78DF-FAEDED25BB66}"/>
              </a:ext>
            </a:extLst>
          </p:cNvPr>
          <p:cNvGraphicFramePr>
            <a:graphicFrameLocks noGrp="1"/>
          </p:cNvGraphicFramePr>
          <p:nvPr>
            <p:extLst>
              <p:ext uri="{D42A27DB-BD31-4B8C-83A1-F6EECF244321}">
                <p14:modId xmlns:p14="http://schemas.microsoft.com/office/powerpoint/2010/main" val="3397868099"/>
              </p:ext>
            </p:extLst>
          </p:nvPr>
        </p:nvGraphicFramePr>
        <p:xfrm>
          <a:off x="6299199" y="1855416"/>
          <a:ext cx="4631268" cy="1217981"/>
        </p:xfrm>
        <a:graphic>
          <a:graphicData uri="http://schemas.openxmlformats.org/drawingml/2006/table">
            <a:tbl>
              <a:tblPr firstRow="1"/>
              <a:tblGrid>
                <a:gridCol w="3138293">
                  <a:extLst>
                    <a:ext uri="{9D8B030D-6E8A-4147-A177-3AD203B41FA5}">
                      <a16:colId xmlns:a16="http://schemas.microsoft.com/office/drawing/2014/main" val="2356136927"/>
                    </a:ext>
                  </a:extLst>
                </a:gridCol>
                <a:gridCol w="761722">
                  <a:extLst>
                    <a:ext uri="{9D8B030D-6E8A-4147-A177-3AD203B41FA5}">
                      <a16:colId xmlns:a16="http://schemas.microsoft.com/office/drawing/2014/main" val="3563286728"/>
                    </a:ext>
                  </a:extLst>
                </a:gridCol>
                <a:gridCol w="731253">
                  <a:extLst>
                    <a:ext uri="{9D8B030D-6E8A-4147-A177-3AD203B41FA5}">
                      <a16:colId xmlns:a16="http://schemas.microsoft.com/office/drawing/2014/main" val="1689082277"/>
                    </a:ext>
                  </a:extLst>
                </a:gridCol>
              </a:tblGrid>
              <a:tr h="241583">
                <a:tc>
                  <a:txBody>
                    <a:bodyPr/>
                    <a:lstStyle/>
                    <a:p>
                      <a:pPr algn="l" fontAlgn="b">
                        <a:buNone/>
                      </a:pPr>
                      <a:r>
                        <a:rPr lang="en-US" sz="1100" b="0" i="0" u="none" strike="noStrike">
                          <a:solidFill>
                            <a:srgbClr val="000000"/>
                          </a:solidFill>
                          <a:effectLst/>
                          <a:latin typeface="Aptos Narrow" panose="020B0004020202020204" pitchFamily="34" charset="0"/>
                        </a:rPr>
                        <a:t>Type of Operationg System</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1100" b="0" i="0" u="none" strike="noStrike">
                          <a:solidFill>
                            <a:srgbClr val="000000"/>
                          </a:solidFill>
                          <a:effectLst/>
                          <a:latin typeface="Aptos Narrow" panose="020B0004020202020204" pitchFamily="34" charset="0"/>
                        </a:rPr>
                        <a:t>Number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1100" b="0" i="0" u="none" strike="noStrike">
                          <a:solidFill>
                            <a:srgbClr val="000000"/>
                          </a:solidFill>
                          <a:effectLst/>
                          <a:latin typeface="Aptos Narrow" panose="020B0004020202020204" pitchFamily="34" charset="0"/>
                        </a:rPr>
                        <a:t>% of total</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747391939"/>
                  </a:ext>
                </a:extLst>
              </a:tr>
              <a:tr h="241583">
                <a:tc>
                  <a:txBody>
                    <a:bodyPr/>
                    <a:lstStyle/>
                    <a:p>
                      <a:pPr algn="l" fontAlgn="b">
                        <a:buNone/>
                      </a:pPr>
                      <a:r>
                        <a:rPr lang="en-US" sz="1100" b="0" i="0" u="none" strike="noStrike">
                          <a:solidFill>
                            <a:srgbClr val="000000"/>
                          </a:solidFill>
                          <a:effectLst/>
                          <a:latin typeface="Aptos Narrow" panose="020B0004020202020204" pitchFamily="34" charset="0"/>
                        </a:rPr>
                        <a:t>Windows Servers</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          2,590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75.5%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2520249"/>
                  </a:ext>
                </a:extLst>
              </a:tr>
              <a:tr h="241583">
                <a:tc>
                  <a:txBody>
                    <a:bodyPr/>
                    <a:lstStyle/>
                    <a:p>
                      <a:pPr algn="l" fontAlgn="b">
                        <a:buNone/>
                      </a:pPr>
                      <a:r>
                        <a:rPr lang="en-US" sz="1100" b="0" i="0" u="none" strike="noStrike">
                          <a:solidFill>
                            <a:srgbClr val="000000"/>
                          </a:solidFill>
                          <a:effectLst/>
                          <a:latin typeface="Aptos Narrow" panose="020B0004020202020204" pitchFamily="34" charset="0"/>
                        </a:rPr>
                        <a:t>Red Hat Linux (RHEL)</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               547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16.0%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6689501"/>
                  </a:ext>
                </a:extLst>
              </a:tr>
              <a:tr h="241583">
                <a:tc>
                  <a:txBody>
                    <a:bodyPr/>
                    <a:lstStyle/>
                    <a:p>
                      <a:pPr algn="l" fontAlgn="b">
                        <a:buNone/>
                      </a:pPr>
                      <a:r>
                        <a:rPr lang="en-US" sz="1100" b="0" i="0" u="none" strike="noStrike">
                          <a:solidFill>
                            <a:srgbClr val="000000"/>
                          </a:solidFill>
                          <a:effectLst/>
                          <a:latin typeface="Aptos Narrow" panose="020B0004020202020204" pitchFamily="34" charset="0"/>
                        </a:rPr>
                        <a:t>Oracle Linux</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               293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8.5%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955314"/>
                  </a:ext>
                </a:extLst>
              </a:tr>
              <a:tr h="251649">
                <a:tc>
                  <a:txBody>
                    <a:bodyPr/>
                    <a:lstStyle/>
                    <a:p>
                      <a:pPr algn="l" fontAlgn="b">
                        <a:buNone/>
                      </a:pPr>
                      <a:r>
                        <a:rPr lang="en-US" sz="1100" b="0" i="0" u="none" strike="noStrike">
                          <a:solidFill>
                            <a:srgbClr val="000000"/>
                          </a:solidFill>
                          <a:effectLst/>
                          <a:latin typeface="Aptos Narrow" panose="020B0004020202020204" pitchFamily="34" charset="0"/>
                        </a:rPr>
                        <a:t>Total operating systems (servers/appliances)</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1100" b="0" i="0" u="none" strike="noStrike">
                          <a:solidFill>
                            <a:srgbClr val="000000"/>
                          </a:solidFill>
                          <a:effectLst/>
                          <a:latin typeface="Aptos Narrow" panose="020B0004020202020204" pitchFamily="34" charset="0"/>
                        </a:rPr>
                        <a:t>          3,430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100.00%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960130399"/>
                  </a:ext>
                </a:extLst>
              </a:tr>
            </a:tbl>
          </a:graphicData>
        </a:graphic>
      </p:graphicFrame>
      <p:graphicFrame>
        <p:nvGraphicFramePr>
          <p:cNvPr id="9" name="Table 8" descr="Version table">
            <a:extLst>
              <a:ext uri="{FF2B5EF4-FFF2-40B4-BE49-F238E27FC236}">
                <a16:creationId xmlns:a16="http://schemas.microsoft.com/office/drawing/2014/main" id="{20BBAA55-F668-8915-975A-763E5AE4234A}"/>
              </a:ext>
            </a:extLst>
          </p:cNvPr>
          <p:cNvGraphicFramePr>
            <a:graphicFrameLocks noGrp="1"/>
          </p:cNvGraphicFramePr>
          <p:nvPr>
            <p:extLst>
              <p:ext uri="{D42A27DB-BD31-4B8C-83A1-F6EECF244321}">
                <p14:modId xmlns:p14="http://schemas.microsoft.com/office/powerpoint/2010/main" val="3192991714"/>
              </p:ext>
            </p:extLst>
          </p:nvPr>
        </p:nvGraphicFramePr>
        <p:xfrm>
          <a:off x="6299199" y="3404811"/>
          <a:ext cx="4631269" cy="2013853"/>
        </p:xfrm>
        <a:graphic>
          <a:graphicData uri="http://schemas.openxmlformats.org/drawingml/2006/table">
            <a:tbl>
              <a:tblPr firstRow="1"/>
              <a:tblGrid>
                <a:gridCol w="1032997">
                  <a:extLst>
                    <a:ext uri="{9D8B030D-6E8A-4147-A177-3AD203B41FA5}">
                      <a16:colId xmlns:a16="http://schemas.microsoft.com/office/drawing/2014/main" val="3941565350"/>
                    </a:ext>
                  </a:extLst>
                </a:gridCol>
                <a:gridCol w="1239596">
                  <a:extLst>
                    <a:ext uri="{9D8B030D-6E8A-4147-A177-3AD203B41FA5}">
                      <a16:colId xmlns:a16="http://schemas.microsoft.com/office/drawing/2014/main" val="875639206"/>
                    </a:ext>
                  </a:extLst>
                </a:gridCol>
                <a:gridCol w="1205163">
                  <a:extLst>
                    <a:ext uri="{9D8B030D-6E8A-4147-A177-3AD203B41FA5}">
                      <a16:colId xmlns:a16="http://schemas.microsoft.com/office/drawing/2014/main" val="4192947129"/>
                    </a:ext>
                  </a:extLst>
                </a:gridCol>
                <a:gridCol w="1153513">
                  <a:extLst>
                    <a:ext uri="{9D8B030D-6E8A-4147-A177-3AD203B41FA5}">
                      <a16:colId xmlns:a16="http://schemas.microsoft.com/office/drawing/2014/main" val="3429717864"/>
                    </a:ext>
                  </a:extLst>
                </a:gridCol>
              </a:tblGrid>
              <a:tr h="228847">
                <a:tc>
                  <a:txBody>
                    <a:bodyPr/>
                    <a:lstStyle/>
                    <a:p>
                      <a:pPr algn="ctr" fontAlgn="b">
                        <a:buNone/>
                      </a:pPr>
                      <a:r>
                        <a:rPr lang="en-US" sz="1100" b="0" i="0" u="none" strike="noStrike">
                          <a:solidFill>
                            <a:srgbClr val="000000"/>
                          </a:solidFill>
                          <a:effectLst/>
                          <a:latin typeface="Aptos Narrow" panose="020B0004020202020204" pitchFamily="34" charset="0"/>
                        </a:rPr>
                        <a:t>`"N" Version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1100" b="0" i="0" u="none" strike="noStrike">
                          <a:solidFill>
                            <a:srgbClr val="000000"/>
                          </a:solidFill>
                          <a:effectLst/>
                          <a:latin typeface="Aptos Narrow" panose="020B0004020202020204" pitchFamily="34" charset="0"/>
                        </a:rPr>
                        <a:t>Windows Server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1100" b="0" i="0" u="none" strike="noStrike">
                          <a:solidFill>
                            <a:srgbClr val="000000"/>
                          </a:solidFill>
                          <a:effectLst/>
                          <a:latin typeface="Aptos Narrow" panose="020B0004020202020204" pitchFamily="34" charset="0"/>
                        </a:rPr>
                        <a:t>Red Hat Linux</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1100" b="0" i="0" u="none" strike="noStrike">
                          <a:solidFill>
                            <a:srgbClr val="000000"/>
                          </a:solidFill>
                          <a:effectLst/>
                          <a:latin typeface="Aptos Narrow" panose="020B0004020202020204" pitchFamily="34" charset="0"/>
                        </a:rPr>
                        <a:t>Oracle Linux</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743104005"/>
                  </a:ext>
                </a:extLst>
              </a:tr>
              <a:tr h="219693">
                <a:tc>
                  <a:txBody>
                    <a:bodyPr/>
                    <a:lstStyle/>
                    <a:p>
                      <a:pPr algn="ctr" fontAlgn="b">
                        <a:buNone/>
                      </a:pPr>
                      <a:r>
                        <a:rPr lang="en-US" sz="1100" b="0" i="0" u="none" strike="noStrike">
                          <a:solidFill>
                            <a:srgbClr val="000000"/>
                          </a:solidFill>
                          <a:effectLst/>
                          <a:latin typeface="Aptos Narrow" panose="020B0004020202020204" pitchFamily="34" charset="0"/>
                        </a:rPr>
                        <a:t>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Server 2025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RHEL 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OL 10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4830986"/>
                  </a:ext>
                </a:extLst>
              </a:tr>
              <a:tr h="228847">
                <a:tc>
                  <a:txBody>
                    <a:bodyPr/>
                    <a:lstStyle/>
                    <a:p>
                      <a:pPr algn="ctr" fontAlgn="b">
                        <a:buNone/>
                      </a:pPr>
                      <a:r>
                        <a:rPr lang="en-US" sz="1100" b="0" i="0" u="none" strike="noStrike">
                          <a:solidFill>
                            <a:srgbClr val="000000"/>
                          </a:solidFill>
                          <a:effectLst/>
                          <a:latin typeface="Aptos Narrow" panose="020B0004020202020204" pitchFamily="34" charset="0"/>
                        </a:rPr>
                        <a:t>N-1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Server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RHEL 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OL 9</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495155"/>
                  </a:ext>
                </a:extLst>
              </a:tr>
              <a:tr h="219693">
                <a:tc>
                  <a:txBody>
                    <a:bodyPr/>
                    <a:lstStyle/>
                    <a:p>
                      <a:pPr algn="ctr" fontAlgn="b">
                        <a:buNone/>
                      </a:pPr>
                      <a:r>
                        <a:rPr lang="en-US" sz="1100" b="0" i="0" u="none" strike="noStrike">
                          <a:solidFill>
                            <a:srgbClr val="000000"/>
                          </a:solidFill>
                          <a:effectLst/>
                          <a:latin typeface="Aptos Narrow" panose="020B0004020202020204" pitchFamily="34" charset="0"/>
                        </a:rPr>
                        <a:t>N-2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Server 2019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RHEL 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OL 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3826799"/>
                  </a:ext>
                </a:extLst>
              </a:tr>
              <a:tr h="219693">
                <a:tc>
                  <a:txBody>
                    <a:bodyPr/>
                    <a:lstStyle/>
                    <a:p>
                      <a:pPr algn="ctr" fontAlgn="b">
                        <a:buNone/>
                      </a:pPr>
                      <a:r>
                        <a:rPr lang="en-US" sz="1100" b="0" i="0" u="none" strike="noStrike">
                          <a:solidFill>
                            <a:srgbClr val="000000"/>
                          </a:solidFill>
                          <a:effectLst/>
                          <a:latin typeface="Aptos Narrow" panose="020B0004020202020204" pitchFamily="34" charset="0"/>
                        </a:rPr>
                        <a:t>N-3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0000"/>
                          </a:solidFill>
                          <a:effectLst/>
                          <a:latin typeface="Aptos Narrow" panose="020B0004020202020204" pitchFamily="34" charset="0"/>
                        </a:rPr>
                        <a:t>Server 2016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70C0"/>
                          </a:solidFill>
                          <a:effectLst/>
                          <a:latin typeface="Aptos Narrow" panose="020B0004020202020204" pitchFamily="34" charset="0"/>
                        </a:rPr>
                        <a:t>RHEL 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70C0"/>
                          </a:solidFill>
                          <a:effectLst/>
                          <a:latin typeface="Aptos Narrow" panose="020B0004020202020204" pitchFamily="34" charset="0"/>
                        </a:rPr>
                        <a:t>OL 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9593541"/>
                  </a:ext>
                </a:extLst>
              </a:tr>
              <a:tr h="219693">
                <a:tc>
                  <a:txBody>
                    <a:bodyPr/>
                    <a:lstStyle/>
                    <a:p>
                      <a:pPr algn="ctr" fontAlgn="b">
                        <a:buNone/>
                      </a:pPr>
                      <a:r>
                        <a:rPr lang="en-US" sz="1100" b="0" i="0" u="none" strike="noStrike">
                          <a:solidFill>
                            <a:srgbClr val="000000"/>
                          </a:solidFill>
                          <a:effectLst/>
                          <a:latin typeface="Aptos Narrow" panose="020B0004020202020204" pitchFamily="34" charset="0"/>
                        </a:rPr>
                        <a:t>N-4</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0070C0"/>
                          </a:solidFill>
                          <a:effectLst/>
                          <a:latin typeface="Aptos Narrow" panose="020B0004020202020204" pitchFamily="34" charset="0"/>
                        </a:rPr>
                        <a:t>Server 2012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FF0000"/>
                          </a:solidFill>
                          <a:effectLst/>
                          <a:latin typeface="Aptos Narrow" panose="020B0004020202020204" pitchFamily="34" charset="0"/>
                        </a:rPr>
                        <a:t>RHEL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FF0000"/>
                          </a:solidFill>
                          <a:effectLst/>
                          <a:latin typeface="Aptos Narrow" panose="020B0004020202020204" pitchFamily="34" charset="0"/>
                        </a:rPr>
                        <a:t>OL 6</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8161192"/>
                  </a:ext>
                </a:extLst>
              </a:tr>
              <a:tr h="228847">
                <a:tc>
                  <a:txBody>
                    <a:bodyPr/>
                    <a:lstStyle/>
                    <a:p>
                      <a:pPr algn="ctr" fontAlgn="b">
                        <a:buNone/>
                      </a:pPr>
                      <a:r>
                        <a:rPr lang="en-US" sz="1100" b="0" i="0" u="none" strike="noStrike">
                          <a:solidFill>
                            <a:srgbClr val="000000"/>
                          </a:solidFill>
                          <a:effectLst/>
                          <a:latin typeface="Aptos Narrow" panose="020B0004020202020204" pitchFamily="34" charset="0"/>
                        </a:rPr>
                        <a:t>N-5</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FF0000"/>
                          </a:solidFill>
                          <a:effectLst/>
                          <a:latin typeface="Aptos Narrow" panose="020B0004020202020204" pitchFamily="34" charset="0"/>
                        </a:rPr>
                        <a:t>Server 2008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FF0000"/>
                          </a:solidFill>
                          <a:effectLst/>
                          <a:latin typeface="Aptos Narrow" panose="020B0004020202020204" pitchFamily="34" charset="0"/>
                        </a:rPr>
                        <a:t>RHEL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a:solidFill>
                            <a:srgbClr val="FF0000"/>
                          </a:solidFill>
                          <a:effectLst/>
                          <a:latin typeface="Aptos Narrow" panose="020B0004020202020204" pitchFamily="34" charset="0"/>
                        </a:rPr>
                        <a:t>OL 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6186752"/>
                  </a:ext>
                </a:extLst>
              </a:tr>
              <a:tr h="219693">
                <a:tc gridSpan="4">
                  <a:txBody>
                    <a:bodyPr/>
                    <a:lstStyle/>
                    <a:p>
                      <a:pPr algn="l" fontAlgn="b">
                        <a:buNone/>
                      </a:pPr>
                      <a:r>
                        <a:rPr lang="en-US" sz="1100" b="0" i="0" u="none" strike="noStrike">
                          <a:solidFill>
                            <a:srgbClr val="FF0000"/>
                          </a:solidFill>
                          <a:effectLst/>
                          <a:latin typeface="Aptos Narrow" panose="020B0004020202020204" pitchFamily="34" charset="0"/>
                        </a:rPr>
                        <a:t>Red</a:t>
                      </a:r>
                      <a:r>
                        <a:rPr lang="en-US" sz="1100" b="0" i="0" u="none" strike="noStrike">
                          <a:solidFill>
                            <a:srgbClr val="000000"/>
                          </a:solidFill>
                          <a:effectLst/>
                          <a:latin typeface="Aptos Narrow" panose="020B0004020202020204" pitchFamily="34" charset="0"/>
                        </a:rPr>
                        <a:t>:  No Instances Remaining</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27350826"/>
                  </a:ext>
                </a:extLst>
              </a:tr>
              <a:tr h="228847">
                <a:tc gridSpan="4">
                  <a:txBody>
                    <a:bodyPr/>
                    <a:lstStyle/>
                    <a:p>
                      <a:pPr algn="l" fontAlgn="b">
                        <a:buNone/>
                      </a:pPr>
                      <a:r>
                        <a:rPr lang="en-US" sz="1100" b="0" i="0" u="none" strike="noStrike" dirty="0">
                          <a:solidFill>
                            <a:srgbClr val="0070C0"/>
                          </a:solidFill>
                          <a:effectLst/>
                          <a:latin typeface="Aptos Narrow" panose="020B0004020202020204" pitchFamily="34" charset="0"/>
                        </a:rPr>
                        <a:t>Blue</a:t>
                      </a:r>
                      <a:r>
                        <a:rPr lang="en-US" sz="1100" b="0" i="0" u="none" strike="noStrike" dirty="0">
                          <a:solidFill>
                            <a:srgbClr val="000000"/>
                          </a:solidFill>
                          <a:effectLst/>
                          <a:latin typeface="Aptos Narrow" panose="020B0004020202020204" pitchFamily="34" charset="0"/>
                        </a:rPr>
                        <a:t>: Out of or nearly end of service life</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79372072"/>
                  </a:ext>
                </a:extLst>
              </a:tr>
            </a:tbl>
          </a:graphicData>
        </a:graphic>
      </p:graphicFrame>
    </p:spTree>
    <p:extLst>
      <p:ext uri="{BB962C8B-B14F-4D97-AF65-F5344CB8AC3E}">
        <p14:creationId xmlns:p14="http://schemas.microsoft.com/office/powerpoint/2010/main" val="1662688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477083-E830-AEDC-C68D-ED520D75C4EF}"/>
              </a:ext>
            </a:extLst>
          </p:cNvPr>
          <p:cNvSpPr>
            <a:spLocks noGrp="1"/>
          </p:cNvSpPr>
          <p:nvPr>
            <p:ph type="title"/>
          </p:nvPr>
        </p:nvSpPr>
        <p:spPr>
          <a:xfrm>
            <a:off x="914398" y="387607"/>
            <a:ext cx="7547022" cy="708300"/>
          </a:xfrm>
        </p:spPr>
        <p:txBody>
          <a:bodyPr/>
          <a:lstStyle/>
          <a:p>
            <a:r>
              <a:rPr lang="en-US"/>
              <a:t>Upgrade choices for remaining 2026</a:t>
            </a:r>
          </a:p>
        </p:txBody>
      </p:sp>
      <p:sp>
        <p:nvSpPr>
          <p:cNvPr id="3" name="Content Placeholder 2">
            <a:extLst>
              <a:ext uri="{FF2B5EF4-FFF2-40B4-BE49-F238E27FC236}">
                <a16:creationId xmlns:a16="http://schemas.microsoft.com/office/drawing/2014/main" id="{4A3C2571-5B95-FBBF-9AB6-DEE1289A3A97}"/>
              </a:ext>
            </a:extLst>
          </p:cNvPr>
          <p:cNvSpPr>
            <a:spLocks noGrp="1"/>
          </p:cNvSpPr>
          <p:nvPr>
            <p:ph sz="half" idx="1"/>
          </p:nvPr>
        </p:nvSpPr>
        <p:spPr>
          <a:xfrm>
            <a:off x="914398" y="1343787"/>
            <a:ext cx="10009769" cy="1374014"/>
          </a:xfrm>
        </p:spPr>
        <p:txBody>
          <a:bodyPr vert="horz" lIns="91440" tIns="45720" rIns="91440" bIns="45720" rtlCol="0" anchor="t">
            <a:noAutofit/>
          </a:bodyPr>
          <a:lstStyle/>
          <a:p>
            <a:pPr marL="342900" indent="-342900">
              <a:buFont typeface="Arial" panose="020B0604020202020204" pitchFamily="34" charset="0"/>
              <a:buChar char="•"/>
            </a:pPr>
            <a:r>
              <a:rPr lang="en-US" b="0">
                <a:latin typeface="Roboto"/>
                <a:ea typeface="Roboto"/>
                <a:cs typeface="Roboto"/>
              </a:rPr>
              <a:t>All Windows Server 2019 (N-2) instances can remain without the EA-225 upgrade requirement to N or N-1 through 2026.</a:t>
            </a:r>
          </a:p>
          <a:p>
            <a:pPr marL="342900" indent="-342900">
              <a:buFont typeface="Arial" panose="020B0604020202020204" pitchFamily="34" charset="0"/>
              <a:buChar char="•"/>
            </a:pPr>
            <a:r>
              <a:rPr lang="en-US" b="0">
                <a:latin typeface="Roboto"/>
                <a:ea typeface="Roboto"/>
                <a:cs typeface="Roboto"/>
              </a:rPr>
              <a:t>All Linux Server 8 and Oracle Linux 8 (N-2) instances can remain without the EA-225 upgrade requirement to N or N-1 through calendar year 2026.</a:t>
            </a:r>
          </a:p>
          <a:p>
            <a:endParaRPr lang="en-US" b="0"/>
          </a:p>
        </p:txBody>
      </p:sp>
      <p:sp>
        <p:nvSpPr>
          <p:cNvPr id="5" name="Content Placeholder 2">
            <a:extLst>
              <a:ext uri="{FF2B5EF4-FFF2-40B4-BE49-F238E27FC236}">
                <a16:creationId xmlns:a16="http://schemas.microsoft.com/office/drawing/2014/main" id="{085BF9EF-EB42-8111-7A45-D544AB19BB32}"/>
              </a:ext>
            </a:extLst>
          </p:cNvPr>
          <p:cNvSpPr txBox="1">
            <a:spLocks/>
          </p:cNvSpPr>
          <p:nvPr/>
        </p:nvSpPr>
        <p:spPr>
          <a:xfrm>
            <a:off x="838198" y="3062785"/>
            <a:ext cx="9995998" cy="267761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a:ln>
                  <a:noFill/>
                </a:ln>
                <a:solidFill>
                  <a:srgbClr val="414041"/>
                </a:solidFill>
                <a:effectLst/>
                <a:uLnTx/>
                <a:uFillTx/>
                <a:latin typeface="Roboto"/>
                <a:ea typeface="Roboto"/>
                <a:cs typeface="Roboto"/>
              </a:rPr>
              <a:t>If an Agency </a:t>
            </a:r>
            <a:r>
              <a:rPr kumimoji="0" lang="en-US" sz="2000" b="0" i="0" u="sng" strike="noStrike" kern="1200" cap="none" spc="0" normalizeH="0" baseline="0" noProof="0">
                <a:ln>
                  <a:noFill/>
                </a:ln>
                <a:solidFill>
                  <a:srgbClr val="414041"/>
                </a:solidFill>
                <a:effectLst/>
                <a:uLnTx/>
                <a:uFillTx/>
                <a:latin typeface="Roboto"/>
                <a:ea typeface="Roboto"/>
                <a:cs typeface="Roboto"/>
              </a:rPr>
              <a:t>needs or prefers </a:t>
            </a:r>
            <a:r>
              <a:rPr kumimoji="0" lang="en-US" sz="2000" b="0" i="0" u="none" strike="noStrike" kern="1200" cap="none" spc="0" normalizeH="0" baseline="0" noProof="0">
                <a:ln>
                  <a:noFill/>
                </a:ln>
                <a:solidFill>
                  <a:srgbClr val="414041"/>
                </a:solidFill>
                <a:effectLst/>
                <a:uLnTx/>
                <a:uFillTx/>
                <a:latin typeface="Roboto"/>
                <a:ea typeface="Roboto"/>
                <a:cs typeface="Roboto"/>
              </a:rPr>
              <a:t>to upgrade existing OS2019, Red Hat 8, and Oracle Linux 8 servers to Microsoft Server 2025 or Red Hat Linux 10, contact your BRM or VITA SSDC Service Owner for planning.  Please do not submit a General Service Request (GSR) or a Request for Service (RFS).</a:t>
            </a:r>
            <a:endPar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endParaRPr>
          </a:p>
          <a:p>
            <a:pPr marL="800100" marR="0" lvl="1" indent="-342900" algn="l" defTabSz="914400" rtl="0" eaLnBrk="1" fontAlgn="auto" latinLnBrk="0" hangingPunct="1">
              <a:lnSpc>
                <a:spcPct val="90000"/>
              </a:lnSpc>
              <a:spcBef>
                <a:spcPts val="500"/>
              </a:spcBef>
              <a:spcAft>
                <a:spcPts val="0"/>
              </a:spcAft>
              <a:buClr>
                <a:srgbClr val="920075"/>
              </a:buClr>
              <a:buSzTx/>
              <a:buFont typeface="Wingdings" panose="05000000000000000000" pitchFamily="2" charset="2"/>
              <a:buChar char="§"/>
              <a:tabLst/>
              <a:defRPr/>
            </a:pPr>
            <a:r>
              <a:rPr kumimoji="0" lang="en-US" sz="2000" b="0" i="0" u="none" strike="noStrike" kern="1200" cap="none" spc="0" normalizeH="0" baseline="0" noProof="0">
                <a:ln>
                  <a:noFill/>
                </a:ln>
                <a:solidFill>
                  <a:srgbClr val="414041"/>
                </a:solidFill>
                <a:effectLst/>
                <a:uLnTx/>
                <a:uFillTx/>
                <a:latin typeface="Roboto"/>
                <a:ea typeface="Roboto"/>
                <a:cs typeface="Roboto"/>
              </a:rPr>
              <a:t>In-place upgrades:  These upgrades remain at no cost but will be planned by  ARCP Project processes.</a:t>
            </a:r>
          </a:p>
          <a:p>
            <a:pPr marL="800100" marR="0" lvl="1" indent="-342900" algn="l" defTabSz="914400" rtl="0" eaLnBrk="1" fontAlgn="auto" latinLnBrk="0" hangingPunct="1">
              <a:lnSpc>
                <a:spcPct val="90000"/>
              </a:lnSpc>
              <a:spcBef>
                <a:spcPts val="500"/>
              </a:spcBef>
              <a:spcAft>
                <a:spcPts val="0"/>
              </a:spcAft>
              <a:buClr>
                <a:srgbClr val="920075"/>
              </a:buClr>
              <a:buSzTx/>
              <a:buFont typeface="Wingdings" panose="05000000000000000000" pitchFamily="2" charset="2"/>
              <a:buChar char="§"/>
              <a:tabLst/>
              <a:defRPr/>
            </a:pPr>
            <a:r>
              <a:rPr kumimoji="0" lang="en-US" sz="2000" b="0" i="0" u="none" strike="noStrike" kern="1200" cap="none" spc="0" normalizeH="0" baseline="0" noProof="0">
                <a:ln>
                  <a:noFill/>
                </a:ln>
                <a:solidFill>
                  <a:srgbClr val="414041"/>
                </a:solidFill>
                <a:effectLst/>
                <a:uLnTx/>
                <a:uFillTx/>
                <a:latin typeface="Roboto"/>
                <a:ea typeface="Roboto"/>
                <a:cs typeface="Roboto"/>
              </a:rPr>
              <a:t>Migration upgrades:  Order new Server 2025, Red Hat 10 on the KSE service catalog and migrate from current server to new server.  Don’t forget to decommission the old server when complete!!</a:t>
            </a:r>
          </a:p>
        </p:txBody>
      </p:sp>
    </p:spTree>
    <p:extLst>
      <p:ext uri="{BB962C8B-B14F-4D97-AF65-F5344CB8AC3E}">
        <p14:creationId xmlns:p14="http://schemas.microsoft.com/office/powerpoint/2010/main" val="109529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F0076-4954-071A-05EF-EDBDB8262E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6B34B-4D14-DAC1-60A2-0732E714863B}"/>
              </a:ext>
            </a:extLst>
          </p:cNvPr>
          <p:cNvSpPr>
            <a:spLocks noGrp="1"/>
          </p:cNvSpPr>
          <p:nvPr>
            <p:ph type="title"/>
          </p:nvPr>
        </p:nvSpPr>
        <p:spPr>
          <a:xfrm>
            <a:off x="1719117" y="185820"/>
            <a:ext cx="8409549" cy="1325563"/>
          </a:xfrm>
        </p:spPr>
        <p:txBody>
          <a:bodyPr/>
          <a:lstStyle/>
          <a:p>
            <a:r>
              <a:rPr lang="en-US">
                <a:latin typeface="Roboto"/>
                <a:ea typeface="Roboto"/>
                <a:cs typeface="Roboto"/>
              </a:rPr>
              <a:t>Windows and Linux upgrade project in 2026</a:t>
            </a:r>
          </a:p>
        </p:txBody>
      </p:sp>
      <p:sp>
        <p:nvSpPr>
          <p:cNvPr id="3" name="Content Placeholder 2">
            <a:extLst>
              <a:ext uri="{FF2B5EF4-FFF2-40B4-BE49-F238E27FC236}">
                <a16:creationId xmlns:a16="http://schemas.microsoft.com/office/drawing/2014/main" id="{77675836-53A7-1C8C-BB30-7EC11A7E0287}"/>
              </a:ext>
            </a:extLst>
          </p:cNvPr>
          <p:cNvSpPr>
            <a:spLocks noGrp="1"/>
          </p:cNvSpPr>
          <p:nvPr>
            <p:ph sz="half" idx="1"/>
          </p:nvPr>
        </p:nvSpPr>
        <p:spPr>
          <a:xfrm>
            <a:off x="838199" y="1172311"/>
            <a:ext cx="10515599" cy="1802709"/>
          </a:xfrm>
        </p:spPr>
        <p:txBody>
          <a:bodyPr vert="horz" lIns="91440" tIns="45720" rIns="91440" bIns="45720" rtlCol="0" anchor="t">
            <a:noAutofit/>
          </a:bodyPr>
          <a:lstStyle/>
          <a:p>
            <a:r>
              <a:rPr lang="en-US" b="0">
                <a:latin typeface="Roboto"/>
                <a:ea typeface="Roboto"/>
                <a:cs typeface="Roboto"/>
              </a:rPr>
              <a:t>In calendar year 2026, the ARCP OS upgrade project will concentrate efforts on upgrading and remediating OS N-3+ versions:</a:t>
            </a:r>
          </a:p>
          <a:p>
            <a:endParaRPr lang="en-US" b="0">
              <a:latin typeface="Roboto"/>
              <a:ea typeface="Roboto"/>
              <a:cs typeface="Roboto"/>
            </a:endParaRPr>
          </a:p>
          <a:p>
            <a:endParaRPr lang="en-US" b="0">
              <a:latin typeface="Roboto"/>
              <a:ea typeface="Roboto"/>
              <a:cs typeface="Roboto"/>
            </a:endParaRPr>
          </a:p>
          <a:p>
            <a:endParaRPr lang="en-US" b="0">
              <a:latin typeface="Roboto"/>
              <a:ea typeface="Roboto"/>
              <a:cs typeface="Roboto"/>
            </a:endParaRPr>
          </a:p>
          <a:p>
            <a:endParaRPr lang="en-US" b="0">
              <a:latin typeface="Roboto"/>
              <a:ea typeface="Roboto"/>
              <a:cs typeface="Roboto"/>
            </a:endParaRPr>
          </a:p>
          <a:p>
            <a:pPr marL="342900" indent="-342900">
              <a:buFont typeface="Arial" panose="020B0604020202020204" pitchFamily="34" charset="0"/>
              <a:buChar char="•"/>
            </a:pPr>
            <a:endParaRPr lang="en-US">
              <a:cs typeface="Roboto" panose="02000000000000000000" pitchFamily="2" charset="0"/>
            </a:endParaRPr>
          </a:p>
        </p:txBody>
      </p:sp>
      <p:graphicFrame>
        <p:nvGraphicFramePr>
          <p:cNvPr id="4" name="Content Placeholder 4">
            <a:extLst>
              <a:ext uri="{FF2B5EF4-FFF2-40B4-BE49-F238E27FC236}">
                <a16:creationId xmlns:a16="http://schemas.microsoft.com/office/drawing/2014/main" id="{A22D14A0-5205-69B7-23EE-729D8D3B4B72}"/>
              </a:ext>
            </a:extLst>
          </p:cNvPr>
          <p:cNvGraphicFramePr>
            <a:graphicFrameLocks noGrp="1"/>
          </p:cNvGraphicFramePr>
          <p:nvPr>
            <p:ph sz="half" idx="2"/>
            <p:extLst>
              <p:ext uri="{D42A27DB-BD31-4B8C-83A1-F6EECF244321}">
                <p14:modId xmlns:p14="http://schemas.microsoft.com/office/powerpoint/2010/main" val="2297252919"/>
              </p:ext>
            </p:extLst>
          </p:nvPr>
        </p:nvGraphicFramePr>
        <p:xfrm>
          <a:off x="1235612" y="2073665"/>
          <a:ext cx="9720769" cy="2970198"/>
        </p:xfrm>
        <a:graphic>
          <a:graphicData uri="http://schemas.openxmlformats.org/drawingml/2006/table">
            <a:tbl>
              <a:tblPr firstRow="1" bandRow="1">
                <a:tableStyleId>{5C22544A-7EE6-4342-B048-85BDC9FD1C3A}</a:tableStyleId>
              </a:tblPr>
              <a:tblGrid>
                <a:gridCol w="1620128">
                  <a:extLst>
                    <a:ext uri="{9D8B030D-6E8A-4147-A177-3AD203B41FA5}">
                      <a16:colId xmlns:a16="http://schemas.microsoft.com/office/drawing/2014/main" val="2428041573"/>
                    </a:ext>
                  </a:extLst>
                </a:gridCol>
                <a:gridCol w="1620128">
                  <a:extLst>
                    <a:ext uri="{9D8B030D-6E8A-4147-A177-3AD203B41FA5}">
                      <a16:colId xmlns:a16="http://schemas.microsoft.com/office/drawing/2014/main" val="314544654"/>
                    </a:ext>
                  </a:extLst>
                </a:gridCol>
                <a:gridCol w="1767743">
                  <a:extLst>
                    <a:ext uri="{9D8B030D-6E8A-4147-A177-3AD203B41FA5}">
                      <a16:colId xmlns:a16="http://schemas.microsoft.com/office/drawing/2014/main" val="2708177147"/>
                    </a:ext>
                  </a:extLst>
                </a:gridCol>
                <a:gridCol w="1572833">
                  <a:extLst>
                    <a:ext uri="{9D8B030D-6E8A-4147-A177-3AD203B41FA5}">
                      <a16:colId xmlns:a16="http://schemas.microsoft.com/office/drawing/2014/main" val="962652684"/>
                    </a:ext>
                  </a:extLst>
                </a:gridCol>
                <a:gridCol w="1519809">
                  <a:extLst>
                    <a:ext uri="{9D8B030D-6E8A-4147-A177-3AD203B41FA5}">
                      <a16:colId xmlns:a16="http://schemas.microsoft.com/office/drawing/2014/main" val="197503590"/>
                    </a:ext>
                  </a:extLst>
                </a:gridCol>
                <a:gridCol w="1620128">
                  <a:extLst>
                    <a:ext uri="{9D8B030D-6E8A-4147-A177-3AD203B41FA5}">
                      <a16:colId xmlns:a16="http://schemas.microsoft.com/office/drawing/2014/main" val="2125673763"/>
                    </a:ext>
                  </a:extLst>
                </a:gridCol>
              </a:tblGrid>
              <a:tr h="841075">
                <a:tc>
                  <a:txBody>
                    <a:bodyPr/>
                    <a:lstStyle/>
                    <a:p>
                      <a:r>
                        <a:rPr lang="en-US" dirty="0"/>
                        <a:t>Microsoft Server</a:t>
                      </a:r>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tx2">
                        <a:lumMod val="75000"/>
                        <a:lumOff val="25000"/>
                      </a:schemeClr>
                    </a:solidFill>
                  </a:tcPr>
                </a:tc>
                <a:tc>
                  <a:txBody>
                    <a:bodyPr/>
                    <a:lstStyle/>
                    <a:p>
                      <a:r>
                        <a:rPr lang="en-US"/>
                        <a:t>Instances Remaining</a:t>
                      </a:r>
                    </a:p>
                  </a:txBody>
                  <a:tcPr>
                    <a:lnR w="7620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tx2">
                        <a:lumMod val="75000"/>
                        <a:lumOff val="25000"/>
                      </a:schemeClr>
                    </a:solidFill>
                  </a:tcPr>
                </a:tc>
                <a:tc>
                  <a:txBody>
                    <a:bodyPr/>
                    <a:lstStyle/>
                    <a:p>
                      <a:r>
                        <a:rPr lang="en-US"/>
                        <a:t>Red Hat Enterprise</a:t>
                      </a:r>
                    </a:p>
                  </a:txBody>
                  <a:tcPr>
                    <a:lnL w="7620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accent1"/>
                    </a:solidFill>
                  </a:tcPr>
                </a:tc>
                <a:tc>
                  <a:txBody>
                    <a:bodyPr/>
                    <a:lstStyle/>
                    <a:p>
                      <a:r>
                        <a:rPr lang="en-US" dirty="0"/>
                        <a:t>Instances Remaining</a:t>
                      </a:r>
                    </a:p>
                  </a:txBody>
                  <a:tcPr>
                    <a:lnR w="7620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accent1"/>
                    </a:solidFill>
                  </a:tcPr>
                </a:tc>
                <a:tc>
                  <a:txBody>
                    <a:bodyPr/>
                    <a:lstStyle/>
                    <a:p>
                      <a:r>
                        <a:rPr lang="en-US" dirty="0"/>
                        <a:t>Oracle Linux</a:t>
                      </a:r>
                    </a:p>
                  </a:txBody>
                  <a:tcPr>
                    <a:lnL w="7620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accent2">
                        <a:lumMod val="50000"/>
                      </a:schemeClr>
                    </a:solidFill>
                  </a:tcPr>
                </a:tc>
                <a:tc>
                  <a:txBody>
                    <a:bodyPr/>
                    <a:lstStyle/>
                    <a:p>
                      <a:r>
                        <a:rPr lang="en-US"/>
                        <a:t>Instance Remaining</a:t>
                      </a:r>
                    </a:p>
                  </a:txBody>
                  <a:tcP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accent2">
                        <a:lumMod val="50000"/>
                      </a:schemeClr>
                    </a:solidFill>
                  </a:tcPr>
                </a:tc>
                <a:extLst>
                  <a:ext uri="{0D108BD9-81ED-4DB2-BD59-A6C34878D82A}">
                    <a16:rowId xmlns:a16="http://schemas.microsoft.com/office/drawing/2014/main" val="366636157"/>
                  </a:ext>
                </a:extLst>
              </a:tr>
              <a:tr h="748487">
                <a:tc>
                  <a:txBody>
                    <a:bodyPr/>
                    <a:lstStyle/>
                    <a:p>
                      <a:pPr algn="ctr">
                        <a:lnSpc>
                          <a:spcPct val="150000"/>
                        </a:lnSpc>
                      </a:pPr>
                      <a:r>
                        <a:rPr lang="en-US" dirty="0"/>
                        <a:t>2008 (N-5)</a:t>
                      </a:r>
                    </a:p>
                  </a:txBody>
                  <a:tcPr>
                    <a:lnL w="57150" cap="flat" cmpd="sng" algn="ctr">
                      <a:solidFill>
                        <a:schemeClr val="bg1"/>
                      </a:solidFill>
                      <a:prstDash val="solid"/>
                      <a:round/>
                      <a:headEnd type="none" w="med" len="med"/>
                      <a:tailEnd type="none" w="med" len="med"/>
                    </a:lnL>
                  </a:tcPr>
                </a:tc>
                <a:tc>
                  <a:txBody>
                    <a:bodyPr/>
                    <a:lstStyle/>
                    <a:p>
                      <a:pPr algn="ctr">
                        <a:lnSpc>
                          <a:spcPct val="150000"/>
                        </a:lnSpc>
                      </a:pPr>
                      <a:r>
                        <a:rPr lang="en-US" b="1" dirty="0">
                          <a:solidFill>
                            <a:srgbClr val="005000"/>
                          </a:solidFill>
                        </a:rPr>
                        <a:t>0</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a:t>RHEL 5 (N-5)</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dirty="0"/>
                        <a:t>2</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dirty="0"/>
                        <a:t>OL 5 (N-5)</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b="1" dirty="0">
                          <a:solidFill>
                            <a:srgbClr val="008600"/>
                          </a:solidFill>
                        </a:rPr>
                        <a:t>0</a:t>
                      </a:r>
                    </a:p>
                  </a:txBody>
                  <a:tcPr>
                    <a:lnR w="5715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56944089"/>
                  </a:ext>
                </a:extLst>
              </a:tr>
              <a:tr h="690318">
                <a:tc>
                  <a:txBody>
                    <a:bodyPr/>
                    <a:lstStyle/>
                    <a:p>
                      <a:pPr algn="ctr">
                        <a:lnSpc>
                          <a:spcPct val="150000"/>
                        </a:lnSpc>
                      </a:pPr>
                      <a:r>
                        <a:rPr lang="en-US"/>
                        <a:t>2012 (N-4)</a:t>
                      </a:r>
                    </a:p>
                  </a:txBody>
                  <a:tcPr>
                    <a:lnL w="57150" cap="flat" cmpd="sng" algn="ctr">
                      <a:solidFill>
                        <a:schemeClr val="bg1"/>
                      </a:solidFill>
                      <a:prstDash val="solid"/>
                      <a:round/>
                      <a:headEnd type="none" w="med" len="med"/>
                      <a:tailEnd type="none" w="med" len="med"/>
                    </a:lnL>
                  </a:tcPr>
                </a:tc>
                <a:tc>
                  <a:txBody>
                    <a:bodyPr/>
                    <a:lstStyle/>
                    <a:p>
                      <a:pPr algn="ctr">
                        <a:lnSpc>
                          <a:spcPct val="150000"/>
                        </a:lnSpc>
                      </a:pPr>
                      <a:r>
                        <a:rPr lang="en-US"/>
                        <a:t>39</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a:t>RHEL 6 (N-4)</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a:t>34</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a:t>OL 6 (N-4)</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b="1" dirty="0">
                          <a:solidFill>
                            <a:srgbClr val="009B2F"/>
                          </a:solidFill>
                        </a:rPr>
                        <a:t>0</a:t>
                      </a:r>
                    </a:p>
                  </a:txBody>
                  <a:tcPr>
                    <a:lnR w="5715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928088444"/>
                  </a:ext>
                </a:extLst>
              </a:tr>
              <a:tr h="690318">
                <a:tc>
                  <a:txBody>
                    <a:bodyPr/>
                    <a:lstStyle/>
                    <a:p>
                      <a:pPr algn="ctr">
                        <a:lnSpc>
                          <a:spcPct val="150000"/>
                        </a:lnSpc>
                      </a:pPr>
                      <a:r>
                        <a:rPr lang="en-US"/>
                        <a:t>2016 (N-3)</a:t>
                      </a:r>
                    </a:p>
                  </a:txBody>
                  <a:tcPr>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149</a:t>
                      </a:r>
                    </a:p>
                  </a:txBody>
                  <a:tcPr>
                    <a:lnR w="7620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RHEL 7 (N-3)</a:t>
                      </a:r>
                    </a:p>
                  </a:txBody>
                  <a:tcPr>
                    <a:lnL w="7620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22</a:t>
                      </a:r>
                    </a:p>
                  </a:txBody>
                  <a:tcPr>
                    <a:lnR w="7620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OL 7 (N-3)</a:t>
                      </a:r>
                    </a:p>
                  </a:txBody>
                  <a:tcPr>
                    <a:lnL w="7620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algn="ctr">
                        <a:lnSpc>
                          <a:spcPct val="150000"/>
                        </a:lnSpc>
                      </a:pPr>
                      <a:r>
                        <a:rPr lang="en-US" dirty="0"/>
                        <a:t>6</a:t>
                      </a:r>
                    </a:p>
                  </a:txBody>
                  <a:tcPr>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64477048"/>
                  </a:ext>
                </a:extLst>
              </a:tr>
            </a:tbl>
          </a:graphicData>
        </a:graphic>
      </p:graphicFrame>
      <p:sp>
        <p:nvSpPr>
          <p:cNvPr id="5" name="TextBox 4">
            <a:extLst>
              <a:ext uri="{FF2B5EF4-FFF2-40B4-BE49-F238E27FC236}">
                <a16:creationId xmlns:a16="http://schemas.microsoft.com/office/drawing/2014/main" id="{F0BAF120-8B9F-986F-2D69-63C6DF4BF3FE}"/>
              </a:ext>
            </a:extLst>
          </p:cNvPr>
          <p:cNvSpPr txBox="1"/>
          <p:nvPr/>
        </p:nvSpPr>
        <p:spPr>
          <a:xfrm>
            <a:off x="3399853" y="5406090"/>
            <a:ext cx="5558060" cy="461665"/>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414041"/>
                </a:solidFill>
                <a:effectLst/>
                <a:uLnTx/>
                <a:uFillTx/>
                <a:latin typeface="Aptos" panose="02110004020202020204"/>
                <a:ea typeface="+mn-ea"/>
                <a:cs typeface="+mn-cs"/>
              </a:rPr>
              <a:t>252 Total Instances (7.08%) in N-3 to N-5</a:t>
            </a:r>
          </a:p>
        </p:txBody>
      </p:sp>
    </p:spTree>
    <p:extLst>
      <p:ext uri="{BB962C8B-B14F-4D97-AF65-F5344CB8AC3E}">
        <p14:creationId xmlns:p14="http://schemas.microsoft.com/office/powerpoint/2010/main" val="2540098447"/>
      </p:ext>
    </p:extLst>
  </p:cSld>
  <p:clrMapOvr>
    <a:masterClrMapping/>
  </p:clrMapOvr>
</p:sld>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5.xml><?xml version="1.0" encoding="utf-8"?>
<a:theme xmlns:a="http://schemas.openxmlformats.org/drawingml/2006/main" name="1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7" ma:contentTypeDescription="Create a new document." ma:contentTypeScope="" ma:versionID="6162eefe4352ef0f65b18fdbe9998e4c">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dc8c97045042f38d50cf7f9a66f6b074"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3180A3-8B3F-4013-938D-527AB89A3C9E}">
  <ds:schemaRefs>
    <ds:schemaRef ds:uri="http://schemas.microsoft.com/office/2006/documentManagement/types"/>
    <ds:schemaRef ds:uri="http://schemas.microsoft.com/office/2006/metadata/properties"/>
    <ds:schemaRef ds:uri="http://purl.org/dc/elements/1.1/"/>
    <ds:schemaRef ds:uri="http://purl.org/dc/terms/"/>
    <ds:schemaRef ds:uri="http://www.w3.org/XML/1998/namespace"/>
    <ds:schemaRef ds:uri="http://purl.org/dc/dcmitype/"/>
    <ds:schemaRef ds:uri="http://schemas.microsoft.com/office/infopath/2007/PartnerControls"/>
    <ds:schemaRef ds:uri="http://schemas.openxmlformats.org/package/2006/metadata/core-properties"/>
    <ds:schemaRef ds:uri="55189681-0511-4fd4-92c1-48b020ced7c2"/>
    <ds:schemaRef ds:uri="6853fc23-683a-4e3a-9aad-db351676e340"/>
  </ds:schemaRefs>
</ds:datastoreItem>
</file>

<file path=customXml/itemProps2.xml><?xml version="1.0" encoding="utf-8"?>
<ds:datastoreItem xmlns:ds="http://schemas.openxmlformats.org/officeDocument/2006/customXml" ds:itemID="{F78E282F-4777-4A2E-9407-A14F55647C0F}">
  <ds:schemaRefs>
    <ds:schemaRef ds:uri="http://schemas.microsoft.com/sharepoint/v3/contenttype/forms"/>
  </ds:schemaRefs>
</ds:datastoreItem>
</file>

<file path=customXml/itemProps3.xml><?xml version="1.0" encoding="utf-8"?>
<ds:datastoreItem xmlns:ds="http://schemas.openxmlformats.org/officeDocument/2006/customXml" ds:itemID="{2BC311B9-1C34-4FBE-8FBB-2D2882B30DE1}">
  <ds:schemaRefs>
    <ds:schemaRef ds:uri="55189681-0511-4fd4-92c1-48b020ced7c2"/>
    <ds:schemaRef ds:uri="6853fc23-683a-4e3a-9aad-db351676e3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otalTime>0</TotalTime>
  <Words>4717</Words>
  <Application>Microsoft Office PowerPoint</Application>
  <PresentationFormat>Widescreen</PresentationFormat>
  <Paragraphs>701</Paragraphs>
  <Slides>58</Slides>
  <Notes>31</Notes>
  <HiddenSlides>6</HiddenSlides>
  <MMClips>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58</vt:i4>
      </vt:variant>
    </vt:vector>
  </HeadingPairs>
  <TitlesOfParts>
    <vt:vector size="78" baseType="lpstr">
      <vt:lpstr>Aptos</vt:lpstr>
      <vt:lpstr>Aptos Display</vt:lpstr>
      <vt:lpstr>Aptos Narrow</vt:lpstr>
      <vt:lpstr>Arial</vt:lpstr>
      <vt:lpstr>Calibri</vt:lpstr>
      <vt:lpstr>Helvetica</vt:lpstr>
      <vt:lpstr>Rajdhani</vt:lpstr>
      <vt:lpstr>Rajdhani SemiBold</vt:lpstr>
      <vt:lpstr>Roboto</vt:lpstr>
      <vt:lpstr>Roboto</vt:lpstr>
      <vt:lpstr>Roboto Light</vt:lpstr>
      <vt:lpstr>Roboto Medium</vt:lpstr>
      <vt:lpstr>Times New Roman</vt:lpstr>
      <vt:lpstr>Wingdings</vt:lpstr>
      <vt:lpstr>6_Tenable Ignite Theme</vt:lpstr>
      <vt:lpstr>Office Theme</vt:lpstr>
      <vt:lpstr>Office Theme</vt:lpstr>
      <vt:lpstr>5_Office Theme</vt:lpstr>
      <vt:lpstr>1_Office Theme</vt:lpstr>
      <vt:lpstr>3_Office Theme</vt:lpstr>
      <vt:lpstr>Welcome to the July 1, 2026  ISOAG Meeting</vt:lpstr>
      <vt:lpstr>   Agenda                                            Presenter</vt:lpstr>
      <vt:lpstr>ARCP 2026 Server operating system (OS) refresh project  (July – Nov 2026)</vt:lpstr>
      <vt:lpstr>Discussion today</vt:lpstr>
      <vt:lpstr>COV server upgrade progress</vt:lpstr>
      <vt:lpstr>VITA Enterprise Architecture Roadmap Support Durations </vt:lpstr>
      <vt:lpstr>Server Population</vt:lpstr>
      <vt:lpstr>Upgrade choices for remaining 2026</vt:lpstr>
      <vt:lpstr>Windows and Linux upgrade project in 2026</vt:lpstr>
      <vt:lpstr>Microsoft OS support</vt:lpstr>
      <vt:lpstr>Linux-based OS support</vt:lpstr>
      <vt:lpstr>Big News!  Microsoft Server 2025 &amp; RHEL/OL 10 Release </vt:lpstr>
      <vt:lpstr>Extended Security Updates</vt:lpstr>
      <vt:lpstr>Refresh project initiation</vt:lpstr>
      <vt:lpstr>Types of OS Upgrades</vt:lpstr>
      <vt:lpstr>Your Next Steps</vt:lpstr>
      <vt:lpstr>Questions?</vt:lpstr>
      <vt:lpstr>ICAM Service Improvements</vt:lpstr>
      <vt:lpstr>Agenda</vt:lpstr>
      <vt:lpstr>Entra ID Hybrid Join</vt:lpstr>
      <vt:lpstr>Entra Hybrid Join cont.</vt:lpstr>
      <vt:lpstr>Onboarding Employee/Contractor updates</vt:lpstr>
      <vt:lpstr>Cardinal to AD Sync </vt:lpstr>
      <vt:lpstr>CyberArk is now Idira</vt:lpstr>
      <vt:lpstr>Okta External Account Provisioning</vt:lpstr>
      <vt:lpstr>Questions?</vt:lpstr>
      <vt:lpstr>CSRM Threat Management</vt:lpstr>
      <vt:lpstr>Device Token Phishing</vt:lpstr>
      <vt:lpstr>Code Splash Screen</vt:lpstr>
      <vt:lpstr>Protection</vt:lpstr>
      <vt:lpstr>COV TTX</vt:lpstr>
      <vt:lpstr>TTX Feedback</vt:lpstr>
      <vt:lpstr>Questions</vt:lpstr>
      <vt:lpstr>Update on Pluralsight</vt:lpstr>
      <vt:lpstr> Update on Pluralsight</vt:lpstr>
      <vt:lpstr> Pluralsight additional information</vt:lpstr>
      <vt:lpstr>Announcements</vt:lpstr>
      <vt:lpstr>Website updates</vt:lpstr>
      <vt:lpstr>Opt-out for Centralized ISO Security Services Deadline Today</vt:lpstr>
      <vt:lpstr>Threat Intelligence</vt:lpstr>
      <vt:lpstr>Top 4 Vulnerabilities  </vt:lpstr>
      <vt:lpstr>Be a Mentor!        </vt:lpstr>
      <vt:lpstr> Managing Disabled Accounts in COV AD and M365</vt:lpstr>
      <vt:lpstr> AITR Meeting</vt:lpstr>
      <vt:lpstr>Virginia Cyber Security Partnership (VCSP)</vt:lpstr>
      <vt:lpstr>Survey</vt:lpstr>
      <vt:lpstr>Upcoming Events</vt:lpstr>
      <vt:lpstr>Upcoming Governance Office Hours </vt:lpstr>
      <vt:lpstr> Security Products &amp; Services – July Learning &amp; Collaboration Events</vt:lpstr>
      <vt:lpstr>IS Orientation</vt:lpstr>
      <vt:lpstr>Information Security Conference 2026</vt:lpstr>
      <vt:lpstr>Service Tower SOC Report Review Sessions</vt:lpstr>
      <vt:lpstr>Security Products and Service Office hours </vt:lpstr>
      <vt:lpstr>ISOAG is Hybrid!</vt:lpstr>
      <vt:lpstr> Save the Date</vt:lpstr>
      <vt:lpstr> Security Products and Services Workshop -   Spotlight Archer</vt:lpstr>
      <vt:lpstr>  MEETING     ADJOURNED</vt:lpstr>
      <vt:lpstr>WELCOME TO THE  July 1, 2026 ​ ISOAG MEETING​ </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lastModifiedBy>Opolski, Johanna (VITA)</cp:lastModifiedBy>
  <cp:revision>2</cp:revision>
  <dcterms:created xsi:type="dcterms:W3CDTF">2022-05-31T17:21:45Z</dcterms:created>
  <dcterms:modified xsi:type="dcterms:W3CDTF">2026-07-02T22:09:49Z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