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92" r:id="rId8"/>
    <p:sldMasterId id="2147483804" r:id="rId9"/>
    <p:sldMasterId id="2147483816" r:id="rId10"/>
  </p:sldMasterIdLst>
  <p:notesMasterIdLst>
    <p:notesMasterId r:id="rId58"/>
  </p:notesMasterIdLst>
  <p:sldIdLst>
    <p:sldId id="419" r:id="rId11"/>
    <p:sldId id="422" r:id="rId12"/>
    <p:sldId id="259" r:id="rId13"/>
    <p:sldId id="260" r:id="rId14"/>
    <p:sldId id="550144005" r:id="rId15"/>
    <p:sldId id="261" r:id="rId16"/>
    <p:sldId id="267" r:id="rId17"/>
    <p:sldId id="275" r:id="rId18"/>
    <p:sldId id="281" r:id="rId19"/>
    <p:sldId id="282" r:id="rId20"/>
    <p:sldId id="550144006" r:id="rId21"/>
    <p:sldId id="284" r:id="rId22"/>
    <p:sldId id="550144007" r:id="rId23"/>
    <p:sldId id="287" r:id="rId24"/>
    <p:sldId id="263" r:id="rId25"/>
    <p:sldId id="256" r:id="rId26"/>
    <p:sldId id="539" r:id="rId27"/>
    <p:sldId id="522" r:id="rId28"/>
    <p:sldId id="550144000" r:id="rId29"/>
    <p:sldId id="529" r:id="rId30"/>
    <p:sldId id="520" r:id="rId31"/>
    <p:sldId id="525" r:id="rId32"/>
    <p:sldId id="535" r:id="rId33"/>
    <p:sldId id="550143998" r:id="rId34"/>
    <p:sldId id="258" r:id="rId35"/>
    <p:sldId id="541" r:id="rId36"/>
    <p:sldId id="542" r:id="rId37"/>
    <p:sldId id="543" r:id="rId38"/>
    <p:sldId id="283" r:id="rId39"/>
    <p:sldId id="514" r:id="rId40"/>
    <p:sldId id="550144001" r:id="rId41"/>
    <p:sldId id="550144002" r:id="rId42"/>
    <p:sldId id="516" r:id="rId43"/>
    <p:sldId id="517" r:id="rId44"/>
    <p:sldId id="550144003" r:id="rId45"/>
    <p:sldId id="519" r:id="rId46"/>
    <p:sldId id="550144004" r:id="rId47"/>
    <p:sldId id="4159" r:id="rId48"/>
    <p:sldId id="4166" r:id="rId49"/>
    <p:sldId id="515" r:id="rId50"/>
    <p:sldId id="257" r:id="rId51"/>
    <p:sldId id="4162" r:id="rId52"/>
    <p:sldId id="513" r:id="rId53"/>
    <p:sldId id="426" r:id="rId54"/>
    <p:sldId id="505" r:id="rId55"/>
    <p:sldId id="518" r:id="rId56"/>
    <p:sldId id="421"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 id="{03B707F0-AFA4-F51B-DA90-30F91290D483}" name="Vinoba, Susanna (VITA)" initials="SV" userId="S::Susanna.Vinoba@vita.virginia.gov::9d6b2b9c-ecb8-43fd-b538-867c7f2de5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50"/>
    <a:srgbClr val="E0E1DD"/>
    <a:srgbClr val="920075"/>
    <a:srgbClr val="91D8AE"/>
    <a:srgbClr val="005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B4D10-48BA-4C2F-B47B-780FBC63EB01}" v="1" dt="2025-04-02T15:10:49.633"/>
    <p1510:client id="{8646C5B2-51DE-4461-8AF3-6117AAA1E9E0}" v="1" dt="2025-04-02T18:45:58.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opka, Joshua (VITA)" userId="df996276-23cc-4e1c-93d8-ed5b39eec526" providerId="ADAL" clId="{35DB4D10-48BA-4C2F-B47B-780FBC63EB01}"/>
    <pc:docChg chg="custSel addSld delSld modSld delMainMaster">
      <pc:chgData name="Kropka, Joshua (VITA)" userId="df996276-23cc-4e1c-93d8-ed5b39eec526" providerId="ADAL" clId="{35DB4D10-48BA-4C2F-B47B-780FBC63EB01}" dt="2025-04-02T15:10:49.820" v="5" actId="27636"/>
      <pc:docMkLst>
        <pc:docMk/>
      </pc:docMkLst>
      <pc:sldChg chg="add del">
        <pc:chgData name="Kropka, Joshua (VITA)" userId="df996276-23cc-4e1c-93d8-ed5b39eec526" providerId="ADAL" clId="{35DB4D10-48BA-4C2F-B47B-780FBC63EB01}" dt="2025-04-02T15:10:49.606" v="1"/>
        <pc:sldMkLst>
          <pc:docMk/>
          <pc:sldMk cId="3841499440" sldId="259"/>
        </pc:sldMkLst>
      </pc:sldChg>
      <pc:sldChg chg="add del">
        <pc:chgData name="Kropka, Joshua (VITA)" userId="df996276-23cc-4e1c-93d8-ed5b39eec526" providerId="ADAL" clId="{35DB4D10-48BA-4C2F-B47B-780FBC63EB01}" dt="2025-04-02T15:10:49.606" v="1"/>
        <pc:sldMkLst>
          <pc:docMk/>
          <pc:sldMk cId="479496024" sldId="260"/>
        </pc:sldMkLst>
      </pc:sldChg>
      <pc:sldChg chg="add del">
        <pc:chgData name="Kropka, Joshua (VITA)" userId="df996276-23cc-4e1c-93d8-ed5b39eec526" providerId="ADAL" clId="{35DB4D10-48BA-4C2F-B47B-780FBC63EB01}" dt="2025-04-02T15:10:49.606" v="1"/>
        <pc:sldMkLst>
          <pc:docMk/>
          <pc:sldMk cId="2789106280" sldId="261"/>
        </pc:sldMkLst>
      </pc:sldChg>
      <pc:sldChg chg="del">
        <pc:chgData name="Kropka, Joshua (VITA)" userId="df996276-23cc-4e1c-93d8-ed5b39eec526" providerId="ADAL" clId="{35DB4D10-48BA-4C2F-B47B-780FBC63EB01}" dt="2025-04-02T15:10:35.566" v="0" actId="47"/>
        <pc:sldMkLst>
          <pc:docMk/>
          <pc:sldMk cId="0" sldId="262"/>
        </pc:sldMkLst>
      </pc:sldChg>
      <pc:sldChg chg="add del">
        <pc:chgData name="Kropka, Joshua (VITA)" userId="df996276-23cc-4e1c-93d8-ed5b39eec526" providerId="ADAL" clId="{35DB4D10-48BA-4C2F-B47B-780FBC63EB01}" dt="2025-04-02T15:10:49.606" v="1"/>
        <pc:sldMkLst>
          <pc:docMk/>
          <pc:sldMk cId="0" sldId="263"/>
        </pc:sldMkLst>
      </pc:sldChg>
      <pc:sldChg chg="add del">
        <pc:chgData name="Kropka, Joshua (VITA)" userId="df996276-23cc-4e1c-93d8-ed5b39eec526" providerId="ADAL" clId="{35DB4D10-48BA-4C2F-B47B-780FBC63EB01}" dt="2025-04-02T15:10:49.606" v="1"/>
        <pc:sldMkLst>
          <pc:docMk/>
          <pc:sldMk cId="2820657931" sldId="267"/>
        </pc:sldMkLst>
      </pc:sldChg>
      <pc:sldChg chg="modSp add del mod">
        <pc:chgData name="Kropka, Joshua (VITA)" userId="df996276-23cc-4e1c-93d8-ed5b39eec526" providerId="ADAL" clId="{35DB4D10-48BA-4C2F-B47B-780FBC63EB01}" dt="2025-04-02T15:10:49.781" v="2" actId="27636"/>
        <pc:sldMkLst>
          <pc:docMk/>
          <pc:sldMk cId="1268048043" sldId="275"/>
        </pc:sldMkLst>
        <pc:spChg chg="mod">
          <ac:chgData name="Kropka, Joshua (VITA)" userId="df996276-23cc-4e1c-93d8-ed5b39eec526" providerId="ADAL" clId="{35DB4D10-48BA-4C2F-B47B-780FBC63EB01}" dt="2025-04-02T15:10:49.781" v="2" actId="27636"/>
          <ac:spMkLst>
            <pc:docMk/>
            <pc:sldMk cId="1268048043" sldId="275"/>
            <ac:spMk id="2" creationId="{C331B642-45C0-6186-6ACD-FC008C14EBD9}"/>
          </ac:spMkLst>
        </pc:spChg>
      </pc:sldChg>
      <pc:sldChg chg="modSp add del mod">
        <pc:chgData name="Kropka, Joshua (VITA)" userId="df996276-23cc-4e1c-93d8-ed5b39eec526" providerId="ADAL" clId="{35DB4D10-48BA-4C2F-B47B-780FBC63EB01}" dt="2025-04-02T15:10:49.782" v="3" actId="27636"/>
        <pc:sldMkLst>
          <pc:docMk/>
          <pc:sldMk cId="1659273909" sldId="281"/>
        </pc:sldMkLst>
        <pc:spChg chg="mod">
          <ac:chgData name="Kropka, Joshua (VITA)" userId="df996276-23cc-4e1c-93d8-ed5b39eec526" providerId="ADAL" clId="{35DB4D10-48BA-4C2F-B47B-780FBC63EB01}" dt="2025-04-02T15:10:49.782" v="3" actId="27636"/>
          <ac:spMkLst>
            <pc:docMk/>
            <pc:sldMk cId="1659273909" sldId="281"/>
            <ac:spMk id="2" creationId="{960BBF32-96AB-2FDF-1D10-CF4EAD9DD0D2}"/>
          </ac:spMkLst>
        </pc:spChg>
      </pc:sldChg>
      <pc:sldChg chg="modSp add del mod">
        <pc:chgData name="Kropka, Joshua (VITA)" userId="df996276-23cc-4e1c-93d8-ed5b39eec526" providerId="ADAL" clId="{35DB4D10-48BA-4C2F-B47B-780FBC63EB01}" dt="2025-04-02T15:10:49.793" v="4" actId="27636"/>
        <pc:sldMkLst>
          <pc:docMk/>
          <pc:sldMk cId="3439162835" sldId="282"/>
        </pc:sldMkLst>
        <pc:spChg chg="mod">
          <ac:chgData name="Kropka, Joshua (VITA)" userId="df996276-23cc-4e1c-93d8-ed5b39eec526" providerId="ADAL" clId="{35DB4D10-48BA-4C2F-B47B-780FBC63EB01}" dt="2025-04-02T15:10:49.793" v="4" actId="27636"/>
          <ac:spMkLst>
            <pc:docMk/>
            <pc:sldMk cId="3439162835" sldId="282"/>
            <ac:spMk id="2" creationId="{4989C5F2-C9B1-331F-37B8-80567028E766}"/>
          </ac:spMkLst>
        </pc:spChg>
      </pc:sldChg>
      <pc:sldChg chg="add del">
        <pc:chgData name="Kropka, Joshua (VITA)" userId="df996276-23cc-4e1c-93d8-ed5b39eec526" providerId="ADAL" clId="{35DB4D10-48BA-4C2F-B47B-780FBC63EB01}" dt="2025-04-02T15:10:49.606" v="1"/>
        <pc:sldMkLst>
          <pc:docMk/>
          <pc:sldMk cId="0" sldId="284"/>
        </pc:sldMkLst>
      </pc:sldChg>
      <pc:sldChg chg="del">
        <pc:chgData name="Kropka, Joshua (VITA)" userId="df996276-23cc-4e1c-93d8-ed5b39eec526" providerId="ADAL" clId="{35DB4D10-48BA-4C2F-B47B-780FBC63EB01}" dt="2025-04-02T15:10:35.566" v="0" actId="47"/>
        <pc:sldMkLst>
          <pc:docMk/>
          <pc:sldMk cId="0" sldId="285"/>
        </pc:sldMkLst>
      </pc:sldChg>
      <pc:sldChg chg="del">
        <pc:chgData name="Kropka, Joshua (VITA)" userId="df996276-23cc-4e1c-93d8-ed5b39eec526" providerId="ADAL" clId="{35DB4D10-48BA-4C2F-B47B-780FBC63EB01}" dt="2025-04-02T15:10:35.566" v="0" actId="47"/>
        <pc:sldMkLst>
          <pc:docMk/>
          <pc:sldMk cId="0" sldId="286"/>
        </pc:sldMkLst>
      </pc:sldChg>
      <pc:sldChg chg="add del">
        <pc:chgData name="Kropka, Joshua (VITA)" userId="df996276-23cc-4e1c-93d8-ed5b39eec526" providerId="ADAL" clId="{35DB4D10-48BA-4C2F-B47B-780FBC63EB01}" dt="2025-04-02T15:10:49.606" v="1"/>
        <pc:sldMkLst>
          <pc:docMk/>
          <pc:sldMk cId="0" sldId="287"/>
        </pc:sldMkLst>
      </pc:sldChg>
      <pc:sldChg chg="del">
        <pc:chgData name="Kropka, Joshua (VITA)" userId="df996276-23cc-4e1c-93d8-ed5b39eec526" providerId="ADAL" clId="{35DB4D10-48BA-4C2F-B47B-780FBC63EB01}" dt="2025-04-02T15:10:35.566" v="0" actId="47"/>
        <pc:sldMkLst>
          <pc:docMk/>
          <pc:sldMk cId="14286674" sldId="288"/>
        </pc:sldMkLst>
      </pc:sldChg>
      <pc:sldChg chg="del">
        <pc:chgData name="Kropka, Joshua (VITA)" userId="df996276-23cc-4e1c-93d8-ed5b39eec526" providerId="ADAL" clId="{35DB4D10-48BA-4C2F-B47B-780FBC63EB01}" dt="2025-04-02T15:10:35.566" v="0" actId="47"/>
        <pc:sldMkLst>
          <pc:docMk/>
          <pc:sldMk cId="2276216731" sldId="289"/>
        </pc:sldMkLst>
      </pc:sldChg>
      <pc:sldChg chg="modSp mod">
        <pc:chgData name="Kropka, Joshua (VITA)" userId="df996276-23cc-4e1c-93d8-ed5b39eec526" providerId="ADAL" clId="{35DB4D10-48BA-4C2F-B47B-780FBC63EB01}" dt="2025-04-02T15:10:49.820" v="5" actId="27636"/>
        <pc:sldMkLst>
          <pc:docMk/>
          <pc:sldMk cId="2847306997" sldId="518"/>
        </pc:sldMkLst>
        <pc:spChg chg="mod">
          <ac:chgData name="Kropka, Joshua (VITA)" userId="df996276-23cc-4e1c-93d8-ed5b39eec526" providerId="ADAL" clId="{35DB4D10-48BA-4C2F-B47B-780FBC63EB01}" dt="2025-04-02T15:10:49.820" v="5" actId="27636"/>
          <ac:spMkLst>
            <pc:docMk/>
            <pc:sldMk cId="2847306997" sldId="518"/>
            <ac:spMk id="5" creationId="{C89AABD8-BBC2-8181-EBF7-7ACADED79305}"/>
          </ac:spMkLst>
        </pc:spChg>
      </pc:sldChg>
      <pc:sldChg chg="add del">
        <pc:chgData name="Kropka, Joshua (VITA)" userId="df996276-23cc-4e1c-93d8-ed5b39eec526" providerId="ADAL" clId="{35DB4D10-48BA-4C2F-B47B-780FBC63EB01}" dt="2025-04-02T15:10:49.606" v="1"/>
        <pc:sldMkLst>
          <pc:docMk/>
          <pc:sldMk cId="116031016" sldId="550144005"/>
        </pc:sldMkLst>
      </pc:sldChg>
      <pc:sldChg chg="add del">
        <pc:chgData name="Kropka, Joshua (VITA)" userId="df996276-23cc-4e1c-93d8-ed5b39eec526" providerId="ADAL" clId="{35DB4D10-48BA-4C2F-B47B-780FBC63EB01}" dt="2025-04-02T15:10:49.606" v="1"/>
        <pc:sldMkLst>
          <pc:docMk/>
          <pc:sldMk cId="0" sldId="550144006"/>
        </pc:sldMkLst>
      </pc:sldChg>
      <pc:sldChg chg="add del">
        <pc:chgData name="Kropka, Joshua (VITA)" userId="df996276-23cc-4e1c-93d8-ed5b39eec526" providerId="ADAL" clId="{35DB4D10-48BA-4C2F-B47B-780FBC63EB01}" dt="2025-04-02T15:10:49.606" v="1"/>
        <pc:sldMkLst>
          <pc:docMk/>
          <pc:sldMk cId="0" sldId="550144007"/>
        </pc:sldMkLst>
      </pc:sldChg>
      <pc:sldMasterChg chg="del delSldLayout">
        <pc:chgData name="Kropka, Joshua (VITA)" userId="df996276-23cc-4e1c-93d8-ed5b39eec526" providerId="ADAL" clId="{35DB4D10-48BA-4C2F-B47B-780FBC63EB01}" dt="2025-04-02T15:10:35.566" v="0" actId="47"/>
        <pc:sldMasterMkLst>
          <pc:docMk/>
          <pc:sldMasterMk cId="2853418052" sldId="2147483792"/>
        </pc:sldMasterMkLst>
        <pc:sldLayoutChg chg="del">
          <pc:chgData name="Kropka, Joshua (VITA)" userId="df996276-23cc-4e1c-93d8-ed5b39eec526" providerId="ADAL" clId="{35DB4D10-48BA-4C2F-B47B-780FBC63EB01}" dt="2025-04-02T15:10:35.566" v="0" actId="47"/>
          <pc:sldLayoutMkLst>
            <pc:docMk/>
            <pc:sldMasterMk cId="2853418052" sldId="2147483792"/>
            <pc:sldLayoutMk cId="1352917746" sldId="2147483793"/>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2538639261" sldId="2147483794"/>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3157242810" sldId="2147483795"/>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3386758632" sldId="2147483796"/>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2550987858" sldId="2147483797"/>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3080448917" sldId="2147483798"/>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1850484911" sldId="2147483799"/>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1693915119" sldId="2147483800"/>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399396084" sldId="2147483801"/>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4167070977" sldId="2147483802"/>
          </pc:sldLayoutMkLst>
        </pc:sldLayoutChg>
        <pc:sldLayoutChg chg="del">
          <pc:chgData name="Kropka, Joshua (VITA)" userId="df996276-23cc-4e1c-93d8-ed5b39eec526" providerId="ADAL" clId="{35DB4D10-48BA-4C2F-B47B-780FBC63EB01}" dt="2025-04-02T15:10:35.566" v="0" actId="47"/>
          <pc:sldLayoutMkLst>
            <pc:docMk/>
            <pc:sldMasterMk cId="2853418052" sldId="2147483792"/>
            <pc:sldLayoutMk cId="4272007069" sldId="2147483803"/>
          </pc:sldLayoutMkLst>
        </pc:sldLayoutChg>
      </pc:sldMasterChg>
      <pc:sldMasterChg chg="del delSldLayout">
        <pc:chgData name="Kropka, Joshua (VITA)" userId="df996276-23cc-4e1c-93d8-ed5b39eec526" providerId="ADAL" clId="{35DB4D10-48BA-4C2F-B47B-780FBC63EB01}" dt="2025-04-02T15:10:35.566" v="0" actId="47"/>
        <pc:sldMasterMkLst>
          <pc:docMk/>
          <pc:sldMasterMk cId="3576246992" sldId="2147483804"/>
        </pc:sldMasterMkLst>
        <pc:sldLayoutChg chg="del">
          <pc:chgData name="Kropka, Joshua (VITA)" userId="df996276-23cc-4e1c-93d8-ed5b39eec526" providerId="ADAL" clId="{35DB4D10-48BA-4C2F-B47B-780FBC63EB01}" dt="2025-04-02T15:10:35.566" v="0" actId="47"/>
          <pc:sldLayoutMkLst>
            <pc:docMk/>
            <pc:sldMasterMk cId="3576246992" sldId="2147483804"/>
            <pc:sldLayoutMk cId="2910678822" sldId="2147483805"/>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2891924065" sldId="2147483806"/>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2336236475" sldId="2147483807"/>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3630042573" sldId="2147483808"/>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175083097" sldId="2147483809"/>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3644423674" sldId="2147483810"/>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1569828955" sldId="2147483811"/>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4189508096" sldId="2147483812"/>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891081290" sldId="2147483813"/>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1011409488" sldId="2147483814"/>
          </pc:sldLayoutMkLst>
        </pc:sldLayoutChg>
        <pc:sldLayoutChg chg="del">
          <pc:chgData name="Kropka, Joshua (VITA)" userId="df996276-23cc-4e1c-93d8-ed5b39eec526" providerId="ADAL" clId="{35DB4D10-48BA-4C2F-B47B-780FBC63EB01}" dt="2025-04-02T15:10:35.566" v="0" actId="47"/>
          <pc:sldLayoutMkLst>
            <pc:docMk/>
            <pc:sldMasterMk cId="3576246992" sldId="2147483804"/>
            <pc:sldLayoutMk cId="1778098012" sldId="2147483815"/>
          </pc:sldLayoutMkLst>
        </pc:sldLayoutChg>
      </pc:sldMasterChg>
      <pc:sldMasterChg chg="del delSldLayout">
        <pc:chgData name="Kropka, Joshua (VITA)" userId="df996276-23cc-4e1c-93d8-ed5b39eec526" providerId="ADAL" clId="{35DB4D10-48BA-4C2F-B47B-780FBC63EB01}" dt="2025-04-02T15:10:35.566" v="0" actId="47"/>
        <pc:sldMasterMkLst>
          <pc:docMk/>
          <pc:sldMasterMk cId="1026287344" sldId="2147483816"/>
        </pc:sldMasterMkLst>
        <pc:sldLayoutChg chg="del">
          <pc:chgData name="Kropka, Joshua (VITA)" userId="df996276-23cc-4e1c-93d8-ed5b39eec526" providerId="ADAL" clId="{35DB4D10-48BA-4C2F-B47B-780FBC63EB01}" dt="2025-04-02T15:10:35.566" v="0" actId="47"/>
          <pc:sldLayoutMkLst>
            <pc:docMk/>
            <pc:sldMasterMk cId="1026287344" sldId="2147483816"/>
            <pc:sldLayoutMk cId="3701175699" sldId="2147483817"/>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3832218067" sldId="2147483818"/>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4115261795" sldId="2147483819"/>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3374411735" sldId="2147483820"/>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753021996" sldId="2147483821"/>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68568882" sldId="2147483822"/>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88318984" sldId="2147483823"/>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4086799267" sldId="2147483824"/>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2413749448" sldId="2147483825"/>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1493285902" sldId="2147483826"/>
          </pc:sldLayoutMkLst>
        </pc:sldLayoutChg>
        <pc:sldLayoutChg chg="del">
          <pc:chgData name="Kropka, Joshua (VITA)" userId="df996276-23cc-4e1c-93d8-ed5b39eec526" providerId="ADAL" clId="{35DB4D10-48BA-4C2F-B47B-780FBC63EB01}" dt="2025-04-02T15:10:35.566" v="0" actId="47"/>
          <pc:sldLayoutMkLst>
            <pc:docMk/>
            <pc:sldMasterMk cId="1026287344" sldId="2147483816"/>
            <pc:sldLayoutMk cId="3932819995" sldId="2147483827"/>
          </pc:sldLayoutMkLst>
        </pc:sldLayoutChg>
      </pc:sldMasterChg>
    </pc:docChg>
  </pc:docChgLst>
  <pc:docChgLst>
    <pc:chgData name="Opolski, Johanna (VITA)" userId="d193368f-0db6-4ee9-844e-4a3185a057bb" providerId="ADAL" clId="{8646C5B2-51DE-4461-8AF3-6117AAA1E9E0}"/>
    <pc:docChg chg="modNotesMaster">
      <pc:chgData name="Opolski, Johanna (VITA)" userId="d193368f-0db6-4ee9-844e-4a3185a057bb" providerId="ADAL" clId="{8646C5B2-51DE-4461-8AF3-6117AAA1E9E0}" dt="2025-04-02T18:45:58.170" v="0"/>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7AAF7-5E95-44F3-903C-D4ABFF26225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E569B83-0707-404F-B051-76EE39E096B7}">
      <dgm:prSet phldrT="[Text]"/>
      <dgm:spPr>
        <a:solidFill>
          <a:srgbClr val="6A8AB5"/>
        </a:solidFill>
      </dgm:spPr>
      <dgm:t>
        <a:bodyPr/>
        <a:lstStyle/>
        <a:p>
          <a:r>
            <a:rPr lang="en-US" b="1"/>
            <a:t>Cyber Coverage</a:t>
          </a:r>
        </a:p>
        <a:p>
          <a:r>
            <a:rPr lang="en-US"/>
            <a:t>0.5 (FTE) CIKR Analyst assigned to cyber</a:t>
          </a:r>
        </a:p>
      </dgm:t>
    </dgm:pt>
    <dgm:pt modelId="{14199F31-C23C-42AB-9F13-E4E7482886F5}" type="parTrans" cxnId="{F4BECD32-9972-4511-B300-674ECB0914D0}">
      <dgm:prSet/>
      <dgm:spPr/>
      <dgm:t>
        <a:bodyPr/>
        <a:lstStyle/>
        <a:p>
          <a:endParaRPr lang="en-US"/>
        </a:p>
      </dgm:t>
    </dgm:pt>
    <dgm:pt modelId="{A31400A7-718D-468C-BE5F-16BAE3D69B4F}" type="sibTrans" cxnId="{F4BECD32-9972-4511-B300-674ECB0914D0}">
      <dgm:prSet/>
      <dgm:spPr/>
      <dgm:t>
        <a:bodyPr/>
        <a:lstStyle/>
        <a:p>
          <a:endParaRPr lang="en-US"/>
        </a:p>
      </dgm:t>
    </dgm:pt>
    <dgm:pt modelId="{8B71C8CD-8644-4C4B-97AB-164A6793507F}">
      <dgm:prSet phldrT="[Text]"/>
      <dgm:spPr>
        <a:solidFill>
          <a:srgbClr val="6A8AB5"/>
        </a:solidFill>
      </dgm:spPr>
      <dgm:t>
        <a:bodyPr/>
        <a:lstStyle/>
        <a:p>
          <a:r>
            <a:rPr lang="en-US" b="1"/>
            <a:t>Cyber Support</a:t>
          </a:r>
        </a:p>
        <a:p>
          <a:r>
            <a:rPr lang="en-US"/>
            <a:t>1 Senior Analyst</a:t>
          </a:r>
        </a:p>
        <a:p>
          <a:r>
            <a:rPr lang="en-US"/>
            <a:t>1 Special Agent</a:t>
          </a:r>
        </a:p>
      </dgm:t>
    </dgm:pt>
    <dgm:pt modelId="{288E3F24-FE96-4C99-92BF-484099353E06}" type="parTrans" cxnId="{C04C9618-0993-419F-B9FA-AA4850A03FEB}">
      <dgm:prSet/>
      <dgm:spPr/>
      <dgm:t>
        <a:bodyPr/>
        <a:lstStyle/>
        <a:p>
          <a:endParaRPr lang="en-US"/>
        </a:p>
      </dgm:t>
    </dgm:pt>
    <dgm:pt modelId="{64765772-0DB6-4D85-9ED7-7B2FDE5931EA}" type="sibTrans" cxnId="{C04C9618-0993-419F-B9FA-AA4850A03FEB}">
      <dgm:prSet/>
      <dgm:spPr/>
      <dgm:t>
        <a:bodyPr/>
        <a:lstStyle/>
        <a:p>
          <a:endParaRPr lang="en-US"/>
        </a:p>
      </dgm:t>
    </dgm:pt>
    <dgm:pt modelId="{8147E589-8AD9-4C36-80BE-D99F7ADD9BC6}">
      <dgm:prSet phldrT="[Text]"/>
      <dgm:spPr>
        <a:solidFill>
          <a:srgbClr val="6A8AB5"/>
        </a:solidFill>
      </dgm:spPr>
      <dgm:t>
        <a:bodyPr/>
        <a:lstStyle/>
        <a:p>
          <a:r>
            <a:rPr lang="en-US" b="1"/>
            <a:t>Cyber Team</a:t>
          </a:r>
        </a:p>
        <a:p>
          <a:r>
            <a:rPr lang="en-US"/>
            <a:t>1 Lead Analyst </a:t>
          </a:r>
        </a:p>
        <a:p>
          <a:r>
            <a:rPr lang="en-US"/>
            <a:t>3 Senior Analysts</a:t>
          </a:r>
        </a:p>
      </dgm:t>
    </dgm:pt>
    <dgm:pt modelId="{6BE8ED44-21A6-4C42-AA0B-92217B6A520F}" type="parTrans" cxnId="{3579D4C5-F376-4C8E-BB6F-2A884DBFEFB2}">
      <dgm:prSet/>
      <dgm:spPr/>
      <dgm:t>
        <a:bodyPr/>
        <a:lstStyle/>
        <a:p>
          <a:endParaRPr lang="en-US"/>
        </a:p>
      </dgm:t>
    </dgm:pt>
    <dgm:pt modelId="{359D113F-06FF-4930-8DE2-8A92FEC184B3}" type="sibTrans" cxnId="{3579D4C5-F376-4C8E-BB6F-2A884DBFEFB2}">
      <dgm:prSet/>
      <dgm:spPr/>
      <dgm:t>
        <a:bodyPr/>
        <a:lstStyle/>
        <a:p>
          <a:endParaRPr lang="en-US"/>
        </a:p>
      </dgm:t>
    </dgm:pt>
    <dgm:pt modelId="{B5DF9EB9-824B-4108-94B4-EC9BFEEBD8F2}">
      <dgm:prSet phldrT="[Text]"/>
      <dgm:spPr>
        <a:solidFill>
          <a:srgbClr val="6A8AB5"/>
        </a:solidFill>
      </dgm:spPr>
      <dgm:t>
        <a:bodyPr/>
        <a:lstStyle/>
        <a:p>
          <a:r>
            <a:rPr lang="en-US" b="1"/>
            <a:t>Required Reporting</a:t>
          </a:r>
        </a:p>
        <a:p>
          <a:r>
            <a:rPr lang="en-US"/>
            <a:t>Virginia Code § 2.2-5514 – Required cyber incident reporting to VFC</a:t>
          </a:r>
        </a:p>
      </dgm:t>
    </dgm:pt>
    <dgm:pt modelId="{E89BCED9-194B-49D2-8061-A1197D06D952}" type="parTrans" cxnId="{97A73474-1321-4E48-A72B-84F8C0435598}">
      <dgm:prSet/>
      <dgm:spPr/>
      <dgm:t>
        <a:bodyPr/>
        <a:lstStyle/>
        <a:p>
          <a:endParaRPr lang="en-US"/>
        </a:p>
      </dgm:t>
    </dgm:pt>
    <dgm:pt modelId="{5682368A-5407-43CF-AEFB-CD9BF1E5D0A5}" type="sibTrans" cxnId="{97A73474-1321-4E48-A72B-84F8C0435598}">
      <dgm:prSet/>
      <dgm:spPr/>
      <dgm:t>
        <a:bodyPr/>
        <a:lstStyle/>
        <a:p>
          <a:endParaRPr lang="en-US"/>
        </a:p>
      </dgm:t>
    </dgm:pt>
    <dgm:pt modelId="{78F9435F-CCE1-4C1E-8A0D-09345E77C9F5}">
      <dgm:prSet phldrT="[Text]"/>
      <dgm:spPr>
        <a:solidFill>
          <a:srgbClr val="6A8AB5"/>
        </a:solidFill>
      </dgm:spPr>
      <dgm:t>
        <a:bodyPr/>
        <a:lstStyle/>
        <a:p>
          <a:r>
            <a:rPr lang="en-US" b="1"/>
            <a:t>Cyber Program</a:t>
          </a:r>
        </a:p>
        <a:p>
          <a:r>
            <a:rPr lang="en-US"/>
            <a:t>1 Program Manager</a:t>
          </a:r>
        </a:p>
        <a:p>
          <a:r>
            <a:rPr lang="en-US"/>
            <a:t>1 Lead Analyst</a:t>
          </a:r>
        </a:p>
        <a:p>
          <a:r>
            <a:rPr lang="en-US"/>
            <a:t>3 Senior Analysts</a:t>
          </a:r>
        </a:p>
      </dgm:t>
    </dgm:pt>
    <dgm:pt modelId="{D347BEAA-85D7-4B48-AC8A-73E47F91867E}" type="parTrans" cxnId="{882EAD59-B7CA-4243-9E5B-074C5938C5E8}">
      <dgm:prSet/>
      <dgm:spPr/>
      <dgm:t>
        <a:bodyPr/>
        <a:lstStyle/>
        <a:p>
          <a:endParaRPr lang="en-US"/>
        </a:p>
      </dgm:t>
    </dgm:pt>
    <dgm:pt modelId="{BA700429-DC75-4B32-BD91-2A04EA375D31}" type="sibTrans" cxnId="{882EAD59-B7CA-4243-9E5B-074C5938C5E8}">
      <dgm:prSet/>
      <dgm:spPr/>
      <dgm:t>
        <a:bodyPr/>
        <a:lstStyle/>
        <a:p>
          <a:endParaRPr lang="en-US"/>
        </a:p>
      </dgm:t>
    </dgm:pt>
    <dgm:pt modelId="{2F0DE56C-EF1B-44DF-ACFE-7D292CF6CEEE}">
      <dgm:prSet phldrT="[Text]"/>
      <dgm:spPr>
        <a:solidFill>
          <a:srgbClr val="6A8AB5"/>
        </a:solidFill>
      </dgm:spPr>
      <dgm:t>
        <a:bodyPr/>
        <a:lstStyle/>
        <a:p>
          <a:r>
            <a:rPr lang="en-US"/>
            <a:t>VFC Cyber</a:t>
          </a:r>
        </a:p>
        <a:p>
          <a:r>
            <a:rPr lang="en-US"/>
            <a:t>1 Program Manager</a:t>
          </a:r>
        </a:p>
        <a:p>
          <a:r>
            <a:rPr lang="en-US"/>
            <a:t>2 Supervisors (IR &amp; Intel)</a:t>
          </a:r>
        </a:p>
        <a:p>
          <a:r>
            <a:rPr lang="en-US"/>
            <a:t>6 Analysts / 1 Fellow</a:t>
          </a:r>
        </a:p>
      </dgm:t>
    </dgm:pt>
    <dgm:pt modelId="{5A1B7943-5E53-4A18-9CAD-F174924CC9A0}" type="parTrans" cxnId="{43CB8271-9584-4A90-A0B1-1A2932ED74D2}">
      <dgm:prSet/>
      <dgm:spPr/>
      <dgm:t>
        <a:bodyPr/>
        <a:lstStyle/>
        <a:p>
          <a:endParaRPr lang="en-US"/>
        </a:p>
      </dgm:t>
    </dgm:pt>
    <dgm:pt modelId="{AA0F8D8B-18BE-49D6-A6A6-A299FE73876F}" type="sibTrans" cxnId="{43CB8271-9584-4A90-A0B1-1A2932ED74D2}">
      <dgm:prSet/>
      <dgm:spPr/>
      <dgm:t>
        <a:bodyPr/>
        <a:lstStyle/>
        <a:p>
          <a:endParaRPr lang="en-US"/>
        </a:p>
      </dgm:t>
    </dgm:pt>
    <dgm:pt modelId="{54A9EF0B-65CB-4B7C-A715-AE79D2B663A6}" type="pres">
      <dgm:prSet presAssocID="{0147AAF7-5E95-44F3-903C-D4ABFF26225B}" presName="diagram" presStyleCnt="0">
        <dgm:presLayoutVars>
          <dgm:dir/>
          <dgm:resizeHandles val="exact"/>
        </dgm:presLayoutVars>
      </dgm:prSet>
      <dgm:spPr/>
    </dgm:pt>
    <dgm:pt modelId="{9919CC39-DFB0-42B8-A0E7-CC3F4E1A6C7F}" type="pres">
      <dgm:prSet presAssocID="{8E569B83-0707-404F-B051-76EE39E096B7}" presName="node" presStyleLbl="node1" presStyleIdx="0" presStyleCnt="6">
        <dgm:presLayoutVars>
          <dgm:bulletEnabled val="1"/>
        </dgm:presLayoutVars>
      </dgm:prSet>
      <dgm:spPr/>
    </dgm:pt>
    <dgm:pt modelId="{F0851409-FBA6-457C-B85F-4C3CDF07C226}" type="pres">
      <dgm:prSet presAssocID="{A31400A7-718D-468C-BE5F-16BAE3D69B4F}" presName="sibTrans" presStyleLbl="sibTrans2D1" presStyleIdx="0" presStyleCnt="5"/>
      <dgm:spPr/>
    </dgm:pt>
    <dgm:pt modelId="{1C9269BC-667C-42F2-92B6-0349869A2A74}" type="pres">
      <dgm:prSet presAssocID="{A31400A7-718D-468C-BE5F-16BAE3D69B4F}" presName="connectorText" presStyleLbl="sibTrans2D1" presStyleIdx="0" presStyleCnt="5"/>
      <dgm:spPr/>
    </dgm:pt>
    <dgm:pt modelId="{D132FEA3-E391-4D66-A428-5600E3A760A8}" type="pres">
      <dgm:prSet presAssocID="{8B71C8CD-8644-4C4B-97AB-164A6793507F}" presName="node" presStyleLbl="node1" presStyleIdx="1" presStyleCnt="6">
        <dgm:presLayoutVars>
          <dgm:bulletEnabled val="1"/>
        </dgm:presLayoutVars>
      </dgm:prSet>
      <dgm:spPr/>
    </dgm:pt>
    <dgm:pt modelId="{C52D4B84-152B-4F52-AE16-4B182BA37971}" type="pres">
      <dgm:prSet presAssocID="{64765772-0DB6-4D85-9ED7-7B2FDE5931EA}" presName="sibTrans" presStyleLbl="sibTrans2D1" presStyleIdx="1" presStyleCnt="5"/>
      <dgm:spPr/>
    </dgm:pt>
    <dgm:pt modelId="{5C9F5BD3-6CC4-47B2-9BAA-5F4C1B4D9279}" type="pres">
      <dgm:prSet presAssocID="{64765772-0DB6-4D85-9ED7-7B2FDE5931EA}" presName="connectorText" presStyleLbl="sibTrans2D1" presStyleIdx="1" presStyleCnt="5"/>
      <dgm:spPr/>
    </dgm:pt>
    <dgm:pt modelId="{8107105D-6133-4D15-8855-CEDA8B82F8FB}" type="pres">
      <dgm:prSet presAssocID="{8147E589-8AD9-4C36-80BE-D99F7ADD9BC6}" presName="node" presStyleLbl="node1" presStyleIdx="2" presStyleCnt="6">
        <dgm:presLayoutVars>
          <dgm:bulletEnabled val="1"/>
        </dgm:presLayoutVars>
      </dgm:prSet>
      <dgm:spPr/>
    </dgm:pt>
    <dgm:pt modelId="{C7DE2173-B420-41A6-B9BE-17BCDD7561DA}" type="pres">
      <dgm:prSet presAssocID="{359D113F-06FF-4930-8DE2-8A92FEC184B3}" presName="sibTrans" presStyleLbl="sibTrans2D1" presStyleIdx="2" presStyleCnt="5"/>
      <dgm:spPr/>
    </dgm:pt>
    <dgm:pt modelId="{B083B065-BB59-45D5-8E22-D5BF69BF1D91}" type="pres">
      <dgm:prSet presAssocID="{359D113F-06FF-4930-8DE2-8A92FEC184B3}" presName="connectorText" presStyleLbl="sibTrans2D1" presStyleIdx="2" presStyleCnt="5"/>
      <dgm:spPr/>
    </dgm:pt>
    <dgm:pt modelId="{7462C04B-E45A-40DB-921B-00827C3DC0C3}" type="pres">
      <dgm:prSet presAssocID="{B5DF9EB9-824B-4108-94B4-EC9BFEEBD8F2}" presName="node" presStyleLbl="node1" presStyleIdx="3" presStyleCnt="6">
        <dgm:presLayoutVars>
          <dgm:bulletEnabled val="1"/>
        </dgm:presLayoutVars>
      </dgm:prSet>
      <dgm:spPr/>
    </dgm:pt>
    <dgm:pt modelId="{15B89F49-2348-409C-AD62-F2316CCA8899}" type="pres">
      <dgm:prSet presAssocID="{5682368A-5407-43CF-AEFB-CD9BF1E5D0A5}" presName="sibTrans" presStyleLbl="sibTrans2D1" presStyleIdx="3" presStyleCnt="5"/>
      <dgm:spPr/>
    </dgm:pt>
    <dgm:pt modelId="{EB604A4D-BC87-4DA6-A8B9-634BC128298F}" type="pres">
      <dgm:prSet presAssocID="{5682368A-5407-43CF-AEFB-CD9BF1E5D0A5}" presName="connectorText" presStyleLbl="sibTrans2D1" presStyleIdx="3" presStyleCnt="5"/>
      <dgm:spPr/>
    </dgm:pt>
    <dgm:pt modelId="{E1F50E42-4E35-4C9A-B04D-704F39C1CCB4}" type="pres">
      <dgm:prSet presAssocID="{78F9435F-CCE1-4C1E-8A0D-09345E77C9F5}" presName="node" presStyleLbl="node1" presStyleIdx="4" presStyleCnt="6">
        <dgm:presLayoutVars>
          <dgm:bulletEnabled val="1"/>
        </dgm:presLayoutVars>
      </dgm:prSet>
      <dgm:spPr/>
    </dgm:pt>
    <dgm:pt modelId="{4ED3604F-3DCF-445B-9644-9824879930FF}" type="pres">
      <dgm:prSet presAssocID="{BA700429-DC75-4B32-BD91-2A04EA375D31}" presName="sibTrans" presStyleLbl="sibTrans2D1" presStyleIdx="4" presStyleCnt="5"/>
      <dgm:spPr/>
    </dgm:pt>
    <dgm:pt modelId="{3D3F5121-9D94-4974-9B83-3DEB6244C4D7}" type="pres">
      <dgm:prSet presAssocID="{BA700429-DC75-4B32-BD91-2A04EA375D31}" presName="connectorText" presStyleLbl="sibTrans2D1" presStyleIdx="4" presStyleCnt="5"/>
      <dgm:spPr/>
    </dgm:pt>
    <dgm:pt modelId="{496D75A0-9941-45A9-8FDB-F24F22DD4F82}" type="pres">
      <dgm:prSet presAssocID="{2F0DE56C-EF1B-44DF-ACFE-7D292CF6CEEE}" presName="node" presStyleLbl="node1" presStyleIdx="5" presStyleCnt="6">
        <dgm:presLayoutVars>
          <dgm:bulletEnabled val="1"/>
        </dgm:presLayoutVars>
      </dgm:prSet>
      <dgm:spPr/>
    </dgm:pt>
  </dgm:ptLst>
  <dgm:cxnLst>
    <dgm:cxn modelId="{964EB812-80B7-4735-B6E5-491B2647B1A1}" type="presOf" srcId="{64765772-0DB6-4D85-9ED7-7B2FDE5931EA}" destId="{C52D4B84-152B-4F52-AE16-4B182BA37971}" srcOrd="0" destOrd="0" presId="urn:microsoft.com/office/officeart/2005/8/layout/process5"/>
    <dgm:cxn modelId="{C04C9618-0993-419F-B9FA-AA4850A03FEB}" srcId="{0147AAF7-5E95-44F3-903C-D4ABFF26225B}" destId="{8B71C8CD-8644-4C4B-97AB-164A6793507F}" srcOrd="1" destOrd="0" parTransId="{288E3F24-FE96-4C99-92BF-484099353E06}" sibTransId="{64765772-0DB6-4D85-9ED7-7B2FDE5931EA}"/>
    <dgm:cxn modelId="{F4BECD32-9972-4511-B300-674ECB0914D0}" srcId="{0147AAF7-5E95-44F3-903C-D4ABFF26225B}" destId="{8E569B83-0707-404F-B051-76EE39E096B7}" srcOrd="0" destOrd="0" parTransId="{14199F31-C23C-42AB-9F13-E4E7482886F5}" sibTransId="{A31400A7-718D-468C-BE5F-16BAE3D69B4F}"/>
    <dgm:cxn modelId="{DF24923D-6019-4299-9DCB-46F108737222}" type="presOf" srcId="{A31400A7-718D-468C-BE5F-16BAE3D69B4F}" destId="{1C9269BC-667C-42F2-92B6-0349869A2A74}" srcOrd="1" destOrd="0" presId="urn:microsoft.com/office/officeart/2005/8/layout/process5"/>
    <dgm:cxn modelId="{6B38335F-7F11-4BE2-9DDC-6D212939094E}" type="presOf" srcId="{5682368A-5407-43CF-AEFB-CD9BF1E5D0A5}" destId="{15B89F49-2348-409C-AD62-F2316CCA8899}" srcOrd="0" destOrd="0" presId="urn:microsoft.com/office/officeart/2005/8/layout/process5"/>
    <dgm:cxn modelId="{88083241-1FA7-4D0D-BCCF-ACF332F3FE54}" type="presOf" srcId="{B5DF9EB9-824B-4108-94B4-EC9BFEEBD8F2}" destId="{7462C04B-E45A-40DB-921B-00827C3DC0C3}" srcOrd="0" destOrd="0" presId="urn:microsoft.com/office/officeart/2005/8/layout/process5"/>
    <dgm:cxn modelId="{9EFCD34A-5B24-40E6-9F8B-8480BC4FE2D1}" type="presOf" srcId="{64765772-0DB6-4D85-9ED7-7B2FDE5931EA}" destId="{5C9F5BD3-6CC4-47B2-9BAA-5F4C1B4D9279}" srcOrd="1" destOrd="0" presId="urn:microsoft.com/office/officeart/2005/8/layout/process5"/>
    <dgm:cxn modelId="{0992656B-D125-4EA1-BADA-C32F7493CDBD}" type="presOf" srcId="{BA700429-DC75-4B32-BD91-2A04EA375D31}" destId="{4ED3604F-3DCF-445B-9644-9824879930FF}" srcOrd="0" destOrd="0" presId="urn:microsoft.com/office/officeart/2005/8/layout/process5"/>
    <dgm:cxn modelId="{72E1866C-61DC-4F55-B947-D2A29FEA8FC5}" type="presOf" srcId="{8E569B83-0707-404F-B051-76EE39E096B7}" destId="{9919CC39-DFB0-42B8-A0E7-CC3F4E1A6C7F}" srcOrd="0" destOrd="0" presId="urn:microsoft.com/office/officeart/2005/8/layout/process5"/>
    <dgm:cxn modelId="{F9AAD150-0F05-405B-BD9A-C496A6136E50}" type="presOf" srcId="{0147AAF7-5E95-44F3-903C-D4ABFF26225B}" destId="{54A9EF0B-65CB-4B7C-A715-AE79D2B663A6}" srcOrd="0" destOrd="0" presId="urn:microsoft.com/office/officeart/2005/8/layout/process5"/>
    <dgm:cxn modelId="{43CB8271-9584-4A90-A0B1-1A2932ED74D2}" srcId="{0147AAF7-5E95-44F3-903C-D4ABFF26225B}" destId="{2F0DE56C-EF1B-44DF-ACFE-7D292CF6CEEE}" srcOrd="5" destOrd="0" parTransId="{5A1B7943-5E53-4A18-9CAD-F174924CC9A0}" sibTransId="{AA0F8D8B-18BE-49D6-A6A6-A299FE73876F}"/>
    <dgm:cxn modelId="{97A73474-1321-4E48-A72B-84F8C0435598}" srcId="{0147AAF7-5E95-44F3-903C-D4ABFF26225B}" destId="{B5DF9EB9-824B-4108-94B4-EC9BFEEBD8F2}" srcOrd="3" destOrd="0" parTransId="{E89BCED9-194B-49D2-8061-A1197D06D952}" sibTransId="{5682368A-5407-43CF-AEFB-CD9BF1E5D0A5}"/>
    <dgm:cxn modelId="{ADF4A177-6348-4671-B9BC-FD3413A5B3C3}" type="presOf" srcId="{5682368A-5407-43CF-AEFB-CD9BF1E5D0A5}" destId="{EB604A4D-BC87-4DA6-A8B9-634BC128298F}" srcOrd="1" destOrd="0" presId="urn:microsoft.com/office/officeart/2005/8/layout/process5"/>
    <dgm:cxn modelId="{882EAD59-B7CA-4243-9E5B-074C5938C5E8}" srcId="{0147AAF7-5E95-44F3-903C-D4ABFF26225B}" destId="{78F9435F-CCE1-4C1E-8A0D-09345E77C9F5}" srcOrd="4" destOrd="0" parTransId="{D347BEAA-85D7-4B48-AC8A-73E47F91867E}" sibTransId="{BA700429-DC75-4B32-BD91-2A04EA375D31}"/>
    <dgm:cxn modelId="{2957F785-FEB0-45B8-8391-D5AFC7B92732}" type="presOf" srcId="{359D113F-06FF-4930-8DE2-8A92FEC184B3}" destId="{B083B065-BB59-45D5-8E22-D5BF69BF1D91}" srcOrd="1" destOrd="0" presId="urn:microsoft.com/office/officeart/2005/8/layout/process5"/>
    <dgm:cxn modelId="{5A7C289C-0756-4599-A3B1-E7237500A4DB}" type="presOf" srcId="{359D113F-06FF-4930-8DE2-8A92FEC184B3}" destId="{C7DE2173-B420-41A6-B9BE-17BCDD7561DA}" srcOrd="0" destOrd="0" presId="urn:microsoft.com/office/officeart/2005/8/layout/process5"/>
    <dgm:cxn modelId="{6709BFA4-2BD5-4420-B5D3-65DCB555C06A}" type="presOf" srcId="{8147E589-8AD9-4C36-80BE-D99F7ADD9BC6}" destId="{8107105D-6133-4D15-8855-CEDA8B82F8FB}" srcOrd="0" destOrd="0" presId="urn:microsoft.com/office/officeart/2005/8/layout/process5"/>
    <dgm:cxn modelId="{378B70AD-31C1-488D-BE9B-8D7FD49B6C9C}" type="presOf" srcId="{8B71C8CD-8644-4C4B-97AB-164A6793507F}" destId="{D132FEA3-E391-4D66-A428-5600E3A760A8}" srcOrd="0" destOrd="0" presId="urn:microsoft.com/office/officeart/2005/8/layout/process5"/>
    <dgm:cxn modelId="{EBDD9BB8-33E1-475F-BD2A-E0BE09B1671E}" type="presOf" srcId="{2F0DE56C-EF1B-44DF-ACFE-7D292CF6CEEE}" destId="{496D75A0-9941-45A9-8FDB-F24F22DD4F82}" srcOrd="0" destOrd="0" presId="urn:microsoft.com/office/officeart/2005/8/layout/process5"/>
    <dgm:cxn modelId="{4FD7DBB9-4AC3-4C0F-AD60-45A6A28A9DAF}" type="presOf" srcId="{78F9435F-CCE1-4C1E-8A0D-09345E77C9F5}" destId="{E1F50E42-4E35-4C9A-B04D-704F39C1CCB4}" srcOrd="0" destOrd="0" presId="urn:microsoft.com/office/officeart/2005/8/layout/process5"/>
    <dgm:cxn modelId="{3579D4C5-F376-4C8E-BB6F-2A884DBFEFB2}" srcId="{0147AAF7-5E95-44F3-903C-D4ABFF26225B}" destId="{8147E589-8AD9-4C36-80BE-D99F7ADD9BC6}" srcOrd="2" destOrd="0" parTransId="{6BE8ED44-21A6-4C42-AA0B-92217B6A520F}" sibTransId="{359D113F-06FF-4930-8DE2-8A92FEC184B3}"/>
    <dgm:cxn modelId="{AA23C4D8-CCB9-432C-B6F5-07DDF3AC6C69}" type="presOf" srcId="{BA700429-DC75-4B32-BD91-2A04EA375D31}" destId="{3D3F5121-9D94-4974-9B83-3DEB6244C4D7}" srcOrd="1" destOrd="0" presId="urn:microsoft.com/office/officeart/2005/8/layout/process5"/>
    <dgm:cxn modelId="{9F98DBF5-54A9-41C2-9D16-CCA4B797ADA8}" type="presOf" srcId="{A31400A7-718D-468C-BE5F-16BAE3D69B4F}" destId="{F0851409-FBA6-457C-B85F-4C3CDF07C226}" srcOrd="0" destOrd="0" presId="urn:microsoft.com/office/officeart/2005/8/layout/process5"/>
    <dgm:cxn modelId="{DE24780F-6D91-44D9-B496-5F33C9C4D3E7}" type="presParOf" srcId="{54A9EF0B-65CB-4B7C-A715-AE79D2B663A6}" destId="{9919CC39-DFB0-42B8-A0E7-CC3F4E1A6C7F}" srcOrd="0" destOrd="0" presId="urn:microsoft.com/office/officeart/2005/8/layout/process5"/>
    <dgm:cxn modelId="{B34838D9-F415-4F95-B0E5-6A4FB118A2C1}" type="presParOf" srcId="{54A9EF0B-65CB-4B7C-A715-AE79D2B663A6}" destId="{F0851409-FBA6-457C-B85F-4C3CDF07C226}" srcOrd="1" destOrd="0" presId="urn:microsoft.com/office/officeart/2005/8/layout/process5"/>
    <dgm:cxn modelId="{BB8BC7C8-8087-40FD-ACDD-BC022170C71B}" type="presParOf" srcId="{F0851409-FBA6-457C-B85F-4C3CDF07C226}" destId="{1C9269BC-667C-42F2-92B6-0349869A2A74}" srcOrd="0" destOrd="0" presId="urn:microsoft.com/office/officeart/2005/8/layout/process5"/>
    <dgm:cxn modelId="{F6B63ADE-2783-4EC1-9152-A867985C06BE}" type="presParOf" srcId="{54A9EF0B-65CB-4B7C-A715-AE79D2B663A6}" destId="{D132FEA3-E391-4D66-A428-5600E3A760A8}" srcOrd="2" destOrd="0" presId="urn:microsoft.com/office/officeart/2005/8/layout/process5"/>
    <dgm:cxn modelId="{54770D9C-DF01-4561-A631-963E6D11BE0E}" type="presParOf" srcId="{54A9EF0B-65CB-4B7C-A715-AE79D2B663A6}" destId="{C52D4B84-152B-4F52-AE16-4B182BA37971}" srcOrd="3" destOrd="0" presId="urn:microsoft.com/office/officeart/2005/8/layout/process5"/>
    <dgm:cxn modelId="{9E3DBC05-186F-4A9C-94C6-B313B3C799EC}" type="presParOf" srcId="{C52D4B84-152B-4F52-AE16-4B182BA37971}" destId="{5C9F5BD3-6CC4-47B2-9BAA-5F4C1B4D9279}" srcOrd="0" destOrd="0" presId="urn:microsoft.com/office/officeart/2005/8/layout/process5"/>
    <dgm:cxn modelId="{C15E0089-F84E-45F7-A79F-6B22E2BE61F2}" type="presParOf" srcId="{54A9EF0B-65CB-4B7C-A715-AE79D2B663A6}" destId="{8107105D-6133-4D15-8855-CEDA8B82F8FB}" srcOrd="4" destOrd="0" presId="urn:microsoft.com/office/officeart/2005/8/layout/process5"/>
    <dgm:cxn modelId="{89247541-4EAB-4BB2-A1A9-25FBAA11B334}" type="presParOf" srcId="{54A9EF0B-65CB-4B7C-A715-AE79D2B663A6}" destId="{C7DE2173-B420-41A6-B9BE-17BCDD7561DA}" srcOrd="5" destOrd="0" presId="urn:microsoft.com/office/officeart/2005/8/layout/process5"/>
    <dgm:cxn modelId="{6379628E-517D-4D19-A4B6-E8304E10BAB9}" type="presParOf" srcId="{C7DE2173-B420-41A6-B9BE-17BCDD7561DA}" destId="{B083B065-BB59-45D5-8E22-D5BF69BF1D91}" srcOrd="0" destOrd="0" presId="urn:microsoft.com/office/officeart/2005/8/layout/process5"/>
    <dgm:cxn modelId="{1FEA6360-D600-4E6A-9FFD-B16EE6C1B5EF}" type="presParOf" srcId="{54A9EF0B-65CB-4B7C-A715-AE79D2B663A6}" destId="{7462C04B-E45A-40DB-921B-00827C3DC0C3}" srcOrd="6" destOrd="0" presId="urn:microsoft.com/office/officeart/2005/8/layout/process5"/>
    <dgm:cxn modelId="{0D0373C6-4242-4B44-AFFD-C509B4AA9647}" type="presParOf" srcId="{54A9EF0B-65CB-4B7C-A715-AE79D2B663A6}" destId="{15B89F49-2348-409C-AD62-F2316CCA8899}" srcOrd="7" destOrd="0" presId="urn:microsoft.com/office/officeart/2005/8/layout/process5"/>
    <dgm:cxn modelId="{FB2FEF35-8D3C-452D-89AB-2FA29E7F3BF4}" type="presParOf" srcId="{15B89F49-2348-409C-AD62-F2316CCA8899}" destId="{EB604A4D-BC87-4DA6-A8B9-634BC128298F}" srcOrd="0" destOrd="0" presId="urn:microsoft.com/office/officeart/2005/8/layout/process5"/>
    <dgm:cxn modelId="{0EF063A0-2A35-427A-8689-34D684F11FBE}" type="presParOf" srcId="{54A9EF0B-65CB-4B7C-A715-AE79D2B663A6}" destId="{E1F50E42-4E35-4C9A-B04D-704F39C1CCB4}" srcOrd="8" destOrd="0" presId="urn:microsoft.com/office/officeart/2005/8/layout/process5"/>
    <dgm:cxn modelId="{BD259ED4-0419-4509-A284-A6784B9A4A05}" type="presParOf" srcId="{54A9EF0B-65CB-4B7C-A715-AE79D2B663A6}" destId="{4ED3604F-3DCF-445B-9644-9824879930FF}" srcOrd="9" destOrd="0" presId="urn:microsoft.com/office/officeart/2005/8/layout/process5"/>
    <dgm:cxn modelId="{F777BEC7-E7A2-4C82-AC31-37F984BACD2F}" type="presParOf" srcId="{4ED3604F-3DCF-445B-9644-9824879930FF}" destId="{3D3F5121-9D94-4974-9B83-3DEB6244C4D7}" srcOrd="0" destOrd="0" presId="urn:microsoft.com/office/officeart/2005/8/layout/process5"/>
    <dgm:cxn modelId="{CE96B36F-A91F-40BD-AF92-026B9B1733EA}" type="presParOf" srcId="{54A9EF0B-65CB-4B7C-A715-AE79D2B663A6}" destId="{496D75A0-9941-45A9-8FDB-F24F22DD4F82}"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B5A8E8-492B-4122-B70D-C5531C7A918B}"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B089FCD7-AC72-4F2E-AE39-10CE2033DD48}">
      <dgm:prSet phldrT="[Text]"/>
      <dgm:spPr/>
      <dgm:t>
        <a:bodyPr/>
        <a:lstStyle/>
        <a:p>
          <a:r>
            <a:rPr lang="en-US"/>
            <a:t>Cyber PM</a:t>
          </a:r>
        </a:p>
      </dgm:t>
    </dgm:pt>
    <dgm:pt modelId="{96249D38-6E18-4B1C-98FE-0EEA65999D06}" type="parTrans" cxnId="{AD090988-251E-49F7-92D0-89B12E28B61F}">
      <dgm:prSet/>
      <dgm:spPr/>
      <dgm:t>
        <a:bodyPr/>
        <a:lstStyle/>
        <a:p>
          <a:endParaRPr lang="en-US"/>
        </a:p>
      </dgm:t>
    </dgm:pt>
    <dgm:pt modelId="{D333FF93-185C-422D-87C2-12216DCE1BA8}" type="sibTrans" cxnId="{AD090988-251E-49F7-92D0-89B12E28B61F}">
      <dgm:prSet/>
      <dgm:spPr/>
      <dgm:t>
        <a:bodyPr/>
        <a:lstStyle/>
        <a:p>
          <a:endParaRPr lang="en-US"/>
        </a:p>
      </dgm:t>
    </dgm:pt>
    <dgm:pt modelId="{5D6A8151-0836-439D-8B53-5F987E92D555}">
      <dgm:prSet phldrT="[Text]"/>
      <dgm:spPr>
        <a:solidFill>
          <a:schemeClr val="accent3">
            <a:lumMod val="75000"/>
          </a:schemeClr>
        </a:solidFill>
      </dgm:spPr>
      <dgm:t>
        <a:bodyPr/>
        <a:lstStyle/>
        <a:p>
          <a:r>
            <a:rPr lang="en-US"/>
            <a:t>Intel  Supervisor</a:t>
          </a:r>
        </a:p>
      </dgm:t>
    </dgm:pt>
    <dgm:pt modelId="{27BB0A84-0C3C-4315-95C6-25DE12B9890D}" type="parTrans" cxnId="{EC197DE1-C8C2-430A-BB73-FAAB9B14501E}">
      <dgm:prSet/>
      <dgm:spPr/>
      <dgm:t>
        <a:bodyPr/>
        <a:lstStyle/>
        <a:p>
          <a:endParaRPr lang="en-US"/>
        </a:p>
      </dgm:t>
    </dgm:pt>
    <dgm:pt modelId="{145E9CAA-754F-4735-978F-702DA25EC9CC}" type="sibTrans" cxnId="{EC197DE1-C8C2-430A-BB73-FAAB9B14501E}">
      <dgm:prSet/>
      <dgm:spPr/>
      <dgm:t>
        <a:bodyPr/>
        <a:lstStyle/>
        <a:p>
          <a:endParaRPr lang="en-US"/>
        </a:p>
      </dgm:t>
    </dgm:pt>
    <dgm:pt modelId="{AD006368-4F5D-40B1-9EC5-4FD4DBF9C70C}">
      <dgm:prSet phldrT="[Text]"/>
      <dgm:spPr>
        <a:solidFill>
          <a:schemeClr val="accent5">
            <a:lumMod val="50000"/>
          </a:schemeClr>
        </a:solidFill>
      </dgm:spPr>
      <dgm:t>
        <a:bodyPr/>
        <a:lstStyle/>
        <a:p>
          <a:r>
            <a:rPr lang="en-US"/>
            <a:t>Response Supervisor </a:t>
          </a:r>
        </a:p>
      </dgm:t>
    </dgm:pt>
    <dgm:pt modelId="{D4EE8A69-075A-4A16-BCCA-826F1C722972}" type="parTrans" cxnId="{839A912A-5FC7-4E74-B693-78B858E00BFB}">
      <dgm:prSet/>
      <dgm:spPr/>
      <dgm:t>
        <a:bodyPr/>
        <a:lstStyle/>
        <a:p>
          <a:endParaRPr lang="en-US"/>
        </a:p>
      </dgm:t>
    </dgm:pt>
    <dgm:pt modelId="{5A14BF2D-8234-4E90-BA48-4A11AE0E5365}" type="sibTrans" cxnId="{839A912A-5FC7-4E74-B693-78B858E00BFB}">
      <dgm:prSet/>
      <dgm:spPr/>
      <dgm:t>
        <a:bodyPr/>
        <a:lstStyle/>
        <a:p>
          <a:endParaRPr lang="en-US"/>
        </a:p>
      </dgm:t>
    </dgm:pt>
    <dgm:pt modelId="{9AD8015C-5593-4BD4-BD6C-AB2D8AA29306}">
      <dgm:prSet phldrT="[Text]"/>
      <dgm:spPr>
        <a:solidFill>
          <a:schemeClr val="accent5">
            <a:lumMod val="75000"/>
          </a:schemeClr>
        </a:solidFill>
      </dgm:spPr>
      <dgm:t>
        <a:bodyPr/>
        <a:lstStyle/>
        <a:p>
          <a:r>
            <a:rPr lang="en-US"/>
            <a:t>IR Senior </a:t>
          </a:r>
        </a:p>
      </dgm:t>
    </dgm:pt>
    <dgm:pt modelId="{4EFC5676-465F-4F3B-8CA1-FDC63708B6A7}" type="parTrans" cxnId="{D33E9150-E142-4F9F-9B9B-0547B25A2ADB}">
      <dgm:prSet/>
      <dgm:spPr/>
      <dgm:t>
        <a:bodyPr/>
        <a:lstStyle/>
        <a:p>
          <a:endParaRPr lang="en-US"/>
        </a:p>
      </dgm:t>
    </dgm:pt>
    <dgm:pt modelId="{CD8D4A55-C086-4B68-9C46-6198660074C0}" type="sibTrans" cxnId="{D33E9150-E142-4F9F-9B9B-0547B25A2ADB}">
      <dgm:prSet/>
      <dgm:spPr/>
      <dgm:t>
        <a:bodyPr/>
        <a:lstStyle/>
        <a:p>
          <a:endParaRPr lang="en-US"/>
        </a:p>
      </dgm:t>
    </dgm:pt>
    <dgm:pt modelId="{BCC28633-AE2F-4AF5-B2C9-0976AD0E33D7}">
      <dgm:prSet phldrT="[Text]"/>
      <dgm:spPr>
        <a:solidFill>
          <a:schemeClr val="accent5">
            <a:lumMod val="75000"/>
          </a:schemeClr>
        </a:solidFill>
      </dgm:spPr>
      <dgm:t>
        <a:bodyPr/>
        <a:lstStyle/>
        <a:p>
          <a:r>
            <a:rPr lang="en-US"/>
            <a:t>IR Senior VDEM</a:t>
          </a:r>
        </a:p>
      </dgm:t>
    </dgm:pt>
    <dgm:pt modelId="{26C57A31-D4F9-4859-96B2-A82120553DE7}" type="parTrans" cxnId="{EAB2A066-7091-4902-8329-834ADE3DA5E7}">
      <dgm:prSet/>
      <dgm:spPr/>
      <dgm:t>
        <a:bodyPr/>
        <a:lstStyle/>
        <a:p>
          <a:endParaRPr lang="en-US"/>
        </a:p>
      </dgm:t>
    </dgm:pt>
    <dgm:pt modelId="{BA491EDB-6E38-4154-9B11-CDE88932D264}" type="sibTrans" cxnId="{EAB2A066-7091-4902-8329-834ADE3DA5E7}">
      <dgm:prSet/>
      <dgm:spPr/>
      <dgm:t>
        <a:bodyPr/>
        <a:lstStyle/>
        <a:p>
          <a:endParaRPr lang="en-US"/>
        </a:p>
      </dgm:t>
    </dgm:pt>
    <dgm:pt modelId="{0089653C-A14F-447C-8BFA-EFE81352D821}">
      <dgm:prSet phldrT="[Text]"/>
      <dgm:spPr>
        <a:solidFill>
          <a:schemeClr val="accent3"/>
        </a:solidFill>
      </dgm:spPr>
      <dgm:t>
        <a:bodyPr/>
        <a:lstStyle/>
        <a:p>
          <a:r>
            <a:rPr lang="en-US"/>
            <a:t>Intel Senior</a:t>
          </a:r>
        </a:p>
      </dgm:t>
    </dgm:pt>
    <dgm:pt modelId="{14D6D834-25B9-4AF0-ADA1-30FBD9AD9316}" type="parTrans" cxnId="{928F1E93-4EEF-42EA-BCEE-84AF5F07F048}">
      <dgm:prSet/>
      <dgm:spPr/>
      <dgm:t>
        <a:bodyPr/>
        <a:lstStyle/>
        <a:p>
          <a:endParaRPr lang="en-US"/>
        </a:p>
      </dgm:t>
    </dgm:pt>
    <dgm:pt modelId="{A9E8B2DA-8847-478A-8BAC-BC6C6DCDB765}" type="sibTrans" cxnId="{928F1E93-4EEF-42EA-BCEE-84AF5F07F048}">
      <dgm:prSet/>
      <dgm:spPr/>
      <dgm:t>
        <a:bodyPr/>
        <a:lstStyle/>
        <a:p>
          <a:endParaRPr lang="en-US"/>
        </a:p>
      </dgm:t>
    </dgm:pt>
    <dgm:pt modelId="{AF8B6E59-C8E8-45B7-9A00-DCB6DDAC19B4}">
      <dgm:prSet phldrT="[Text]"/>
      <dgm:spPr>
        <a:solidFill>
          <a:schemeClr val="accent3"/>
        </a:solidFill>
      </dgm:spPr>
      <dgm:t>
        <a:bodyPr/>
        <a:lstStyle/>
        <a:p>
          <a:r>
            <a:rPr lang="en-US"/>
            <a:t>Intel Senior</a:t>
          </a:r>
        </a:p>
      </dgm:t>
    </dgm:pt>
    <dgm:pt modelId="{801FE568-FAB5-4173-B163-60C61DC3DB54}" type="parTrans" cxnId="{47077064-64EA-4964-838C-CEC5B62B4E6A}">
      <dgm:prSet/>
      <dgm:spPr/>
      <dgm:t>
        <a:bodyPr/>
        <a:lstStyle/>
        <a:p>
          <a:endParaRPr lang="en-US"/>
        </a:p>
      </dgm:t>
    </dgm:pt>
    <dgm:pt modelId="{C30C0C4C-8CB5-4F48-AA60-3AE3FEF3CF42}" type="sibTrans" cxnId="{47077064-64EA-4964-838C-CEC5B62B4E6A}">
      <dgm:prSet/>
      <dgm:spPr/>
      <dgm:t>
        <a:bodyPr/>
        <a:lstStyle/>
        <a:p>
          <a:endParaRPr lang="en-US"/>
        </a:p>
      </dgm:t>
    </dgm:pt>
    <dgm:pt modelId="{4E76EDF1-8399-4B59-A87D-C93DF8221446}">
      <dgm:prSet phldrT="[Text]" custT="1"/>
      <dgm:spPr>
        <a:solidFill>
          <a:schemeClr val="accent3"/>
        </a:solidFill>
      </dgm:spPr>
      <dgm:t>
        <a:bodyPr/>
        <a:lstStyle/>
        <a:p>
          <a:r>
            <a:rPr lang="en-US" sz="1400"/>
            <a:t>Pathway-to-Trooper</a:t>
          </a:r>
        </a:p>
      </dgm:t>
    </dgm:pt>
    <dgm:pt modelId="{84589D63-900C-471C-96F7-E14597C60E38}" type="parTrans" cxnId="{EA6D2D36-A2AB-4C45-B6DF-DAE72BF21AC0}">
      <dgm:prSet/>
      <dgm:spPr/>
      <dgm:t>
        <a:bodyPr/>
        <a:lstStyle/>
        <a:p>
          <a:endParaRPr lang="en-US"/>
        </a:p>
      </dgm:t>
    </dgm:pt>
    <dgm:pt modelId="{CDB63C18-00BB-43E2-A854-F01563475C9D}" type="sibTrans" cxnId="{EA6D2D36-A2AB-4C45-B6DF-DAE72BF21AC0}">
      <dgm:prSet/>
      <dgm:spPr/>
      <dgm:t>
        <a:bodyPr/>
        <a:lstStyle/>
        <a:p>
          <a:endParaRPr lang="en-US"/>
        </a:p>
      </dgm:t>
    </dgm:pt>
    <dgm:pt modelId="{778A7BF3-096A-455B-84AA-FF0425B0D4AB}">
      <dgm:prSet phldrT="[Text]"/>
      <dgm:spPr>
        <a:solidFill>
          <a:schemeClr val="accent5">
            <a:lumMod val="75000"/>
          </a:schemeClr>
        </a:solidFill>
      </dgm:spPr>
      <dgm:t>
        <a:bodyPr/>
        <a:lstStyle/>
        <a:p>
          <a:r>
            <a:rPr lang="en-US"/>
            <a:t>Wage Analyst</a:t>
          </a:r>
        </a:p>
      </dgm:t>
    </dgm:pt>
    <dgm:pt modelId="{192860C9-793F-4DE6-9D66-3B8FB6CA5225}" type="parTrans" cxnId="{616C0A95-C0C0-4C83-BF20-F9DEEA6A5674}">
      <dgm:prSet/>
      <dgm:spPr/>
      <dgm:t>
        <a:bodyPr/>
        <a:lstStyle/>
        <a:p>
          <a:endParaRPr lang="en-US"/>
        </a:p>
      </dgm:t>
    </dgm:pt>
    <dgm:pt modelId="{CC2AC3CD-D354-42E7-9631-F44DB69513EC}" type="sibTrans" cxnId="{616C0A95-C0C0-4C83-BF20-F9DEEA6A5674}">
      <dgm:prSet/>
      <dgm:spPr/>
      <dgm:t>
        <a:bodyPr/>
        <a:lstStyle/>
        <a:p>
          <a:endParaRPr lang="en-US"/>
        </a:p>
      </dgm:t>
    </dgm:pt>
    <dgm:pt modelId="{2A5ACD66-00E1-48F1-A9BB-3E2CCA7D3C86}">
      <dgm:prSet phldrT="[Text]"/>
      <dgm:spPr>
        <a:solidFill>
          <a:schemeClr val="accent5">
            <a:lumMod val="75000"/>
          </a:schemeClr>
        </a:solidFill>
      </dgm:spPr>
      <dgm:t>
        <a:bodyPr/>
        <a:lstStyle/>
        <a:p>
          <a:r>
            <a:rPr lang="en-US"/>
            <a:t>Volunteer</a:t>
          </a:r>
        </a:p>
      </dgm:t>
    </dgm:pt>
    <dgm:pt modelId="{FABEB40B-A177-49C2-A1C2-68D278B1A0A6}" type="parTrans" cxnId="{093606D0-24AB-4BBF-9088-8CE09F82743F}">
      <dgm:prSet/>
      <dgm:spPr/>
      <dgm:t>
        <a:bodyPr/>
        <a:lstStyle/>
        <a:p>
          <a:endParaRPr lang="en-US"/>
        </a:p>
      </dgm:t>
    </dgm:pt>
    <dgm:pt modelId="{DE666C58-F1D1-4408-811C-EF6822DA715D}" type="sibTrans" cxnId="{093606D0-24AB-4BBF-9088-8CE09F82743F}">
      <dgm:prSet/>
      <dgm:spPr/>
      <dgm:t>
        <a:bodyPr/>
        <a:lstStyle/>
        <a:p>
          <a:endParaRPr lang="en-US"/>
        </a:p>
      </dgm:t>
    </dgm:pt>
    <dgm:pt modelId="{85DD1D89-E84D-4D70-AFD0-ED1F09C80EF2}">
      <dgm:prSet/>
      <dgm:spPr>
        <a:solidFill>
          <a:schemeClr val="tx2">
            <a:lumMod val="75000"/>
            <a:lumOff val="25000"/>
          </a:schemeClr>
        </a:solidFill>
      </dgm:spPr>
      <dgm:t>
        <a:bodyPr/>
        <a:lstStyle/>
        <a:p>
          <a:r>
            <a:rPr lang="en-US"/>
            <a:t>HS Intern</a:t>
          </a:r>
        </a:p>
      </dgm:t>
    </dgm:pt>
    <dgm:pt modelId="{216E9314-C622-4805-9AF3-34DEB431B8C9}" type="parTrans" cxnId="{F49EC8F3-2480-48FD-AD19-B683586D8BD8}">
      <dgm:prSet/>
      <dgm:spPr/>
      <dgm:t>
        <a:bodyPr/>
        <a:lstStyle/>
        <a:p>
          <a:endParaRPr lang="en-US"/>
        </a:p>
      </dgm:t>
    </dgm:pt>
    <dgm:pt modelId="{04224443-36B6-44A0-B066-73A7421A1390}" type="sibTrans" cxnId="{F49EC8F3-2480-48FD-AD19-B683586D8BD8}">
      <dgm:prSet/>
      <dgm:spPr/>
      <dgm:t>
        <a:bodyPr/>
        <a:lstStyle/>
        <a:p>
          <a:endParaRPr lang="en-US"/>
        </a:p>
      </dgm:t>
    </dgm:pt>
    <dgm:pt modelId="{9E997296-1F91-4607-8B0D-EBC3344AD5B9}">
      <dgm:prSet/>
      <dgm:spPr>
        <a:solidFill>
          <a:schemeClr val="tx2">
            <a:lumMod val="75000"/>
            <a:lumOff val="25000"/>
          </a:schemeClr>
        </a:solidFill>
      </dgm:spPr>
      <dgm:t>
        <a:bodyPr/>
        <a:lstStyle/>
        <a:p>
          <a:r>
            <a:rPr lang="en-US"/>
            <a:t>VMF Fellow </a:t>
          </a:r>
        </a:p>
      </dgm:t>
    </dgm:pt>
    <dgm:pt modelId="{6D6EEE60-F467-488D-8B58-351F8F2B9AE7}" type="parTrans" cxnId="{58153F38-22AE-40E3-8835-433E5EE54022}">
      <dgm:prSet/>
      <dgm:spPr/>
      <dgm:t>
        <a:bodyPr/>
        <a:lstStyle/>
        <a:p>
          <a:endParaRPr lang="en-US"/>
        </a:p>
      </dgm:t>
    </dgm:pt>
    <dgm:pt modelId="{DAB189F9-B6E3-4300-96B2-EAF98CEBE10B}" type="sibTrans" cxnId="{58153F38-22AE-40E3-8835-433E5EE54022}">
      <dgm:prSet/>
      <dgm:spPr/>
      <dgm:t>
        <a:bodyPr/>
        <a:lstStyle/>
        <a:p>
          <a:endParaRPr lang="en-US"/>
        </a:p>
      </dgm:t>
    </dgm:pt>
    <dgm:pt modelId="{79BF7DF8-9024-405F-9A24-39D595E4529F}" type="pres">
      <dgm:prSet presAssocID="{3BB5A8E8-492B-4122-B70D-C5531C7A918B}" presName="hierChild1" presStyleCnt="0">
        <dgm:presLayoutVars>
          <dgm:orgChart val="1"/>
          <dgm:chPref val="1"/>
          <dgm:dir/>
          <dgm:animOne val="branch"/>
          <dgm:animLvl val="lvl"/>
          <dgm:resizeHandles/>
        </dgm:presLayoutVars>
      </dgm:prSet>
      <dgm:spPr/>
    </dgm:pt>
    <dgm:pt modelId="{CC0DB9BF-294A-4F00-A175-5B7D77F15F62}" type="pres">
      <dgm:prSet presAssocID="{B089FCD7-AC72-4F2E-AE39-10CE2033DD48}" presName="hierRoot1" presStyleCnt="0">
        <dgm:presLayoutVars>
          <dgm:hierBranch val="init"/>
        </dgm:presLayoutVars>
      </dgm:prSet>
      <dgm:spPr/>
    </dgm:pt>
    <dgm:pt modelId="{CB26FE00-BB6D-449A-8B83-9EC395E3D0C5}" type="pres">
      <dgm:prSet presAssocID="{B089FCD7-AC72-4F2E-AE39-10CE2033DD48}" presName="rootComposite1" presStyleCnt="0"/>
      <dgm:spPr/>
    </dgm:pt>
    <dgm:pt modelId="{34AA9B99-13E7-4ADB-A39E-0FD177447A4F}" type="pres">
      <dgm:prSet presAssocID="{B089FCD7-AC72-4F2E-AE39-10CE2033DD48}" presName="rootText1" presStyleLbl="node0" presStyleIdx="0" presStyleCnt="1">
        <dgm:presLayoutVars>
          <dgm:chPref val="3"/>
        </dgm:presLayoutVars>
      </dgm:prSet>
      <dgm:spPr/>
    </dgm:pt>
    <dgm:pt modelId="{06215070-1094-464F-8373-3BFD100EED68}" type="pres">
      <dgm:prSet presAssocID="{B089FCD7-AC72-4F2E-AE39-10CE2033DD48}" presName="rootConnector1" presStyleLbl="node1" presStyleIdx="0" presStyleCnt="0"/>
      <dgm:spPr/>
    </dgm:pt>
    <dgm:pt modelId="{F2803801-BDA4-46D2-8AEA-DC9FA96DF5E2}" type="pres">
      <dgm:prSet presAssocID="{B089FCD7-AC72-4F2E-AE39-10CE2033DD48}" presName="hierChild2" presStyleCnt="0"/>
      <dgm:spPr/>
    </dgm:pt>
    <dgm:pt modelId="{D677B141-21C4-4251-AFEC-6BB62E97CFBA}" type="pres">
      <dgm:prSet presAssocID="{27BB0A84-0C3C-4315-95C6-25DE12B9890D}" presName="Name37" presStyleLbl="parChTrans1D2" presStyleIdx="0" presStyleCnt="4"/>
      <dgm:spPr/>
    </dgm:pt>
    <dgm:pt modelId="{AD1D206B-D635-4155-8486-CA7EB7247B00}" type="pres">
      <dgm:prSet presAssocID="{5D6A8151-0836-439D-8B53-5F987E92D555}" presName="hierRoot2" presStyleCnt="0">
        <dgm:presLayoutVars>
          <dgm:hierBranch val="init"/>
        </dgm:presLayoutVars>
      </dgm:prSet>
      <dgm:spPr/>
    </dgm:pt>
    <dgm:pt modelId="{15DB18D7-B034-46B9-B7DB-0CAEF0A8A0BF}" type="pres">
      <dgm:prSet presAssocID="{5D6A8151-0836-439D-8B53-5F987E92D555}" presName="rootComposite" presStyleCnt="0"/>
      <dgm:spPr/>
    </dgm:pt>
    <dgm:pt modelId="{C26512D7-50F3-4FEE-BFEC-8948625BB68A}" type="pres">
      <dgm:prSet presAssocID="{5D6A8151-0836-439D-8B53-5F987E92D555}" presName="rootText" presStyleLbl="node2" presStyleIdx="0" presStyleCnt="4" custScaleX="113925">
        <dgm:presLayoutVars>
          <dgm:chPref val="3"/>
        </dgm:presLayoutVars>
      </dgm:prSet>
      <dgm:spPr/>
    </dgm:pt>
    <dgm:pt modelId="{F8C0FA04-E6B9-4115-923F-AB7318C969E5}" type="pres">
      <dgm:prSet presAssocID="{5D6A8151-0836-439D-8B53-5F987E92D555}" presName="rootConnector" presStyleLbl="node2" presStyleIdx="0" presStyleCnt="4"/>
      <dgm:spPr/>
    </dgm:pt>
    <dgm:pt modelId="{DAC99E63-5DF4-4484-AC50-F68FF3D04A6C}" type="pres">
      <dgm:prSet presAssocID="{5D6A8151-0836-439D-8B53-5F987E92D555}" presName="hierChild4" presStyleCnt="0"/>
      <dgm:spPr/>
    </dgm:pt>
    <dgm:pt modelId="{CCE9BF1A-B77F-4895-B880-975065A50C12}" type="pres">
      <dgm:prSet presAssocID="{14D6D834-25B9-4AF0-ADA1-30FBD9AD9316}" presName="Name37" presStyleLbl="parChTrans1D3" presStyleIdx="0" presStyleCnt="7"/>
      <dgm:spPr/>
    </dgm:pt>
    <dgm:pt modelId="{43A79629-DDFE-4106-93AA-8BB0180F8073}" type="pres">
      <dgm:prSet presAssocID="{0089653C-A14F-447C-8BFA-EFE81352D821}" presName="hierRoot2" presStyleCnt="0">
        <dgm:presLayoutVars>
          <dgm:hierBranch val="init"/>
        </dgm:presLayoutVars>
      </dgm:prSet>
      <dgm:spPr/>
    </dgm:pt>
    <dgm:pt modelId="{25CBDCD3-F64E-408B-9645-192C60392697}" type="pres">
      <dgm:prSet presAssocID="{0089653C-A14F-447C-8BFA-EFE81352D821}" presName="rootComposite" presStyleCnt="0"/>
      <dgm:spPr/>
    </dgm:pt>
    <dgm:pt modelId="{1DEBEF6D-0648-45A4-BEC7-897E94EABF60}" type="pres">
      <dgm:prSet presAssocID="{0089653C-A14F-447C-8BFA-EFE81352D821}" presName="rootText" presStyleLbl="node3" presStyleIdx="0" presStyleCnt="7">
        <dgm:presLayoutVars>
          <dgm:chPref val="3"/>
        </dgm:presLayoutVars>
      </dgm:prSet>
      <dgm:spPr/>
    </dgm:pt>
    <dgm:pt modelId="{3F340435-DBF6-4984-9AEB-EFCF064FF17F}" type="pres">
      <dgm:prSet presAssocID="{0089653C-A14F-447C-8BFA-EFE81352D821}" presName="rootConnector" presStyleLbl="node3" presStyleIdx="0" presStyleCnt="7"/>
      <dgm:spPr/>
    </dgm:pt>
    <dgm:pt modelId="{E5886FD5-8E43-475E-824C-FBF9588B0790}" type="pres">
      <dgm:prSet presAssocID="{0089653C-A14F-447C-8BFA-EFE81352D821}" presName="hierChild4" presStyleCnt="0"/>
      <dgm:spPr/>
    </dgm:pt>
    <dgm:pt modelId="{F7E1C638-7447-4CD4-8F80-0CAAAD947C0F}" type="pres">
      <dgm:prSet presAssocID="{0089653C-A14F-447C-8BFA-EFE81352D821}" presName="hierChild5" presStyleCnt="0"/>
      <dgm:spPr/>
    </dgm:pt>
    <dgm:pt modelId="{755F103D-3A33-4862-8300-B4C99E9F4846}" type="pres">
      <dgm:prSet presAssocID="{801FE568-FAB5-4173-B163-60C61DC3DB54}" presName="Name37" presStyleLbl="parChTrans1D3" presStyleIdx="1" presStyleCnt="7"/>
      <dgm:spPr/>
    </dgm:pt>
    <dgm:pt modelId="{4E5C89D1-5EEB-42CF-A7A9-75C50CE9717A}" type="pres">
      <dgm:prSet presAssocID="{AF8B6E59-C8E8-45B7-9A00-DCB6DDAC19B4}" presName="hierRoot2" presStyleCnt="0">
        <dgm:presLayoutVars>
          <dgm:hierBranch val="init"/>
        </dgm:presLayoutVars>
      </dgm:prSet>
      <dgm:spPr/>
    </dgm:pt>
    <dgm:pt modelId="{D7680F21-6567-454D-9E5F-3032154E9375}" type="pres">
      <dgm:prSet presAssocID="{AF8B6E59-C8E8-45B7-9A00-DCB6DDAC19B4}" presName="rootComposite" presStyleCnt="0"/>
      <dgm:spPr/>
    </dgm:pt>
    <dgm:pt modelId="{58AAE0A1-4AE1-40AC-939D-6D826C5B5E73}" type="pres">
      <dgm:prSet presAssocID="{AF8B6E59-C8E8-45B7-9A00-DCB6DDAC19B4}" presName="rootText" presStyleLbl="node3" presStyleIdx="1" presStyleCnt="7">
        <dgm:presLayoutVars>
          <dgm:chPref val="3"/>
        </dgm:presLayoutVars>
      </dgm:prSet>
      <dgm:spPr/>
    </dgm:pt>
    <dgm:pt modelId="{F60E6A83-EAE2-43B8-B11C-EF0302486734}" type="pres">
      <dgm:prSet presAssocID="{AF8B6E59-C8E8-45B7-9A00-DCB6DDAC19B4}" presName="rootConnector" presStyleLbl="node3" presStyleIdx="1" presStyleCnt="7"/>
      <dgm:spPr/>
    </dgm:pt>
    <dgm:pt modelId="{53487A56-0AD0-4F2D-AB5B-066096A71173}" type="pres">
      <dgm:prSet presAssocID="{AF8B6E59-C8E8-45B7-9A00-DCB6DDAC19B4}" presName="hierChild4" presStyleCnt="0"/>
      <dgm:spPr/>
    </dgm:pt>
    <dgm:pt modelId="{8D6207FA-AD4F-4EAD-B60A-6D73A523A374}" type="pres">
      <dgm:prSet presAssocID="{AF8B6E59-C8E8-45B7-9A00-DCB6DDAC19B4}" presName="hierChild5" presStyleCnt="0"/>
      <dgm:spPr/>
    </dgm:pt>
    <dgm:pt modelId="{F200D0B6-3EA2-48CD-A51A-FA914C4664BA}" type="pres">
      <dgm:prSet presAssocID="{84589D63-900C-471C-96F7-E14597C60E38}" presName="Name37" presStyleLbl="parChTrans1D3" presStyleIdx="2" presStyleCnt="7"/>
      <dgm:spPr/>
    </dgm:pt>
    <dgm:pt modelId="{EEC59AD3-0546-488A-81B6-8A463355A453}" type="pres">
      <dgm:prSet presAssocID="{4E76EDF1-8399-4B59-A87D-C93DF8221446}" presName="hierRoot2" presStyleCnt="0">
        <dgm:presLayoutVars>
          <dgm:hierBranch val="init"/>
        </dgm:presLayoutVars>
      </dgm:prSet>
      <dgm:spPr/>
    </dgm:pt>
    <dgm:pt modelId="{E704483D-BD23-4DE7-830A-ADB777ADF9C5}" type="pres">
      <dgm:prSet presAssocID="{4E76EDF1-8399-4B59-A87D-C93DF8221446}" presName="rootComposite" presStyleCnt="0"/>
      <dgm:spPr/>
    </dgm:pt>
    <dgm:pt modelId="{8A508067-B4DA-432C-BD5D-85F3DD59605B}" type="pres">
      <dgm:prSet presAssocID="{4E76EDF1-8399-4B59-A87D-C93DF8221446}" presName="rootText" presStyleLbl="node3" presStyleIdx="2" presStyleCnt="7" custScaleY="130744">
        <dgm:presLayoutVars>
          <dgm:chPref val="3"/>
        </dgm:presLayoutVars>
      </dgm:prSet>
      <dgm:spPr/>
    </dgm:pt>
    <dgm:pt modelId="{7268E725-0F52-4BE1-9427-874303DF4173}" type="pres">
      <dgm:prSet presAssocID="{4E76EDF1-8399-4B59-A87D-C93DF8221446}" presName="rootConnector" presStyleLbl="node3" presStyleIdx="2" presStyleCnt="7"/>
      <dgm:spPr/>
    </dgm:pt>
    <dgm:pt modelId="{17164371-ACAA-4C6A-9008-AA09AAABB086}" type="pres">
      <dgm:prSet presAssocID="{4E76EDF1-8399-4B59-A87D-C93DF8221446}" presName="hierChild4" presStyleCnt="0"/>
      <dgm:spPr/>
    </dgm:pt>
    <dgm:pt modelId="{039D8AC1-D10E-48FC-9640-CF80C4F36FA6}" type="pres">
      <dgm:prSet presAssocID="{4E76EDF1-8399-4B59-A87D-C93DF8221446}" presName="hierChild5" presStyleCnt="0"/>
      <dgm:spPr/>
    </dgm:pt>
    <dgm:pt modelId="{B22ACFEE-65F6-47F9-894C-CE5A383588D7}" type="pres">
      <dgm:prSet presAssocID="{5D6A8151-0836-439D-8B53-5F987E92D555}" presName="hierChild5" presStyleCnt="0"/>
      <dgm:spPr/>
    </dgm:pt>
    <dgm:pt modelId="{CA17D720-5C2E-498F-9EC1-7C1E99BB9C71}" type="pres">
      <dgm:prSet presAssocID="{216E9314-C622-4805-9AF3-34DEB431B8C9}" presName="Name37" presStyleLbl="parChTrans1D2" presStyleIdx="1" presStyleCnt="4"/>
      <dgm:spPr/>
    </dgm:pt>
    <dgm:pt modelId="{BFB0C0D3-5356-49D3-9F34-503DEC1679EA}" type="pres">
      <dgm:prSet presAssocID="{85DD1D89-E84D-4D70-AFD0-ED1F09C80EF2}" presName="hierRoot2" presStyleCnt="0">
        <dgm:presLayoutVars>
          <dgm:hierBranch val="init"/>
        </dgm:presLayoutVars>
      </dgm:prSet>
      <dgm:spPr/>
    </dgm:pt>
    <dgm:pt modelId="{742C60CE-5DC6-4884-B791-2E59DE5649E7}" type="pres">
      <dgm:prSet presAssocID="{85DD1D89-E84D-4D70-AFD0-ED1F09C80EF2}" presName="rootComposite" presStyleCnt="0"/>
      <dgm:spPr/>
    </dgm:pt>
    <dgm:pt modelId="{E419B9B5-C896-4593-9C46-CCF40C700F0C}" type="pres">
      <dgm:prSet presAssocID="{85DD1D89-E84D-4D70-AFD0-ED1F09C80EF2}" presName="rootText" presStyleLbl="node2" presStyleIdx="1" presStyleCnt="4" custLinFactNeighborX="209" custLinFactNeighborY="837">
        <dgm:presLayoutVars>
          <dgm:chPref val="3"/>
        </dgm:presLayoutVars>
      </dgm:prSet>
      <dgm:spPr/>
    </dgm:pt>
    <dgm:pt modelId="{32BBA122-A190-4158-9EA8-347C189A6471}" type="pres">
      <dgm:prSet presAssocID="{85DD1D89-E84D-4D70-AFD0-ED1F09C80EF2}" presName="rootConnector" presStyleLbl="node2" presStyleIdx="1" presStyleCnt="4"/>
      <dgm:spPr/>
    </dgm:pt>
    <dgm:pt modelId="{81DE5FB7-3752-41C7-B78F-2F2CCD32112E}" type="pres">
      <dgm:prSet presAssocID="{85DD1D89-E84D-4D70-AFD0-ED1F09C80EF2}" presName="hierChild4" presStyleCnt="0"/>
      <dgm:spPr/>
    </dgm:pt>
    <dgm:pt modelId="{020DAA9D-9BFF-4E5D-9B2A-2D22053CDF7B}" type="pres">
      <dgm:prSet presAssocID="{85DD1D89-E84D-4D70-AFD0-ED1F09C80EF2}" presName="hierChild5" presStyleCnt="0"/>
      <dgm:spPr/>
    </dgm:pt>
    <dgm:pt modelId="{7BB344E2-B2E6-4FC7-8EF9-30839E93E797}" type="pres">
      <dgm:prSet presAssocID="{6D6EEE60-F467-488D-8B58-351F8F2B9AE7}" presName="Name37" presStyleLbl="parChTrans1D2" presStyleIdx="2" presStyleCnt="4"/>
      <dgm:spPr/>
    </dgm:pt>
    <dgm:pt modelId="{D6F653AC-819E-4D9B-8E00-98930D8444F0}" type="pres">
      <dgm:prSet presAssocID="{9E997296-1F91-4607-8B0D-EBC3344AD5B9}" presName="hierRoot2" presStyleCnt="0">
        <dgm:presLayoutVars>
          <dgm:hierBranch val="init"/>
        </dgm:presLayoutVars>
      </dgm:prSet>
      <dgm:spPr/>
    </dgm:pt>
    <dgm:pt modelId="{E9568313-1D0F-463F-ABA8-BCD7AF9B81EB}" type="pres">
      <dgm:prSet presAssocID="{9E997296-1F91-4607-8B0D-EBC3344AD5B9}" presName="rootComposite" presStyleCnt="0"/>
      <dgm:spPr/>
    </dgm:pt>
    <dgm:pt modelId="{24833C67-3397-40AD-8D00-4DE2D9106DBB}" type="pres">
      <dgm:prSet presAssocID="{9E997296-1F91-4607-8B0D-EBC3344AD5B9}" presName="rootText" presStyleLbl="node2" presStyleIdx="2" presStyleCnt="4">
        <dgm:presLayoutVars>
          <dgm:chPref val="3"/>
        </dgm:presLayoutVars>
      </dgm:prSet>
      <dgm:spPr/>
    </dgm:pt>
    <dgm:pt modelId="{78C8F99E-7A8D-492E-AE5F-E9CA16109E84}" type="pres">
      <dgm:prSet presAssocID="{9E997296-1F91-4607-8B0D-EBC3344AD5B9}" presName="rootConnector" presStyleLbl="node2" presStyleIdx="2" presStyleCnt="4"/>
      <dgm:spPr/>
    </dgm:pt>
    <dgm:pt modelId="{6CE7F146-BB2C-438B-949F-1A702F71BCA1}" type="pres">
      <dgm:prSet presAssocID="{9E997296-1F91-4607-8B0D-EBC3344AD5B9}" presName="hierChild4" presStyleCnt="0"/>
      <dgm:spPr/>
    </dgm:pt>
    <dgm:pt modelId="{ACC84160-A286-46AC-B5EF-1B76ADC6C148}" type="pres">
      <dgm:prSet presAssocID="{9E997296-1F91-4607-8B0D-EBC3344AD5B9}" presName="hierChild5" presStyleCnt="0"/>
      <dgm:spPr/>
    </dgm:pt>
    <dgm:pt modelId="{B6CBE7C9-FE00-49B8-9248-AFDD103B2D63}" type="pres">
      <dgm:prSet presAssocID="{D4EE8A69-075A-4A16-BCCA-826F1C722972}" presName="Name37" presStyleLbl="parChTrans1D2" presStyleIdx="3" presStyleCnt="4"/>
      <dgm:spPr/>
    </dgm:pt>
    <dgm:pt modelId="{0AC64826-E3BA-40D2-BF04-EF702CC0A09B}" type="pres">
      <dgm:prSet presAssocID="{AD006368-4F5D-40B1-9EC5-4FD4DBF9C70C}" presName="hierRoot2" presStyleCnt="0">
        <dgm:presLayoutVars>
          <dgm:hierBranch val="init"/>
        </dgm:presLayoutVars>
      </dgm:prSet>
      <dgm:spPr/>
    </dgm:pt>
    <dgm:pt modelId="{C2995D3F-E9D1-4038-A31E-C946B365B6BD}" type="pres">
      <dgm:prSet presAssocID="{AD006368-4F5D-40B1-9EC5-4FD4DBF9C70C}" presName="rootComposite" presStyleCnt="0"/>
      <dgm:spPr/>
    </dgm:pt>
    <dgm:pt modelId="{A8C9623D-94D3-4305-BB20-A2C3DBA390F3}" type="pres">
      <dgm:prSet presAssocID="{AD006368-4F5D-40B1-9EC5-4FD4DBF9C70C}" presName="rootText" presStyleLbl="node2" presStyleIdx="3" presStyleCnt="4">
        <dgm:presLayoutVars>
          <dgm:chPref val="3"/>
        </dgm:presLayoutVars>
      </dgm:prSet>
      <dgm:spPr/>
    </dgm:pt>
    <dgm:pt modelId="{5B0186FD-648D-48E5-B916-5D09F7BEE59F}" type="pres">
      <dgm:prSet presAssocID="{AD006368-4F5D-40B1-9EC5-4FD4DBF9C70C}" presName="rootConnector" presStyleLbl="node2" presStyleIdx="3" presStyleCnt="4"/>
      <dgm:spPr/>
    </dgm:pt>
    <dgm:pt modelId="{B9D66B40-3E06-471B-BCFF-5A75A01E9B05}" type="pres">
      <dgm:prSet presAssocID="{AD006368-4F5D-40B1-9EC5-4FD4DBF9C70C}" presName="hierChild4" presStyleCnt="0"/>
      <dgm:spPr/>
    </dgm:pt>
    <dgm:pt modelId="{7D56BA23-4FBF-418D-9CCD-2C5BA5753E23}" type="pres">
      <dgm:prSet presAssocID="{4EFC5676-465F-4F3B-8CA1-FDC63708B6A7}" presName="Name37" presStyleLbl="parChTrans1D3" presStyleIdx="3" presStyleCnt="7"/>
      <dgm:spPr/>
    </dgm:pt>
    <dgm:pt modelId="{6191BCF5-B8B7-4C11-9157-E8BA7EBB1160}" type="pres">
      <dgm:prSet presAssocID="{9AD8015C-5593-4BD4-BD6C-AB2D8AA29306}" presName="hierRoot2" presStyleCnt="0">
        <dgm:presLayoutVars>
          <dgm:hierBranch val="init"/>
        </dgm:presLayoutVars>
      </dgm:prSet>
      <dgm:spPr/>
    </dgm:pt>
    <dgm:pt modelId="{1CF81279-C79A-4B84-BEC2-C3689E89988E}" type="pres">
      <dgm:prSet presAssocID="{9AD8015C-5593-4BD4-BD6C-AB2D8AA29306}" presName="rootComposite" presStyleCnt="0"/>
      <dgm:spPr/>
    </dgm:pt>
    <dgm:pt modelId="{1A5BB577-71F0-4D77-851D-F602AB5A0843}" type="pres">
      <dgm:prSet presAssocID="{9AD8015C-5593-4BD4-BD6C-AB2D8AA29306}" presName="rootText" presStyleLbl="node3" presStyleIdx="3" presStyleCnt="7">
        <dgm:presLayoutVars>
          <dgm:chPref val="3"/>
        </dgm:presLayoutVars>
      </dgm:prSet>
      <dgm:spPr/>
    </dgm:pt>
    <dgm:pt modelId="{94B33E46-83CE-4571-A2A3-98D6F392C3A1}" type="pres">
      <dgm:prSet presAssocID="{9AD8015C-5593-4BD4-BD6C-AB2D8AA29306}" presName="rootConnector" presStyleLbl="node3" presStyleIdx="3" presStyleCnt="7"/>
      <dgm:spPr/>
    </dgm:pt>
    <dgm:pt modelId="{DBCBF272-259C-43A8-96FC-328F4B4C7F69}" type="pres">
      <dgm:prSet presAssocID="{9AD8015C-5593-4BD4-BD6C-AB2D8AA29306}" presName="hierChild4" presStyleCnt="0"/>
      <dgm:spPr/>
    </dgm:pt>
    <dgm:pt modelId="{57B272B7-FA2D-4009-82C7-2E43AC534708}" type="pres">
      <dgm:prSet presAssocID="{9AD8015C-5593-4BD4-BD6C-AB2D8AA29306}" presName="hierChild5" presStyleCnt="0"/>
      <dgm:spPr/>
    </dgm:pt>
    <dgm:pt modelId="{4E0389C6-33E7-4716-B017-403FF93D5A24}" type="pres">
      <dgm:prSet presAssocID="{26C57A31-D4F9-4859-96B2-A82120553DE7}" presName="Name37" presStyleLbl="parChTrans1D3" presStyleIdx="4" presStyleCnt="7"/>
      <dgm:spPr/>
    </dgm:pt>
    <dgm:pt modelId="{587AE669-0FBC-4A5E-81E0-5DEB1F1CA4F2}" type="pres">
      <dgm:prSet presAssocID="{BCC28633-AE2F-4AF5-B2C9-0976AD0E33D7}" presName="hierRoot2" presStyleCnt="0">
        <dgm:presLayoutVars>
          <dgm:hierBranch val="init"/>
        </dgm:presLayoutVars>
      </dgm:prSet>
      <dgm:spPr/>
    </dgm:pt>
    <dgm:pt modelId="{06CC0E09-1712-445D-A75B-D4F6F1E06F17}" type="pres">
      <dgm:prSet presAssocID="{BCC28633-AE2F-4AF5-B2C9-0976AD0E33D7}" presName="rootComposite" presStyleCnt="0"/>
      <dgm:spPr/>
    </dgm:pt>
    <dgm:pt modelId="{1C14C22B-85F3-4D06-9CC3-E9AACB1C0317}" type="pres">
      <dgm:prSet presAssocID="{BCC28633-AE2F-4AF5-B2C9-0976AD0E33D7}" presName="rootText" presStyleLbl="node3" presStyleIdx="4" presStyleCnt="7">
        <dgm:presLayoutVars>
          <dgm:chPref val="3"/>
        </dgm:presLayoutVars>
      </dgm:prSet>
      <dgm:spPr/>
    </dgm:pt>
    <dgm:pt modelId="{C31F341A-C648-4FB6-9A01-20E08C1DD309}" type="pres">
      <dgm:prSet presAssocID="{BCC28633-AE2F-4AF5-B2C9-0976AD0E33D7}" presName="rootConnector" presStyleLbl="node3" presStyleIdx="4" presStyleCnt="7"/>
      <dgm:spPr/>
    </dgm:pt>
    <dgm:pt modelId="{2FC84E99-48B2-46F0-A2D2-5A7834CEBD6F}" type="pres">
      <dgm:prSet presAssocID="{BCC28633-AE2F-4AF5-B2C9-0976AD0E33D7}" presName="hierChild4" presStyleCnt="0"/>
      <dgm:spPr/>
    </dgm:pt>
    <dgm:pt modelId="{BC307617-EFE7-4DEA-8FF0-27E0A83A2FD6}" type="pres">
      <dgm:prSet presAssocID="{BCC28633-AE2F-4AF5-B2C9-0976AD0E33D7}" presName="hierChild5" presStyleCnt="0"/>
      <dgm:spPr/>
    </dgm:pt>
    <dgm:pt modelId="{A9E2089A-F658-445A-A823-72C39F1D5CA8}" type="pres">
      <dgm:prSet presAssocID="{192860C9-793F-4DE6-9D66-3B8FB6CA5225}" presName="Name37" presStyleLbl="parChTrans1D3" presStyleIdx="5" presStyleCnt="7"/>
      <dgm:spPr/>
    </dgm:pt>
    <dgm:pt modelId="{8B86ADDE-B496-4D6E-AF9C-7EF71A31A671}" type="pres">
      <dgm:prSet presAssocID="{778A7BF3-096A-455B-84AA-FF0425B0D4AB}" presName="hierRoot2" presStyleCnt="0">
        <dgm:presLayoutVars>
          <dgm:hierBranch val="init"/>
        </dgm:presLayoutVars>
      </dgm:prSet>
      <dgm:spPr/>
    </dgm:pt>
    <dgm:pt modelId="{35B3C0D9-FE22-4B02-A0D3-DDCE7D7907EB}" type="pres">
      <dgm:prSet presAssocID="{778A7BF3-096A-455B-84AA-FF0425B0D4AB}" presName="rootComposite" presStyleCnt="0"/>
      <dgm:spPr/>
    </dgm:pt>
    <dgm:pt modelId="{4AD1CAD5-0522-4EFC-B77E-A157A54EA05A}" type="pres">
      <dgm:prSet presAssocID="{778A7BF3-096A-455B-84AA-FF0425B0D4AB}" presName="rootText" presStyleLbl="node3" presStyleIdx="5" presStyleCnt="7">
        <dgm:presLayoutVars>
          <dgm:chPref val="3"/>
        </dgm:presLayoutVars>
      </dgm:prSet>
      <dgm:spPr/>
    </dgm:pt>
    <dgm:pt modelId="{42650274-B53C-4CD4-BA08-17F40F091AF9}" type="pres">
      <dgm:prSet presAssocID="{778A7BF3-096A-455B-84AA-FF0425B0D4AB}" presName="rootConnector" presStyleLbl="node3" presStyleIdx="5" presStyleCnt="7"/>
      <dgm:spPr/>
    </dgm:pt>
    <dgm:pt modelId="{573C4F90-3EC7-4A74-A2C4-5E47123BF127}" type="pres">
      <dgm:prSet presAssocID="{778A7BF3-096A-455B-84AA-FF0425B0D4AB}" presName="hierChild4" presStyleCnt="0"/>
      <dgm:spPr/>
    </dgm:pt>
    <dgm:pt modelId="{870F0423-792E-4F8C-AF96-7D72E74E3E76}" type="pres">
      <dgm:prSet presAssocID="{778A7BF3-096A-455B-84AA-FF0425B0D4AB}" presName="hierChild5" presStyleCnt="0"/>
      <dgm:spPr/>
    </dgm:pt>
    <dgm:pt modelId="{5C2C790A-8982-4B3D-B370-F8B2EE0D17F0}" type="pres">
      <dgm:prSet presAssocID="{FABEB40B-A177-49C2-A1C2-68D278B1A0A6}" presName="Name37" presStyleLbl="parChTrans1D3" presStyleIdx="6" presStyleCnt="7"/>
      <dgm:spPr/>
    </dgm:pt>
    <dgm:pt modelId="{823C63AB-5BEE-4767-A829-46EFD64959ED}" type="pres">
      <dgm:prSet presAssocID="{2A5ACD66-00E1-48F1-A9BB-3E2CCA7D3C86}" presName="hierRoot2" presStyleCnt="0">
        <dgm:presLayoutVars>
          <dgm:hierBranch val="init"/>
        </dgm:presLayoutVars>
      </dgm:prSet>
      <dgm:spPr/>
    </dgm:pt>
    <dgm:pt modelId="{295651E2-EE13-424A-9507-2734E158FAAF}" type="pres">
      <dgm:prSet presAssocID="{2A5ACD66-00E1-48F1-A9BB-3E2CCA7D3C86}" presName="rootComposite" presStyleCnt="0"/>
      <dgm:spPr/>
    </dgm:pt>
    <dgm:pt modelId="{E7E20BAE-1B46-4F26-AECD-484B81961D35}" type="pres">
      <dgm:prSet presAssocID="{2A5ACD66-00E1-48F1-A9BB-3E2CCA7D3C86}" presName="rootText" presStyleLbl="node3" presStyleIdx="6" presStyleCnt="7">
        <dgm:presLayoutVars>
          <dgm:chPref val="3"/>
        </dgm:presLayoutVars>
      </dgm:prSet>
      <dgm:spPr/>
    </dgm:pt>
    <dgm:pt modelId="{F1174837-0602-4125-A6CB-8B599A83DFED}" type="pres">
      <dgm:prSet presAssocID="{2A5ACD66-00E1-48F1-A9BB-3E2CCA7D3C86}" presName="rootConnector" presStyleLbl="node3" presStyleIdx="6" presStyleCnt="7"/>
      <dgm:spPr/>
    </dgm:pt>
    <dgm:pt modelId="{C7249B7B-2033-48E7-A14E-343799E5CBEF}" type="pres">
      <dgm:prSet presAssocID="{2A5ACD66-00E1-48F1-A9BB-3E2CCA7D3C86}" presName="hierChild4" presStyleCnt="0"/>
      <dgm:spPr/>
    </dgm:pt>
    <dgm:pt modelId="{B6D4B56C-9D82-4B73-8E64-6B759A64DEFB}" type="pres">
      <dgm:prSet presAssocID="{2A5ACD66-00E1-48F1-A9BB-3E2CCA7D3C86}" presName="hierChild5" presStyleCnt="0"/>
      <dgm:spPr/>
    </dgm:pt>
    <dgm:pt modelId="{D74BCD7E-3324-47E8-81FD-ACB093E714CA}" type="pres">
      <dgm:prSet presAssocID="{AD006368-4F5D-40B1-9EC5-4FD4DBF9C70C}" presName="hierChild5" presStyleCnt="0"/>
      <dgm:spPr/>
    </dgm:pt>
    <dgm:pt modelId="{AD4D194F-7D06-4A33-9EE3-11051743A320}" type="pres">
      <dgm:prSet presAssocID="{B089FCD7-AC72-4F2E-AE39-10CE2033DD48}" presName="hierChild3" presStyleCnt="0"/>
      <dgm:spPr/>
    </dgm:pt>
  </dgm:ptLst>
  <dgm:cxnLst>
    <dgm:cxn modelId="{28581608-1C77-4A52-BEFC-02902B405D99}" type="presOf" srcId="{FABEB40B-A177-49C2-A1C2-68D278B1A0A6}" destId="{5C2C790A-8982-4B3D-B370-F8B2EE0D17F0}" srcOrd="0" destOrd="0" presId="urn:microsoft.com/office/officeart/2005/8/layout/orgChart1"/>
    <dgm:cxn modelId="{D1859D13-2B9E-4D99-A90C-626BDDD22C27}" type="presOf" srcId="{192860C9-793F-4DE6-9D66-3B8FB6CA5225}" destId="{A9E2089A-F658-445A-A823-72C39F1D5CA8}" srcOrd="0" destOrd="0" presId="urn:microsoft.com/office/officeart/2005/8/layout/orgChart1"/>
    <dgm:cxn modelId="{839A912A-5FC7-4E74-B693-78B858E00BFB}" srcId="{B089FCD7-AC72-4F2E-AE39-10CE2033DD48}" destId="{AD006368-4F5D-40B1-9EC5-4FD4DBF9C70C}" srcOrd="3" destOrd="0" parTransId="{D4EE8A69-075A-4A16-BCCA-826F1C722972}" sibTransId="{5A14BF2D-8234-4E90-BA48-4A11AE0E5365}"/>
    <dgm:cxn modelId="{90CBBC2F-2224-4AD5-B2A6-E8987534ABFE}" type="presOf" srcId="{3BB5A8E8-492B-4122-B70D-C5531C7A918B}" destId="{79BF7DF8-9024-405F-9A24-39D595E4529F}" srcOrd="0" destOrd="0" presId="urn:microsoft.com/office/officeart/2005/8/layout/orgChart1"/>
    <dgm:cxn modelId="{FEAD9D31-7E8E-4961-96FC-018A17444562}" type="presOf" srcId="{AF8B6E59-C8E8-45B7-9A00-DCB6DDAC19B4}" destId="{58AAE0A1-4AE1-40AC-939D-6D826C5B5E73}" srcOrd="0" destOrd="0" presId="urn:microsoft.com/office/officeart/2005/8/layout/orgChart1"/>
    <dgm:cxn modelId="{D0C1B831-816E-4027-85B9-17D0B134AFA5}" type="presOf" srcId="{5D6A8151-0836-439D-8B53-5F987E92D555}" destId="{C26512D7-50F3-4FEE-BFEC-8948625BB68A}" srcOrd="0" destOrd="0" presId="urn:microsoft.com/office/officeart/2005/8/layout/orgChart1"/>
    <dgm:cxn modelId="{FF12BC34-9348-4F09-9B12-A9F5761E4FD0}" type="presOf" srcId="{778A7BF3-096A-455B-84AA-FF0425B0D4AB}" destId="{42650274-B53C-4CD4-BA08-17F40F091AF9}" srcOrd="1" destOrd="0" presId="urn:microsoft.com/office/officeart/2005/8/layout/orgChart1"/>
    <dgm:cxn modelId="{3BA4FD34-4118-476A-B9EC-D0F2B38B91B8}" type="presOf" srcId="{B089FCD7-AC72-4F2E-AE39-10CE2033DD48}" destId="{34AA9B99-13E7-4ADB-A39E-0FD177447A4F}" srcOrd="0" destOrd="0" presId="urn:microsoft.com/office/officeart/2005/8/layout/orgChart1"/>
    <dgm:cxn modelId="{EA6D2D36-A2AB-4C45-B6DF-DAE72BF21AC0}" srcId="{5D6A8151-0836-439D-8B53-5F987E92D555}" destId="{4E76EDF1-8399-4B59-A87D-C93DF8221446}" srcOrd="2" destOrd="0" parTransId="{84589D63-900C-471C-96F7-E14597C60E38}" sibTransId="{CDB63C18-00BB-43E2-A854-F01563475C9D}"/>
    <dgm:cxn modelId="{58153F38-22AE-40E3-8835-433E5EE54022}" srcId="{B089FCD7-AC72-4F2E-AE39-10CE2033DD48}" destId="{9E997296-1F91-4607-8B0D-EBC3344AD5B9}" srcOrd="2" destOrd="0" parTransId="{6D6EEE60-F467-488D-8B58-351F8F2B9AE7}" sibTransId="{DAB189F9-B6E3-4300-96B2-EAF98CEBE10B}"/>
    <dgm:cxn modelId="{5B35BB60-287E-4B7F-832D-A18D8FF334A4}" type="presOf" srcId="{801FE568-FAB5-4173-B163-60C61DC3DB54}" destId="{755F103D-3A33-4862-8300-B4C99E9F4846}" srcOrd="0" destOrd="0" presId="urn:microsoft.com/office/officeart/2005/8/layout/orgChart1"/>
    <dgm:cxn modelId="{AEB90664-ACC8-413D-AB81-35CA3AE582E9}" type="presOf" srcId="{4EFC5676-465F-4F3B-8CA1-FDC63708B6A7}" destId="{7D56BA23-4FBF-418D-9CCD-2C5BA5753E23}" srcOrd="0" destOrd="0" presId="urn:microsoft.com/office/officeart/2005/8/layout/orgChart1"/>
    <dgm:cxn modelId="{47077064-64EA-4964-838C-CEC5B62B4E6A}" srcId="{5D6A8151-0836-439D-8B53-5F987E92D555}" destId="{AF8B6E59-C8E8-45B7-9A00-DCB6DDAC19B4}" srcOrd="1" destOrd="0" parTransId="{801FE568-FAB5-4173-B163-60C61DC3DB54}" sibTransId="{C30C0C4C-8CB5-4F48-AA60-3AE3FEF3CF42}"/>
    <dgm:cxn modelId="{AAA21B45-D1F0-443B-B8AA-CBA2BDBDB429}" type="presOf" srcId="{AF8B6E59-C8E8-45B7-9A00-DCB6DDAC19B4}" destId="{F60E6A83-EAE2-43B8-B11C-EF0302486734}" srcOrd="1" destOrd="0" presId="urn:microsoft.com/office/officeart/2005/8/layout/orgChart1"/>
    <dgm:cxn modelId="{EAB2A066-7091-4902-8329-834ADE3DA5E7}" srcId="{AD006368-4F5D-40B1-9EC5-4FD4DBF9C70C}" destId="{BCC28633-AE2F-4AF5-B2C9-0976AD0E33D7}" srcOrd="1" destOrd="0" parTransId="{26C57A31-D4F9-4859-96B2-A82120553DE7}" sibTransId="{BA491EDB-6E38-4154-9B11-CDE88932D264}"/>
    <dgm:cxn modelId="{9D1CDD67-CFBD-4C52-B211-F8E4DA671D58}" type="presOf" srcId="{14D6D834-25B9-4AF0-ADA1-30FBD9AD9316}" destId="{CCE9BF1A-B77F-4895-B880-975065A50C12}" srcOrd="0" destOrd="0" presId="urn:microsoft.com/office/officeart/2005/8/layout/orgChart1"/>
    <dgm:cxn modelId="{69C1C24D-AB79-457C-B087-25722566308B}" type="presOf" srcId="{84589D63-900C-471C-96F7-E14597C60E38}" destId="{F200D0B6-3EA2-48CD-A51A-FA914C4664BA}" srcOrd="0" destOrd="0" presId="urn:microsoft.com/office/officeart/2005/8/layout/orgChart1"/>
    <dgm:cxn modelId="{8A90DC4E-414D-49FC-A1CB-CC666BEC7DB1}" type="presOf" srcId="{BCC28633-AE2F-4AF5-B2C9-0976AD0E33D7}" destId="{1C14C22B-85F3-4D06-9CC3-E9AACB1C0317}" srcOrd="0" destOrd="0" presId="urn:microsoft.com/office/officeart/2005/8/layout/orgChart1"/>
    <dgm:cxn modelId="{D33E9150-E142-4F9F-9B9B-0547B25A2ADB}" srcId="{AD006368-4F5D-40B1-9EC5-4FD4DBF9C70C}" destId="{9AD8015C-5593-4BD4-BD6C-AB2D8AA29306}" srcOrd="0" destOrd="0" parTransId="{4EFC5676-465F-4F3B-8CA1-FDC63708B6A7}" sibTransId="{CD8D4A55-C086-4B68-9C46-6198660074C0}"/>
    <dgm:cxn modelId="{A335FA72-186F-423F-B2DF-71406D24CC52}" type="presOf" srcId="{9E997296-1F91-4607-8B0D-EBC3344AD5B9}" destId="{78C8F99E-7A8D-492E-AE5F-E9CA16109E84}" srcOrd="1" destOrd="0" presId="urn:microsoft.com/office/officeart/2005/8/layout/orgChart1"/>
    <dgm:cxn modelId="{17C31B75-9623-44D2-91FF-90CCA40C4380}" type="presOf" srcId="{26C57A31-D4F9-4859-96B2-A82120553DE7}" destId="{4E0389C6-33E7-4716-B017-403FF93D5A24}" srcOrd="0" destOrd="0" presId="urn:microsoft.com/office/officeart/2005/8/layout/orgChart1"/>
    <dgm:cxn modelId="{91949055-820E-4B82-ADE5-50A46A1402EC}" type="presOf" srcId="{6D6EEE60-F467-488D-8B58-351F8F2B9AE7}" destId="{7BB344E2-B2E6-4FC7-8EF9-30839E93E797}" srcOrd="0" destOrd="0" presId="urn:microsoft.com/office/officeart/2005/8/layout/orgChart1"/>
    <dgm:cxn modelId="{D42FC856-7825-4C14-BBCC-4F353D9D4C73}" type="presOf" srcId="{9E997296-1F91-4607-8B0D-EBC3344AD5B9}" destId="{24833C67-3397-40AD-8D00-4DE2D9106DBB}" srcOrd="0" destOrd="0" presId="urn:microsoft.com/office/officeart/2005/8/layout/orgChart1"/>
    <dgm:cxn modelId="{7E972578-78BA-4A49-8650-A111E69840C3}" type="presOf" srcId="{0089653C-A14F-447C-8BFA-EFE81352D821}" destId="{1DEBEF6D-0648-45A4-BEC7-897E94EABF60}" srcOrd="0" destOrd="0" presId="urn:microsoft.com/office/officeart/2005/8/layout/orgChart1"/>
    <dgm:cxn modelId="{2A32D47F-6565-4A47-86EC-EEEA452EC02F}" type="presOf" srcId="{778A7BF3-096A-455B-84AA-FF0425B0D4AB}" destId="{4AD1CAD5-0522-4EFC-B77E-A157A54EA05A}" srcOrd="0" destOrd="0" presId="urn:microsoft.com/office/officeart/2005/8/layout/orgChart1"/>
    <dgm:cxn modelId="{AD090988-251E-49F7-92D0-89B12E28B61F}" srcId="{3BB5A8E8-492B-4122-B70D-C5531C7A918B}" destId="{B089FCD7-AC72-4F2E-AE39-10CE2033DD48}" srcOrd="0" destOrd="0" parTransId="{96249D38-6E18-4B1C-98FE-0EEA65999D06}" sibTransId="{D333FF93-185C-422D-87C2-12216DCE1BA8}"/>
    <dgm:cxn modelId="{6BFCA688-92C4-419B-9569-211776E70614}" type="presOf" srcId="{AD006368-4F5D-40B1-9EC5-4FD4DBF9C70C}" destId="{A8C9623D-94D3-4305-BB20-A2C3DBA390F3}" srcOrd="0" destOrd="0" presId="urn:microsoft.com/office/officeart/2005/8/layout/orgChart1"/>
    <dgm:cxn modelId="{4008F98B-5155-4097-B85D-FFF3267588B2}" type="presOf" srcId="{5D6A8151-0836-439D-8B53-5F987E92D555}" destId="{F8C0FA04-E6B9-4115-923F-AB7318C969E5}" srcOrd="1" destOrd="0" presId="urn:microsoft.com/office/officeart/2005/8/layout/orgChart1"/>
    <dgm:cxn modelId="{2007148E-4A7E-41EA-AA01-DF0E3F5E0B09}" type="presOf" srcId="{BCC28633-AE2F-4AF5-B2C9-0976AD0E33D7}" destId="{C31F341A-C648-4FB6-9A01-20E08C1DD309}" srcOrd="1" destOrd="0" presId="urn:microsoft.com/office/officeart/2005/8/layout/orgChart1"/>
    <dgm:cxn modelId="{4768FC8E-AEDA-4B56-B334-8FA88072E87A}" type="presOf" srcId="{2A5ACD66-00E1-48F1-A9BB-3E2CCA7D3C86}" destId="{E7E20BAE-1B46-4F26-AECD-484B81961D35}" srcOrd="0" destOrd="0" presId="urn:microsoft.com/office/officeart/2005/8/layout/orgChart1"/>
    <dgm:cxn modelId="{928F1E93-4EEF-42EA-BCEE-84AF5F07F048}" srcId="{5D6A8151-0836-439D-8B53-5F987E92D555}" destId="{0089653C-A14F-447C-8BFA-EFE81352D821}" srcOrd="0" destOrd="0" parTransId="{14D6D834-25B9-4AF0-ADA1-30FBD9AD9316}" sibTransId="{A9E8B2DA-8847-478A-8BAC-BC6C6DCDB765}"/>
    <dgm:cxn modelId="{616C0A95-C0C0-4C83-BF20-F9DEEA6A5674}" srcId="{AD006368-4F5D-40B1-9EC5-4FD4DBF9C70C}" destId="{778A7BF3-096A-455B-84AA-FF0425B0D4AB}" srcOrd="2" destOrd="0" parTransId="{192860C9-793F-4DE6-9D66-3B8FB6CA5225}" sibTransId="{CC2AC3CD-D354-42E7-9631-F44DB69513EC}"/>
    <dgm:cxn modelId="{029139A5-4967-422F-9409-BA531FCCDC5F}" type="presOf" srcId="{27BB0A84-0C3C-4315-95C6-25DE12B9890D}" destId="{D677B141-21C4-4251-AFEC-6BB62E97CFBA}" srcOrd="0" destOrd="0" presId="urn:microsoft.com/office/officeart/2005/8/layout/orgChart1"/>
    <dgm:cxn modelId="{4F6EADAD-1844-43E9-86E5-30650DDD050A}" type="presOf" srcId="{4E76EDF1-8399-4B59-A87D-C93DF8221446}" destId="{7268E725-0F52-4BE1-9427-874303DF4173}" srcOrd="1" destOrd="0" presId="urn:microsoft.com/office/officeart/2005/8/layout/orgChart1"/>
    <dgm:cxn modelId="{3128A3B5-EF8F-4B5E-8191-680F9711EF5F}" type="presOf" srcId="{4E76EDF1-8399-4B59-A87D-C93DF8221446}" destId="{8A508067-B4DA-432C-BD5D-85F3DD59605B}" srcOrd="0" destOrd="0" presId="urn:microsoft.com/office/officeart/2005/8/layout/orgChart1"/>
    <dgm:cxn modelId="{35032FCB-28D4-49E6-8479-A13940E4D5BB}" type="presOf" srcId="{85DD1D89-E84D-4D70-AFD0-ED1F09C80EF2}" destId="{E419B9B5-C896-4593-9C46-CCF40C700F0C}" srcOrd="0" destOrd="0" presId="urn:microsoft.com/office/officeart/2005/8/layout/orgChart1"/>
    <dgm:cxn modelId="{093606D0-24AB-4BBF-9088-8CE09F82743F}" srcId="{AD006368-4F5D-40B1-9EC5-4FD4DBF9C70C}" destId="{2A5ACD66-00E1-48F1-A9BB-3E2CCA7D3C86}" srcOrd="3" destOrd="0" parTransId="{FABEB40B-A177-49C2-A1C2-68D278B1A0A6}" sibTransId="{DE666C58-F1D1-4408-811C-EF6822DA715D}"/>
    <dgm:cxn modelId="{8DB877D2-891D-433C-A72F-5229E218AA8F}" type="presOf" srcId="{9AD8015C-5593-4BD4-BD6C-AB2D8AA29306}" destId="{94B33E46-83CE-4571-A2A3-98D6F392C3A1}" srcOrd="1" destOrd="0" presId="urn:microsoft.com/office/officeart/2005/8/layout/orgChart1"/>
    <dgm:cxn modelId="{96E195D4-3CAD-453B-901C-368232E3C48A}" type="presOf" srcId="{216E9314-C622-4805-9AF3-34DEB431B8C9}" destId="{CA17D720-5C2E-498F-9EC1-7C1E99BB9C71}" srcOrd="0" destOrd="0" presId="urn:microsoft.com/office/officeart/2005/8/layout/orgChart1"/>
    <dgm:cxn modelId="{DD201AD8-00AC-41EC-B167-3F65C7DDA719}" type="presOf" srcId="{85DD1D89-E84D-4D70-AFD0-ED1F09C80EF2}" destId="{32BBA122-A190-4158-9EA8-347C189A6471}" srcOrd="1" destOrd="0" presId="urn:microsoft.com/office/officeart/2005/8/layout/orgChart1"/>
    <dgm:cxn modelId="{698968DB-EAD9-4C3B-8450-D0FD04BE08EF}" type="presOf" srcId="{D4EE8A69-075A-4A16-BCCA-826F1C722972}" destId="{B6CBE7C9-FE00-49B8-9248-AFDD103B2D63}" srcOrd="0" destOrd="0" presId="urn:microsoft.com/office/officeart/2005/8/layout/orgChart1"/>
    <dgm:cxn modelId="{46044FDD-158C-4913-9BD3-7EF0415DC556}" type="presOf" srcId="{0089653C-A14F-447C-8BFA-EFE81352D821}" destId="{3F340435-DBF6-4984-9AEB-EFCF064FF17F}" srcOrd="1" destOrd="0" presId="urn:microsoft.com/office/officeart/2005/8/layout/orgChart1"/>
    <dgm:cxn modelId="{F2CF08DF-6A04-47DF-AB1E-C27C3EB5B7F9}" type="presOf" srcId="{AD006368-4F5D-40B1-9EC5-4FD4DBF9C70C}" destId="{5B0186FD-648D-48E5-B916-5D09F7BEE59F}" srcOrd="1" destOrd="0" presId="urn:microsoft.com/office/officeart/2005/8/layout/orgChart1"/>
    <dgm:cxn modelId="{9DEBFEE0-964C-42FF-968A-637B9C39142F}" type="presOf" srcId="{2A5ACD66-00E1-48F1-A9BB-3E2CCA7D3C86}" destId="{F1174837-0602-4125-A6CB-8B599A83DFED}" srcOrd="1" destOrd="0" presId="urn:microsoft.com/office/officeart/2005/8/layout/orgChart1"/>
    <dgm:cxn modelId="{EC197DE1-C8C2-430A-BB73-FAAB9B14501E}" srcId="{B089FCD7-AC72-4F2E-AE39-10CE2033DD48}" destId="{5D6A8151-0836-439D-8B53-5F987E92D555}" srcOrd="0" destOrd="0" parTransId="{27BB0A84-0C3C-4315-95C6-25DE12B9890D}" sibTransId="{145E9CAA-754F-4735-978F-702DA25EC9CC}"/>
    <dgm:cxn modelId="{B78BFFE7-C001-476E-98FB-EB909A86D1AC}" type="presOf" srcId="{B089FCD7-AC72-4F2E-AE39-10CE2033DD48}" destId="{06215070-1094-464F-8373-3BFD100EED68}" srcOrd="1" destOrd="0" presId="urn:microsoft.com/office/officeart/2005/8/layout/orgChart1"/>
    <dgm:cxn modelId="{A1FD92F1-98D2-485E-A4F0-337422BBDEE2}" type="presOf" srcId="{9AD8015C-5593-4BD4-BD6C-AB2D8AA29306}" destId="{1A5BB577-71F0-4D77-851D-F602AB5A0843}" srcOrd="0" destOrd="0" presId="urn:microsoft.com/office/officeart/2005/8/layout/orgChart1"/>
    <dgm:cxn modelId="{F49EC8F3-2480-48FD-AD19-B683586D8BD8}" srcId="{B089FCD7-AC72-4F2E-AE39-10CE2033DD48}" destId="{85DD1D89-E84D-4D70-AFD0-ED1F09C80EF2}" srcOrd="1" destOrd="0" parTransId="{216E9314-C622-4805-9AF3-34DEB431B8C9}" sibTransId="{04224443-36B6-44A0-B066-73A7421A1390}"/>
    <dgm:cxn modelId="{0FC1BDCA-0A0B-4B77-9903-F8CE86881DD2}" type="presParOf" srcId="{79BF7DF8-9024-405F-9A24-39D595E4529F}" destId="{CC0DB9BF-294A-4F00-A175-5B7D77F15F62}" srcOrd="0" destOrd="0" presId="urn:microsoft.com/office/officeart/2005/8/layout/orgChart1"/>
    <dgm:cxn modelId="{FBB67F3E-AB4D-48E7-BF21-C10AD56C39E5}" type="presParOf" srcId="{CC0DB9BF-294A-4F00-A175-5B7D77F15F62}" destId="{CB26FE00-BB6D-449A-8B83-9EC395E3D0C5}" srcOrd="0" destOrd="0" presId="urn:microsoft.com/office/officeart/2005/8/layout/orgChart1"/>
    <dgm:cxn modelId="{8D5E8C95-8349-4A1B-A5D2-E7F24C499636}" type="presParOf" srcId="{CB26FE00-BB6D-449A-8B83-9EC395E3D0C5}" destId="{34AA9B99-13E7-4ADB-A39E-0FD177447A4F}" srcOrd="0" destOrd="0" presId="urn:microsoft.com/office/officeart/2005/8/layout/orgChart1"/>
    <dgm:cxn modelId="{800143E1-9BE5-4E4C-A05D-5F695F3DACA4}" type="presParOf" srcId="{CB26FE00-BB6D-449A-8B83-9EC395E3D0C5}" destId="{06215070-1094-464F-8373-3BFD100EED68}" srcOrd="1" destOrd="0" presId="urn:microsoft.com/office/officeart/2005/8/layout/orgChart1"/>
    <dgm:cxn modelId="{FD31299C-880D-423B-AC5A-DA881B4A5B5A}" type="presParOf" srcId="{CC0DB9BF-294A-4F00-A175-5B7D77F15F62}" destId="{F2803801-BDA4-46D2-8AEA-DC9FA96DF5E2}" srcOrd="1" destOrd="0" presId="urn:microsoft.com/office/officeart/2005/8/layout/orgChart1"/>
    <dgm:cxn modelId="{DBBF04A3-F3CE-4E72-80B6-ECEA3FAA71DD}" type="presParOf" srcId="{F2803801-BDA4-46D2-8AEA-DC9FA96DF5E2}" destId="{D677B141-21C4-4251-AFEC-6BB62E97CFBA}" srcOrd="0" destOrd="0" presId="urn:microsoft.com/office/officeart/2005/8/layout/orgChart1"/>
    <dgm:cxn modelId="{092A53DB-80B3-47F0-9C21-174C49DDFFDB}" type="presParOf" srcId="{F2803801-BDA4-46D2-8AEA-DC9FA96DF5E2}" destId="{AD1D206B-D635-4155-8486-CA7EB7247B00}" srcOrd="1" destOrd="0" presId="urn:microsoft.com/office/officeart/2005/8/layout/orgChart1"/>
    <dgm:cxn modelId="{A32AFC68-49FE-46AA-BECB-1743B31C1682}" type="presParOf" srcId="{AD1D206B-D635-4155-8486-CA7EB7247B00}" destId="{15DB18D7-B034-46B9-B7DB-0CAEF0A8A0BF}" srcOrd="0" destOrd="0" presId="urn:microsoft.com/office/officeart/2005/8/layout/orgChart1"/>
    <dgm:cxn modelId="{6F05D260-6052-45D2-88EB-061111BA20F8}" type="presParOf" srcId="{15DB18D7-B034-46B9-B7DB-0CAEF0A8A0BF}" destId="{C26512D7-50F3-4FEE-BFEC-8948625BB68A}" srcOrd="0" destOrd="0" presId="urn:microsoft.com/office/officeart/2005/8/layout/orgChart1"/>
    <dgm:cxn modelId="{83F4996A-9003-46F1-96B2-9118BB385933}" type="presParOf" srcId="{15DB18D7-B034-46B9-B7DB-0CAEF0A8A0BF}" destId="{F8C0FA04-E6B9-4115-923F-AB7318C969E5}" srcOrd="1" destOrd="0" presId="urn:microsoft.com/office/officeart/2005/8/layout/orgChart1"/>
    <dgm:cxn modelId="{6B49BF5E-E492-4C2E-842F-6546430FE4C2}" type="presParOf" srcId="{AD1D206B-D635-4155-8486-CA7EB7247B00}" destId="{DAC99E63-5DF4-4484-AC50-F68FF3D04A6C}" srcOrd="1" destOrd="0" presId="urn:microsoft.com/office/officeart/2005/8/layout/orgChart1"/>
    <dgm:cxn modelId="{FE25A824-EE3B-4E61-8580-0A5B17875121}" type="presParOf" srcId="{DAC99E63-5DF4-4484-AC50-F68FF3D04A6C}" destId="{CCE9BF1A-B77F-4895-B880-975065A50C12}" srcOrd="0" destOrd="0" presId="urn:microsoft.com/office/officeart/2005/8/layout/orgChart1"/>
    <dgm:cxn modelId="{6E4105AC-A492-46CD-890D-F20F5413AF40}" type="presParOf" srcId="{DAC99E63-5DF4-4484-AC50-F68FF3D04A6C}" destId="{43A79629-DDFE-4106-93AA-8BB0180F8073}" srcOrd="1" destOrd="0" presId="urn:microsoft.com/office/officeart/2005/8/layout/orgChart1"/>
    <dgm:cxn modelId="{AD81B2A0-7B9F-4ECA-B831-400007B217DD}" type="presParOf" srcId="{43A79629-DDFE-4106-93AA-8BB0180F8073}" destId="{25CBDCD3-F64E-408B-9645-192C60392697}" srcOrd="0" destOrd="0" presId="urn:microsoft.com/office/officeart/2005/8/layout/orgChart1"/>
    <dgm:cxn modelId="{F3ADA26C-BA03-4CB2-8363-30CC3CD4EC5A}" type="presParOf" srcId="{25CBDCD3-F64E-408B-9645-192C60392697}" destId="{1DEBEF6D-0648-45A4-BEC7-897E94EABF60}" srcOrd="0" destOrd="0" presId="urn:microsoft.com/office/officeart/2005/8/layout/orgChart1"/>
    <dgm:cxn modelId="{DB24A9A5-6298-475C-9FA2-3B06DF3989B4}" type="presParOf" srcId="{25CBDCD3-F64E-408B-9645-192C60392697}" destId="{3F340435-DBF6-4984-9AEB-EFCF064FF17F}" srcOrd="1" destOrd="0" presId="urn:microsoft.com/office/officeart/2005/8/layout/orgChart1"/>
    <dgm:cxn modelId="{D4559EA6-3B64-49D3-95D9-F5B336196E71}" type="presParOf" srcId="{43A79629-DDFE-4106-93AA-8BB0180F8073}" destId="{E5886FD5-8E43-475E-824C-FBF9588B0790}" srcOrd="1" destOrd="0" presId="urn:microsoft.com/office/officeart/2005/8/layout/orgChart1"/>
    <dgm:cxn modelId="{6C64D517-689E-408B-B9CC-C7B53FA78A94}" type="presParOf" srcId="{43A79629-DDFE-4106-93AA-8BB0180F8073}" destId="{F7E1C638-7447-4CD4-8F80-0CAAAD947C0F}" srcOrd="2" destOrd="0" presId="urn:microsoft.com/office/officeart/2005/8/layout/orgChart1"/>
    <dgm:cxn modelId="{5C25BFE9-9DC7-42E9-8A9C-E8ED93B4A504}" type="presParOf" srcId="{DAC99E63-5DF4-4484-AC50-F68FF3D04A6C}" destId="{755F103D-3A33-4862-8300-B4C99E9F4846}" srcOrd="2" destOrd="0" presId="urn:microsoft.com/office/officeart/2005/8/layout/orgChart1"/>
    <dgm:cxn modelId="{4160DCA2-6BBA-451D-A189-90F7ECB13A07}" type="presParOf" srcId="{DAC99E63-5DF4-4484-AC50-F68FF3D04A6C}" destId="{4E5C89D1-5EEB-42CF-A7A9-75C50CE9717A}" srcOrd="3" destOrd="0" presId="urn:microsoft.com/office/officeart/2005/8/layout/orgChart1"/>
    <dgm:cxn modelId="{607EEF1D-A061-4521-AC4D-1AD30F479E06}" type="presParOf" srcId="{4E5C89D1-5EEB-42CF-A7A9-75C50CE9717A}" destId="{D7680F21-6567-454D-9E5F-3032154E9375}" srcOrd="0" destOrd="0" presId="urn:microsoft.com/office/officeart/2005/8/layout/orgChart1"/>
    <dgm:cxn modelId="{86031A97-41DA-4AE1-925D-1416B523985C}" type="presParOf" srcId="{D7680F21-6567-454D-9E5F-3032154E9375}" destId="{58AAE0A1-4AE1-40AC-939D-6D826C5B5E73}" srcOrd="0" destOrd="0" presId="urn:microsoft.com/office/officeart/2005/8/layout/orgChart1"/>
    <dgm:cxn modelId="{5B1605CD-22F8-45AB-8EAD-F6BDA4186A47}" type="presParOf" srcId="{D7680F21-6567-454D-9E5F-3032154E9375}" destId="{F60E6A83-EAE2-43B8-B11C-EF0302486734}" srcOrd="1" destOrd="0" presId="urn:microsoft.com/office/officeart/2005/8/layout/orgChart1"/>
    <dgm:cxn modelId="{4D46B4F0-7BB9-4A6F-9E66-767A1F452BA1}" type="presParOf" srcId="{4E5C89D1-5EEB-42CF-A7A9-75C50CE9717A}" destId="{53487A56-0AD0-4F2D-AB5B-066096A71173}" srcOrd="1" destOrd="0" presId="urn:microsoft.com/office/officeart/2005/8/layout/orgChart1"/>
    <dgm:cxn modelId="{4A089A63-96AD-4558-B484-F185FF0043AB}" type="presParOf" srcId="{4E5C89D1-5EEB-42CF-A7A9-75C50CE9717A}" destId="{8D6207FA-AD4F-4EAD-B60A-6D73A523A374}" srcOrd="2" destOrd="0" presId="urn:microsoft.com/office/officeart/2005/8/layout/orgChart1"/>
    <dgm:cxn modelId="{C84BCCA3-C9D4-4EE0-9AF8-29F56935D3F8}" type="presParOf" srcId="{DAC99E63-5DF4-4484-AC50-F68FF3D04A6C}" destId="{F200D0B6-3EA2-48CD-A51A-FA914C4664BA}" srcOrd="4" destOrd="0" presId="urn:microsoft.com/office/officeart/2005/8/layout/orgChart1"/>
    <dgm:cxn modelId="{F082B857-A7DF-4297-8D00-8BB3DD934A29}" type="presParOf" srcId="{DAC99E63-5DF4-4484-AC50-F68FF3D04A6C}" destId="{EEC59AD3-0546-488A-81B6-8A463355A453}" srcOrd="5" destOrd="0" presId="urn:microsoft.com/office/officeart/2005/8/layout/orgChart1"/>
    <dgm:cxn modelId="{15A97920-85C6-4092-AFF6-B9F5565F11E4}" type="presParOf" srcId="{EEC59AD3-0546-488A-81B6-8A463355A453}" destId="{E704483D-BD23-4DE7-830A-ADB777ADF9C5}" srcOrd="0" destOrd="0" presId="urn:microsoft.com/office/officeart/2005/8/layout/orgChart1"/>
    <dgm:cxn modelId="{76D704B2-5834-4F17-BBDB-4CF100D70ABC}" type="presParOf" srcId="{E704483D-BD23-4DE7-830A-ADB777ADF9C5}" destId="{8A508067-B4DA-432C-BD5D-85F3DD59605B}" srcOrd="0" destOrd="0" presId="urn:microsoft.com/office/officeart/2005/8/layout/orgChart1"/>
    <dgm:cxn modelId="{39728723-BF62-403B-ACFC-6E2D0C88C5B5}" type="presParOf" srcId="{E704483D-BD23-4DE7-830A-ADB777ADF9C5}" destId="{7268E725-0F52-4BE1-9427-874303DF4173}" srcOrd="1" destOrd="0" presId="urn:microsoft.com/office/officeart/2005/8/layout/orgChart1"/>
    <dgm:cxn modelId="{C9AC58FB-14A4-4033-90D5-D301D38E8096}" type="presParOf" srcId="{EEC59AD3-0546-488A-81B6-8A463355A453}" destId="{17164371-ACAA-4C6A-9008-AA09AAABB086}" srcOrd="1" destOrd="0" presId="urn:microsoft.com/office/officeart/2005/8/layout/orgChart1"/>
    <dgm:cxn modelId="{2E96AB87-77AD-4783-9A58-0B1496644155}" type="presParOf" srcId="{EEC59AD3-0546-488A-81B6-8A463355A453}" destId="{039D8AC1-D10E-48FC-9640-CF80C4F36FA6}" srcOrd="2" destOrd="0" presId="urn:microsoft.com/office/officeart/2005/8/layout/orgChart1"/>
    <dgm:cxn modelId="{165A6B8A-CD1C-4D6E-A40C-838DED43D48B}" type="presParOf" srcId="{AD1D206B-D635-4155-8486-CA7EB7247B00}" destId="{B22ACFEE-65F6-47F9-894C-CE5A383588D7}" srcOrd="2" destOrd="0" presId="urn:microsoft.com/office/officeart/2005/8/layout/orgChart1"/>
    <dgm:cxn modelId="{F908E570-F064-403E-9884-249979EBC655}" type="presParOf" srcId="{F2803801-BDA4-46D2-8AEA-DC9FA96DF5E2}" destId="{CA17D720-5C2E-498F-9EC1-7C1E99BB9C71}" srcOrd="2" destOrd="0" presId="urn:microsoft.com/office/officeart/2005/8/layout/orgChart1"/>
    <dgm:cxn modelId="{B71F92D7-889C-4834-950F-B8D1D253335E}" type="presParOf" srcId="{F2803801-BDA4-46D2-8AEA-DC9FA96DF5E2}" destId="{BFB0C0D3-5356-49D3-9F34-503DEC1679EA}" srcOrd="3" destOrd="0" presId="urn:microsoft.com/office/officeart/2005/8/layout/orgChart1"/>
    <dgm:cxn modelId="{85ACF1D4-8FBC-48A1-9C11-F2D8CDC9A35D}" type="presParOf" srcId="{BFB0C0D3-5356-49D3-9F34-503DEC1679EA}" destId="{742C60CE-5DC6-4884-B791-2E59DE5649E7}" srcOrd="0" destOrd="0" presId="urn:microsoft.com/office/officeart/2005/8/layout/orgChart1"/>
    <dgm:cxn modelId="{9F0121DB-05C4-4AF6-B409-FAB5E47D0015}" type="presParOf" srcId="{742C60CE-5DC6-4884-B791-2E59DE5649E7}" destId="{E419B9B5-C896-4593-9C46-CCF40C700F0C}" srcOrd="0" destOrd="0" presId="urn:microsoft.com/office/officeart/2005/8/layout/orgChart1"/>
    <dgm:cxn modelId="{901384EC-4975-4171-BE19-A18B399AF387}" type="presParOf" srcId="{742C60CE-5DC6-4884-B791-2E59DE5649E7}" destId="{32BBA122-A190-4158-9EA8-347C189A6471}" srcOrd="1" destOrd="0" presId="urn:microsoft.com/office/officeart/2005/8/layout/orgChart1"/>
    <dgm:cxn modelId="{7F58567E-A326-45BC-9A13-97992CEED330}" type="presParOf" srcId="{BFB0C0D3-5356-49D3-9F34-503DEC1679EA}" destId="{81DE5FB7-3752-41C7-B78F-2F2CCD32112E}" srcOrd="1" destOrd="0" presId="urn:microsoft.com/office/officeart/2005/8/layout/orgChart1"/>
    <dgm:cxn modelId="{CAA694DA-0421-405B-93F9-BC305D3C95BA}" type="presParOf" srcId="{BFB0C0D3-5356-49D3-9F34-503DEC1679EA}" destId="{020DAA9D-9BFF-4E5D-9B2A-2D22053CDF7B}" srcOrd="2" destOrd="0" presId="urn:microsoft.com/office/officeart/2005/8/layout/orgChart1"/>
    <dgm:cxn modelId="{896E5D56-1DE2-4B07-9946-EF42CF02A3C1}" type="presParOf" srcId="{F2803801-BDA4-46D2-8AEA-DC9FA96DF5E2}" destId="{7BB344E2-B2E6-4FC7-8EF9-30839E93E797}" srcOrd="4" destOrd="0" presId="urn:microsoft.com/office/officeart/2005/8/layout/orgChart1"/>
    <dgm:cxn modelId="{2F1C148F-0A90-4BED-891E-D16528E98ADD}" type="presParOf" srcId="{F2803801-BDA4-46D2-8AEA-DC9FA96DF5E2}" destId="{D6F653AC-819E-4D9B-8E00-98930D8444F0}" srcOrd="5" destOrd="0" presId="urn:microsoft.com/office/officeart/2005/8/layout/orgChart1"/>
    <dgm:cxn modelId="{C22DD253-CBDD-4553-B43D-2C3802652683}" type="presParOf" srcId="{D6F653AC-819E-4D9B-8E00-98930D8444F0}" destId="{E9568313-1D0F-463F-ABA8-BCD7AF9B81EB}" srcOrd="0" destOrd="0" presId="urn:microsoft.com/office/officeart/2005/8/layout/orgChart1"/>
    <dgm:cxn modelId="{111F5B8E-5A35-4636-BC63-9B2BC0A373C0}" type="presParOf" srcId="{E9568313-1D0F-463F-ABA8-BCD7AF9B81EB}" destId="{24833C67-3397-40AD-8D00-4DE2D9106DBB}" srcOrd="0" destOrd="0" presId="urn:microsoft.com/office/officeart/2005/8/layout/orgChart1"/>
    <dgm:cxn modelId="{97331C37-069F-485C-8C00-A4B9FE0FD9D3}" type="presParOf" srcId="{E9568313-1D0F-463F-ABA8-BCD7AF9B81EB}" destId="{78C8F99E-7A8D-492E-AE5F-E9CA16109E84}" srcOrd="1" destOrd="0" presId="urn:microsoft.com/office/officeart/2005/8/layout/orgChart1"/>
    <dgm:cxn modelId="{BDFCA2E7-FFD9-4288-9986-C6D6676DB551}" type="presParOf" srcId="{D6F653AC-819E-4D9B-8E00-98930D8444F0}" destId="{6CE7F146-BB2C-438B-949F-1A702F71BCA1}" srcOrd="1" destOrd="0" presId="urn:microsoft.com/office/officeart/2005/8/layout/orgChart1"/>
    <dgm:cxn modelId="{1613B2BD-F86A-4E3F-BA2B-C706FEA48A1B}" type="presParOf" srcId="{D6F653AC-819E-4D9B-8E00-98930D8444F0}" destId="{ACC84160-A286-46AC-B5EF-1B76ADC6C148}" srcOrd="2" destOrd="0" presId="urn:microsoft.com/office/officeart/2005/8/layout/orgChart1"/>
    <dgm:cxn modelId="{4299AD82-B3FC-4EAF-B280-32B87D953A9D}" type="presParOf" srcId="{F2803801-BDA4-46D2-8AEA-DC9FA96DF5E2}" destId="{B6CBE7C9-FE00-49B8-9248-AFDD103B2D63}" srcOrd="6" destOrd="0" presId="urn:microsoft.com/office/officeart/2005/8/layout/orgChart1"/>
    <dgm:cxn modelId="{C59B92D3-11A6-4B57-93E7-A24F4C116514}" type="presParOf" srcId="{F2803801-BDA4-46D2-8AEA-DC9FA96DF5E2}" destId="{0AC64826-E3BA-40D2-BF04-EF702CC0A09B}" srcOrd="7" destOrd="0" presId="urn:microsoft.com/office/officeart/2005/8/layout/orgChart1"/>
    <dgm:cxn modelId="{F7AF56B3-D85F-4BC5-B8EE-1F6F572AFC2E}" type="presParOf" srcId="{0AC64826-E3BA-40D2-BF04-EF702CC0A09B}" destId="{C2995D3F-E9D1-4038-A31E-C946B365B6BD}" srcOrd="0" destOrd="0" presId="urn:microsoft.com/office/officeart/2005/8/layout/orgChart1"/>
    <dgm:cxn modelId="{F950B0F8-2144-44B2-9641-FC60C8C1A4A3}" type="presParOf" srcId="{C2995D3F-E9D1-4038-A31E-C946B365B6BD}" destId="{A8C9623D-94D3-4305-BB20-A2C3DBA390F3}" srcOrd="0" destOrd="0" presId="urn:microsoft.com/office/officeart/2005/8/layout/orgChart1"/>
    <dgm:cxn modelId="{BE1C582C-0CF2-45F9-B4D7-8455BE4112B1}" type="presParOf" srcId="{C2995D3F-E9D1-4038-A31E-C946B365B6BD}" destId="{5B0186FD-648D-48E5-B916-5D09F7BEE59F}" srcOrd="1" destOrd="0" presId="urn:microsoft.com/office/officeart/2005/8/layout/orgChart1"/>
    <dgm:cxn modelId="{FC06A643-3098-47A2-B381-553C440ECB7C}" type="presParOf" srcId="{0AC64826-E3BA-40D2-BF04-EF702CC0A09B}" destId="{B9D66B40-3E06-471B-BCFF-5A75A01E9B05}" srcOrd="1" destOrd="0" presId="urn:microsoft.com/office/officeart/2005/8/layout/orgChart1"/>
    <dgm:cxn modelId="{8220E049-8556-4345-AA90-91FADECAC107}" type="presParOf" srcId="{B9D66B40-3E06-471B-BCFF-5A75A01E9B05}" destId="{7D56BA23-4FBF-418D-9CCD-2C5BA5753E23}" srcOrd="0" destOrd="0" presId="urn:microsoft.com/office/officeart/2005/8/layout/orgChart1"/>
    <dgm:cxn modelId="{085EEF52-4738-4439-A5E8-7C992DB24E83}" type="presParOf" srcId="{B9D66B40-3E06-471B-BCFF-5A75A01E9B05}" destId="{6191BCF5-B8B7-4C11-9157-E8BA7EBB1160}" srcOrd="1" destOrd="0" presId="urn:microsoft.com/office/officeart/2005/8/layout/orgChart1"/>
    <dgm:cxn modelId="{0C282216-1324-4AFB-91FA-FCF2FAC04849}" type="presParOf" srcId="{6191BCF5-B8B7-4C11-9157-E8BA7EBB1160}" destId="{1CF81279-C79A-4B84-BEC2-C3689E89988E}" srcOrd="0" destOrd="0" presId="urn:microsoft.com/office/officeart/2005/8/layout/orgChart1"/>
    <dgm:cxn modelId="{EDF59155-C8A5-48B3-9ABD-605F2501DC1D}" type="presParOf" srcId="{1CF81279-C79A-4B84-BEC2-C3689E89988E}" destId="{1A5BB577-71F0-4D77-851D-F602AB5A0843}" srcOrd="0" destOrd="0" presId="urn:microsoft.com/office/officeart/2005/8/layout/orgChart1"/>
    <dgm:cxn modelId="{2FC381B7-523B-41E8-AF1F-AE042D2BBB3F}" type="presParOf" srcId="{1CF81279-C79A-4B84-BEC2-C3689E89988E}" destId="{94B33E46-83CE-4571-A2A3-98D6F392C3A1}" srcOrd="1" destOrd="0" presId="urn:microsoft.com/office/officeart/2005/8/layout/orgChart1"/>
    <dgm:cxn modelId="{9250811F-6C8D-41C2-8590-505ADD5EABAF}" type="presParOf" srcId="{6191BCF5-B8B7-4C11-9157-E8BA7EBB1160}" destId="{DBCBF272-259C-43A8-96FC-328F4B4C7F69}" srcOrd="1" destOrd="0" presId="urn:microsoft.com/office/officeart/2005/8/layout/orgChart1"/>
    <dgm:cxn modelId="{3F393F71-E69C-47F4-BD99-DAB50326B4B7}" type="presParOf" srcId="{6191BCF5-B8B7-4C11-9157-E8BA7EBB1160}" destId="{57B272B7-FA2D-4009-82C7-2E43AC534708}" srcOrd="2" destOrd="0" presId="urn:microsoft.com/office/officeart/2005/8/layout/orgChart1"/>
    <dgm:cxn modelId="{87BEF252-D71D-4390-94DE-9B772088D2DA}" type="presParOf" srcId="{B9D66B40-3E06-471B-BCFF-5A75A01E9B05}" destId="{4E0389C6-33E7-4716-B017-403FF93D5A24}" srcOrd="2" destOrd="0" presId="urn:microsoft.com/office/officeart/2005/8/layout/orgChart1"/>
    <dgm:cxn modelId="{DF14C31A-E0BD-455D-81FF-E3E2CC351DCF}" type="presParOf" srcId="{B9D66B40-3E06-471B-BCFF-5A75A01E9B05}" destId="{587AE669-0FBC-4A5E-81E0-5DEB1F1CA4F2}" srcOrd="3" destOrd="0" presId="urn:microsoft.com/office/officeart/2005/8/layout/orgChart1"/>
    <dgm:cxn modelId="{4FF8D314-EF45-4861-8066-EEB76C0684A7}" type="presParOf" srcId="{587AE669-0FBC-4A5E-81E0-5DEB1F1CA4F2}" destId="{06CC0E09-1712-445D-A75B-D4F6F1E06F17}" srcOrd="0" destOrd="0" presId="urn:microsoft.com/office/officeart/2005/8/layout/orgChart1"/>
    <dgm:cxn modelId="{9C0D138C-AABC-4BDC-BD21-1103FD1704BD}" type="presParOf" srcId="{06CC0E09-1712-445D-A75B-D4F6F1E06F17}" destId="{1C14C22B-85F3-4D06-9CC3-E9AACB1C0317}" srcOrd="0" destOrd="0" presId="urn:microsoft.com/office/officeart/2005/8/layout/orgChart1"/>
    <dgm:cxn modelId="{666BC2FB-174A-48FC-995C-8FD3CC81E83B}" type="presParOf" srcId="{06CC0E09-1712-445D-A75B-D4F6F1E06F17}" destId="{C31F341A-C648-4FB6-9A01-20E08C1DD309}" srcOrd="1" destOrd="0" presId="urn:microsoft.com/office/officeart/2005/8/layout/orgChart1"/>
    <dgm:cxn modelId="{A4BD9C9B-2A26-4FEA-9D60-054BD9B8282C}" type="presParOf" srcId="{587AE669-0FBC-4A5E-81E0-5DEB1F1CA4F2}" destId="{2FC84E99-48B2-46F0-A2D2-5A7834CEBD6F}" srcOrd="1" destOrd="0" presId="urn:microsoft.com/office/officeart/2005/8/layout/orgChart1"/>
    <dgm:cxn modelId="{E9C81882-702F-4295-B80C-A3CD4AB9E7B0}" type="presParOf" srcId="{587AE669-0FBC-4A5E-81E0-5DEB1F1CA4F2}" destId="{BC307617-EFE7-4DEA-8FF0-27E0A83A2FD6}" srcOrd="2" destOrd="0" presId="urn:microsoft.com/office/officeart/2005/8/layout/orgChart1"/>
    <dgm:cxn modelId="{67A3FE98-9F5B-4F7B-BBB3-50BF712D96BA}" type="presParOf" srcId="{B9D66B40-3E06-471B-BCFF-5A75A01E9B05}" destId="{A9E2089A-F658-445A-A823-72C39F1D5CA8}" srcOrd="4" destOrd="0" presId="urn:microsoft.com/office/officeart/2005/8/layout/orgChart1"/>
    <dgm:cxn modelId="{E3B04EBF-C79D-4452-9643-4BCF0371E665}" type="presParOf" srcId="{B9D66B40-3E06-471B-BCFF-5A75A01E9B05}" destId="{8B86ADDE-B496-4D6E-AF9C-7EF71A31A671}" srcOrd="5" destOrd="0" presId="urn:microsoft.com/office/officeart/2005/8/layout/orgChart1"/>
    <dgm:cxn modelId="{89BC341A-5938-46D4-B326-2C3FFFFAC9DE}" type="presParOf" srcId="{8B86ADDE-B496-4D6E-AF9C-7EF71A31A671}" destId="{35B3C0D9-FE22-4B02-A0D3-DDCE7D7907EB}" srcOrd="0" destOrd="0" presId="urn:microsoft.com/office/officeart/2005/8/layout/orgChart1"/>
    <dgm:cxn modelId="{53674CC0-EED4-44D8-B6DA-D35CAD940AF6}" type="presParOf" srcId="{35B3C0D9-FE22-4B02-A0D3-DDCE7D7907EB}" destId="{4AD1CAD5-0522-4EFC-B77E-A157A54EA05A}" srcOrd="0" destOrd="0" presId="urn:microsoft.com/office/officeart/2005/8/layout/orgChart1"/>
    <dgm:cxn modelId="{566AA801-9919-49A1-A03A-5C852175F05F}" type="presParOf" srcId="{35B3C0D9-FE22-4B02-A0D3-DDCE7D7907EB}" destId="{42650274-B53C-4CD4-BA08-17F40F091AF9}" srcOrd="1" destOrd="0" presId="urn:microsoft.com/office/officeart/2005/8/layout/orgChart1"/>
    <dgm:cxn modelId="{0B6DBA3A-4768-4CBD-9846-C047B948C96E}" type="presParOf" srcId="{8B86ADDE-B496-4D6E-AF9C-7EF71A31A671}" destId="{573C4F90-3EC7-4A74-A2C4-5E47123BF127}" srcOrd="1" destOrd="0" presId="urn:microsoft.com/office/officeart/2005/8/layout/orgChart1"/>
    <dgm:cxn modelId="{7CB62416-17F8-4C19-B51C-7E9AECC6609A}" type="presParOf" srcId="{8B86ADDE-B496-4D6E-AF9C-7EF71A31A671}" destId="{870F0423-792E-4F8C-AF96-7D72E74E3E76}" srcOrd="2" destOrd="0" presId="urn:microsoft.com/office/officeart/2005/8/layout/orgChart1"/>
    <dgm:cxn modelId="{9033C9F3-E45C-420D-90FE-B0F128671D0E}" type="presParOf" srcId="{B9D66B40-3E06-471B-BCFF-5A75A01E9B05}" destId="{5C2C790A-8982-4B3D-B370-F8B2EE0D17F0}" srcOrd="6" destOrd="0" presId="urn:microsoft.com/office/officeart/2005/8/layout/orgChart1"/>
    <dgm:cxn modelId="{0DF71A00-182D-4750-93D5-795338FE2BE6}" type="presParOf" srcId="{B9D66B40-3E06-471B-BCFF-5A75A01E9B05}" destId="{823C63AB-5BEE-4767-A829-46EFD64959ED}" srcOrd="7" destOrd="0" presId="urn:microsoft.com/office/officeart/2005/8/layout/orgChart1"/>
    <dgm:cxn modelId="{F174092B-F804-4240-9061-4FC3DC740011}" type="presParOf" srcId="{823C63AB-5BEE-4767-A829-46EFD64959ED}" destId="{295651E2-EE13-424A-9507-2734E158FAAF}" srcOrd="0" destOrd="0" presId="urn:microsoft.com/office/officeart/2005/8/layout/orgChart1"/>
    <dgm:cxn modelId="{7534A89B-DD5F-4537-927B-E9C738A4F11F}" type="presParOf" srcId="{295651E2-EE13-424A-9507-2734E158FAAF}" destId="{E7E20BAE-1B46-4F26-AECD-484B81961D35}" srcOrd="0" destOrd="0" presId="urn:microsoft.com/office/officeart/2005/8/layout/orgChart1"/>
    <dgm:cxn modelId="{FC404F2E-FDCA-4D14-A0F6-B7AB3D6E7A3F}" type="presParOf" srcId="{295651E2-EE13-424A-9507-2734E158FAAF}" destId="{F1174837-0602-4125-A6CB-8B599A83DFED}" srcOrd="1" destOrd="0" presId="urn:microsoft.com/office/officeart/2005/8/layout/orgChart1"/>
    <dgm:cxn modelId="{F6D3E06D-F1E1-4AEB-ADE6-57B8897321A3}" type="presParOf" srcId="{823C63AB-5BEE-4767-A829-46EFD64959ED}" destId="{C7249B7B-2033-48E7-A14E-343799E5CBEF}" srcOrd="1" destOrd="0" presId="urn:microsoft.com/office/officeart/2005/8/layout/orgChart1"/>
    <dgm:cxn modelId="{793C0876-25A0-4CF6-A110-8CA12462680E}" type="presParOf" srcId="{823C63AB-5BEE-4767-A829-46EFD64959ED}" destId="{B6D4B56C-9D82-4B73-8E64-6B759A64DEFB}" srcOrd="2" destOrd="0" presId="urn:microsoft.com/office/officeart/2005/8/layout/orgChart1"/>
    <dgm:cxn modelId="{7CC24F80-008E-41AB-B5BA-944C6D23AC66}" type="presParOf" srcId="{0AC64826-E3BA-40D2-BF04-EF702CC0A09B}" destId="{D74BCD7E-3324-47E8-81FD-ACB093E714CA}" srcOrd="2" destOrd="0" presId="urn:microsoft.com/office/officeart/2005/8/layout/orgChart1"/>
    <dgm:cxn modelId="{E56DBE43-BE54-4D40-984E-24825556D292}" type="presParOf" srcId="{CC0DB9BF-294A-4F00-A175-5B7D77F15F62}" destId="{AD4D194F-7D06-4A33-9EE3-11051743A32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40F6F8-5F93-440F-8AC9-F95B25D09A8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7C23F8BD-8E22-45DC-B1C8-A2D0C0E04565}">
      <dgm:prSet phldrT="[Text]"/>
      <dgm:spPr/>
      <dgm:t>
        <a:bodyPr/>
        <a:lstStyle/>
        <a:p>
          <a:r>
            <a:rPr lang="en-US"/>
            <a:t>Virginia Nexus</a:t>
          </a:r>
        </a:p>
      </dgm:t>
    </dgm:pt>
    <dgm:pt modelId="{5686CFDE-EE29-4C3E-867D-4FDE6B8DC39B}" type="parTrans" cxnId="{CA36ADED-D863-442B-B911-08A1ADACBC80}">
      <dgm:prSet/>
      <dgm:spPr/>
      <dgm:t>
        <a:bodyPr/>
        <a:lstStyle/>
        <a:p>
          <a:endParaRPr lang="en-US"/>
        </a:p>
      </dgm:t>
    </dgm:pt>
    <dgm:pt modelId="{F3359654-2A23-4736-87DD-532715F1EE71}" type="sibTrans" cxnId="{CA36ADED-D863-442B-B911-08A1ADACBC80}">
      <dgm:prSet/>
      <dgm:spPr/>
      <dgm:t>
        <a:bodyPr/>
        <a:lstStyle/>
        <a:p>
          <a:endParaRPr lang="en-US"/>
        </a:p>
      </dgm:t>
    </dgm:pt>
    <dgm:pt modelId="{098D7E90-2765-4E7E-B667-D44295C56123}">
      <dgm:prSet phldrT="[Text]"/>
      <dgm:spPr/>
      <dgm:t>
        <a:bodyPr/>
        <a:lstStyle/>
        <a:p>
          <a:r>
            <a:rPr lang="en-US" b="1"/>
            <a:t>State, Local &amp; Municipal Government</a:t>
          </a:r>
        </a:p>
      </dgm:t>
    </dgm:pt>
    <dgm:pt modelId="{A6000C73-970B-4C94-AF58-83A5A8D6AC49}" type="parTrans" cxnId="{5ED93707-0454-4128-B0B8-AE4FE8F0727A}">
      <dgm:prSet/>
      <dgm:spPr/>
      <dgm:t>
        <a:bodyPr/>
        <a:lstStyle/>
        <a:p>
          <a:endParaRPr lang="en-US"/>
        </a:p>
      </dgm:t>
    </dgm:pt>
    <dgm:pt modelId="{FA05D3F9-D8F1-450A-91F1-ABA86E518BFC}" type="sibTrans" cxnId="{5ED93707-0454-4128-B0B8-AE4FE8F0727A}">
      <dgm:prSet/>
      <dgm:spPr/>
      <dgm:t>
        <a:bodyPr/>
        <a:lstStyle/>
        <a:p>
          <a:endParaRPr lang="en-US"/>
        </a:p>
      </dgm:t>
    </dgm:pt>
    <dgm:pt modelId="{D9F5755E-5600-4643-87FB-89CF602516CE}">
      <dgm:prSet phldrT="[Text]"/>
      <dgm:spPr/>
      <dgm:t>
        <a:bodyPr/>
        <a:lstStyle/>
        <a:p>
          <a:r>
            <a:rPr lang="en-US" b="1"/>
            <a:t>K-12 Educational Institutions</a:t>
          </a:r>
        </a:p>
      </dgm:t>
    </dgm:pt>
    <dgm:pt modelId="{5491B977-C2F2-43CC-9B88-F820434CC8DE}" type="parTrans" cxnId="{6C5EE5E0-83BE-4823-9FFD-04C96B27FB74}">
      <dgm:prSet/>
      <dgm:spPr/>
      <dgm:t>
        <a:bodyPr/>
        <a:lstStyle/>
        <a:p>
          <a:endParaRPr lang="en-US"/>
        </a:p>
      </dgm:t>
    </dgm:pt>
    <dgm:pt modelId="{1B1C4CE5-9A0B-4C2E-820E-214EB7B1B06E}" type="sibTrans" cxnId="{6C5EE5E0-83BE-4823-9FFD-04C96B27FB74}">
      <dgm:prSet/>
      <dgm:spPr/>
      <dgm:t>
        <a:bodyPr/>
        <a:lstStyle/>
        <a:p>
          <a:endParaRPr lang="en-US"/>
        </a:p>
      </dgm:t>
    </dgm:pt>
    <dgm:pt modelId="{4BE3D236-5E75-467E-9C01-1EC508161B9F}">
      <dgm:prSet phldrT="[Text]" custT="1"/>
      <dgm:spPr/>
      <dgm:t>
        <a:bodyPr anchor="b"/>
        <a:lstStyle/>
        <a:p>
          <a:r>
            <a:rPr lang="en-US" sz="1400" b="1"/>
            <a:t>Public Safety &amp; Emergency Services</a:t>
          </a:r>
        </a:p>
        <a:p>
          <a:r>
            <a:rPr lang="en-US" sz="1200"/>
            <a:t>(Police/Fire/EMS/EM)</a:t>
          </a:r>
        </a:p>
      </dgm:t>
    </dgm:pt>
    <dgm:pt modelId="{BECD3871-0DF2-499C-A894-6B8C184B0D74}" type="parTrans" cxnId="{C76F1233-A875-48D8-B1EF-150257813999}">
      <dgm:prSet/>
      <dgm:spPr/>
      <dgm:t>
        <a:bodyPr/>
        <a:lstStyle/>
        <a:p>
          <a:endParaRPr lang="en-US"/>
        </a:p>
      </dgm:t>
    </dgm:pt>
    <dgm:pt modelId="{FBEC58C8-6DED-4CA8-AA00-AA268825B0CA}" type="sibTrans" cxnId="{C76F1233-A875-48D8-B1EF-150257813999}">
      <dgm:prSet/>
      <dgm:spPr/>
      <dgm:t>
        <a:bodyPr/>
        <a:lstStyle/>
        <a:p>
          <a:endParaRPr lang="en-US"/>
        </a:p>
      </dgm:t>
    </dgm:pt>
    <dgm:pt modelId="{515995B1-A51F-4AC8-AACC-3ADFC8E1CB8F}">
      <dgm:prSet phldrT="[Text]" custT="1"/>
      <dgm:spPr/>
      <dgm:t>
        <a:bodyPr anchor="t"/>
        <a:lstStyle/>
        <a:p>
          <a:r>
            <a:rPr lang="en-US" sz="1400" b="1"/>
            <a:t>Critical Infrastructure *Rotating Top 3</a:t>
          </a:r>
          <a:endParaRPr lang="en-US" sz="1400"/>
        </a:p>
      </dgm:t>
    </dgm:pt>
    <dgm:pt modelId="{78EEB462-5637-407E-9669-F87CC39DD017}" type="parTrans" cxnId="{4BBDF5A4-41AD-4E7D-86F4-74F313D2D18A}">
      <dgm:prSet/>
      <dgm:spPr/>
      <dgm:t>
        <a:bodyPr/>
        <a:lstStyle/>
        <a:p>
          <a:endParaRPr lang="en-US"/>
        </a:p>
      </dgm:t>
    </dgm:pt>
    <dgm:pt modelId="{4360E6A8-9165-49E1-BA3B-48A684E4729A}" type="sibTrans" cxnId="{4BBDF5A4-41AD-4E7D-86F4-74F313D2D18A}">
      <dgm:prSet/>
      <dgm:spPr/>
      <dgm:t>
        <a:bodyPr/>
        <a:lstStyle/>
        <a:p>
          <a:endParaRPr lang="en-US"/>
        </a:p>
      </dgm:t>
    </dgm:pt>
    <dgm:pt modelId="{02EA7750-14A6-404B-B941-6E0D31580629}" type="pres">
      <dgm:prSet presAssocID="{BF40F6F8-5F93-440F-8AC9-F95B25D09A8B}" presName="diagram" presStyleCnt="0">
        <dgm:presLayoutVars>
          <dgm:chMax val="1"/>
          <dgm:dir/>
          <dgm:animLvl val="ctr"/>
          <dgm:resizeHandles val="exact"/>
        </dgm:presLayoutVars>
      </dgm:prSet>
      <dgm:spPr/>
    </dgm:pt>
    <dgm:pt modelId="{0D0128AF-4543-40A3-9F59-1E53B13D2164}" type="pres">
      <dgm:prSet presAssocID="{BF40F6F8-5F93-440F-8AC9-F95B25D09A8B}" presName="matrix" presStyleCnt="0"/>
      <dgm:spPr/>
    </dgm:pt>
    <dgm:pt modelId="{0280C0D5-21D1-4766-A5EC-CC50120AE14D}" type="pres">
      <dgm:prSet presAssocID="{BF40F6F8-5F93-440F-8AC9-F95B25D09A8B}" presName="tile1" presStyleLbl="node1" presStyleIdx="0" presStyleCnt="4"/>
      <dgm:spPr/>
    </dgm:pt>
    <dgm:pt modelId="{9EE585D4-A787-42BA-8F38-64D679A0FF76}" type="pres">
      <dgm:prSet presAssocID="{BF40F6F8-5F93-440F-8AC9-F95B25D09A8B}" presName="tile1text" presStyleLbl="node1" presStyleIdx="0" presStyleCnt="4">
        <dgm:presLayoutVars>
          <dgm:chMax val="0"/>
          <dgm:chPref val="0"/>
          <dgm:bulletEnabled val="1"/>
        </dgm:presLayoutVars>
      </dgm:prSet>
      <dgm:spPr/>
    </dgm:pt>
    <dgm:pt modelId="{C537415F-BDD7-4F1D-ADFE-369C8E60A168}" type="pres">
      <dgm:prSet presAssocID="{BF40F6F8-5F93-440F-8AC9-F95B25D09A8B}" presName="tile2" presStyleLbl="node1" presStyleIdx="1" presStyleCnt="4" custLinFactNeighborX="36465" custLinFactNeighborY="-5694"/>
      <dgm:spPr/>
    </dgm:pt>
    <dgm:pt modelId="{4B3867B9-AA27-4733-8265-54D248962853}" type="pres">
      <dgm:prSet presAssocID="{BF40F6F8-5F93-440F-8AC9-F95B25D09A8B}" presName="tile2text" presStyleLbl="node1" presStyleIdx="1" presStyleCnt="4">
        <dgm:presLayoutVars>
          <dgm:chMax val="0"/>
          <dgm:chPref val="0"/>
          <dgm:bulletEnabled val="1"/>
        </dgm:presLayoutVars>
      </dgm:prSet>
      <dgm:spPr/>
    </dgm:pt>
    <dgm:pt modelId="{AA377AF9-6909-4B4F-824E-893C666D0261}" type="pres">
      <dgm:prSet presAssocID="{BF40F6F8-5F93-440F-8AC9-F95B25D09A8B}" presName="tile3" presStyleLbl="node1" presStyleIdx="2" presStyleCnt="4"/>
      <dgm:spPr/>
    </dgm:pt>
    <dgm:pt modelId="{68D545CD-E42F-40F1-8FFA-C5F52D695453}" type="pres">
      <dgm:prSet presAssocID="{BF40F6F8-5F93-440F-8AC9-F95B25D09A8B}" presName="tile3text" presStyleLbl="node1" presStyleIdx="2" presStyleCnt="4">
        <dgm:presLayoutVars>
          <dgm:chMax val="0"/>
          <dgm:chPref val="0"/>
          <dgm:bulletEnabled val="1"/>
        </dgm:presLayoutVars>
      </dgm:prSet>
      <dgm:spPr/>
    </dgm:pt>
    <dgm:pt modelId="{69171A67-2AA4-4BE0-AA82-B8BC4E918AF1}" type="pres">
      <dgm:prSet presAssocID="{BF40F6F8-5F93-440F-8AC9-F95B25D09A8B}" presName="tile4" presStyleLbl="node1" presStyleIdx="3" presStyleCnt="4"/>
      <dgm:spPr/>
    </dgm:pt>
    <dgm:pt modelId="{BCA8BD5B-6A85-4BCD-83BE-93076EFDDCF0}" type="pres">
      <dgm:prSet presAssocID="{BF40F6F8-5F93-440F-8AC9-F95B25D09A8B}" presName="tile4text" presStyleLbl="node1" presStyleIdx="3" presStyleCnt="4">
        <dgm:presLayoutVars>
          <dgm:chMax val="0"/>
          <dgm:chPref val="0"/>
          <dgm:bulletEnabled val="1"/>
        </dgm:presLayoutVars>
      </dgm:prSet>
      <dgm:spPr/>
    </dgm:pt>
    <dgm:pt modelId="{88642881-F7CE-4708-A132-7456465CDE31}" type="pres">
      <dgm:prSet presAssocID="{BF40F6F8-5F93-440F-8AC9-F95B25D09A8B}" presName="centerTile" presStyleLbl="fgShp" presStyleIdx="0" presStyleCnt="1">
        <dgm:presLayoutVars>
          <dgm:chMax val="0"/>
          <dgm:chPref val="0"/>
        </dgm:presLayoutVars>
      </dgm:prSet>
      <dgm:spPr/>
    </dgm:pt>
  </dgm:ptLst>
  <dgm:cxnLst>
    <dgm:cxn modelId="{0C476805-0275-4828-8B80-851D2D9F6557}" type="presOf" srcId="{7C23F8BD-8E22-45DC-B1C8-A2D0C0E04565}" destId="{88642881-F7CE-4708-A132-7456465CDE31}" srcOrd="0" destOrd="0" presId="urn:microsoft.com/office/officeart/2005/8/layout/matrix1"/>
    <dgm:cxn modelId="{5ED93707-0454-4128-B0B8-AE4FE8F0727A}" srcId="{7C23F8BD-8E22-45DC-B1C8-A2D0C0E04565}" destId="{098D7E90-2765-4E7E-B667-D44295C56123}" srcOrd="0" destOrd="0" parTransId="{A6000C73-970B-4C94-AF58-83A5A8D6AC49}" sibTransId="{FA05D3F9-D8F1-450A-91F1-ABA86E518BFC}"/>
    <dgm:cxn modelId="{DBD0CC13-8A58-4D7A-A1ED-A853EA4A068E}" type="presOf" srcId="{4BE3D236-5E75-467E-9C01-1EC508161B9F}" destId="{68D545CD-E42F-40F1-8FFA-C5F52D695453}" srcOrd="1" destOrd="0" presId="urn:microsoft.com/office/officeart/2005/8/layout/matrix1"/>
    <dgm:cxn modelId="{C76F1233-A875-48D8-B1EF-150257813999}" srcId="{7C23F8BD-8E22-45DC-B1C8-A2D0C0E04565}" destId="{4BE3D236-5E75-467E-9C01-1EC508161B9F}" srcOrd="2" destOrd="0" parTransId="{BECD3871-0DF2-499C-A894-6B8C184B0D74}" sibTransId="{FBEC58C8-6DED-4CA8-AA00-AA268825B0CA}"/>
    <dgm:cxn modelId="{67D25138-5363-4227-B0F2-BFCF380F09EB}" type="presOf" srcId="{098D7E90-2765-4E7E-B667-D44295C56123}" destId="{9EE585D4-A787-42BA-8F38-64D679A0FF76}" srcOrd="1" destOrd="0" presId="urn:microsoft.com/office/officeart/2005/8/layout/matrix1"/>
    <dgm:cxn modelId="{615F2740-CABC-4C46-B55F-A7950DA71348}" type="presOf" srcId="{BF40F6F8-5F93-440F-8AC9-F95B25D09A8B}" destId="{02EA7750-14A6-404B-B941-6E0D31580629}" srcOrd="0" destOrd="0" presId="urn:microsoft.com/office/officeart/2005/8/layout/matrix1"/>
    <dgm:cxn modelId="{2F959C61-D302-4C01-BFA9-D6AF831567F5}" type="presOf" srcId="{515995B1-A51F-4AC8-AACC-3ADFC8E1CB8F}" destId="{69171A67-2AA4-4BE0-AA82-B8BC4E918AF1}" srcOrd="0" destOrd="0" presId="urn:microsoft.com/office/officeart/2005/8/layout/matrix1"/>
    <dgm:cxn modelId="{654E5D62-FC3A-4ADB-AF3E-AE8F56ED3798}" type="presOf" srcId="{098D7E90-2765-4E7E-B667-D44295C56123}" destId="{0280C0D5-21D1-4766-A5EC-CC50120AE14D}" srcOrd="0" destOrd="0" presId="urn:microsoft.com/office/officeart/2005/8/layout/matrix1"/>
    <dgm:cxn modelId="{14081675-91C9-4DCD-A4C0-7F4D27AE002E}" type="presOf" srcId="{515995B1-A51F-4AC8-AACC-3ADFC8E1CB8F}" destId="{BCA8BD5B-6A85-4BCD-83BE-93076EFDDCF0}" srcOrd="1" destOrd="0" presId="urn:microsoft.com/office/officeart/2005/8/layout/matrix1"/>
    <dgm:cxn modelId="{0DFB9776-84EF-4428-A469-0A29A16FCE2A}" type="presOf" srcId="{D9F5755E-5600-4643-87FB-89CF602516CE}" destId="{C537415F-BDD7-4F1D-ADFE-369C8E60A168}" srcOrd="0" destOrd="0" presId="urn:microsoft.com/office/officeart/2005/8/layout/matrix1"/>
    <dgm:cxn modelId="{130D995A-BF86-4EA6-BBFC-90B62E00DFFF}" type="presOf" srcId="{4BE3D236-5E75-467E-9C01-1EC508161B9F}" destId="{AA377AF9-6909-4B4F-824E-893C666D0261}" srcOrd="0" destOrd="0" presId="urn:microsoft.com/office/officeart/2005/8/layout/matrix1"/>
    <dgm:cxn modelId="{4BBDF5A4-41AD-4E7D-86F4-74F313D2D18A}" srcId="{7C23F8BD-8E22-45DC-B1C8-A2D0C0E04565}" destId="{515995B1-A51F-4AC8-AACC-3ADFC8E1CB8F}" srcOrd="3" destOrd="0" parTransId="{78EEB462-5637-407E-9669-F87CC39DD017}" sibTransId="{4360E6A8-9165-49E1-BA3B-48A684E4729A}"/>
    <dgm:cxn modelId="{6C5EE5E0-83BE-4823-9FFD-04C96B27FB74}" srcId="{7C23F8BD-8E22-45DC-B1C8-A2D0C0E04565}" destId="{D9F5755E-5600-4643-87FB-89CF602516CE}" srcOrd="1" destOrd="0" parTransId="{5491B977-C2F2-43CC-9B88-F820434CC8DE}" sibTransId="{1B1C4CE5-9A0B-4C2E-820E-214EB7B1B06E}"/>
    <dgm:cxn modelId="{CA36ADED-D863-442B-B911-08A1ADACBC80}" srcId="{BF40F6F8-5F93-440F-8AC9-F95B25D09A8B}" destId="{7C23F8BD-8E22-45DC-B1C8-A2D0C0E04565}" srcOrd="0" destOrd="0" parTransId="{5686CFDE-EE29-4C3E-867D-4FDE6B8DC39B}" sibTransId="{F3359654-2A23-4736-87DD-532715F1EE71}"/>
    <dgm:cxn modelId="{44F07AF0-5084-46A3-8DE4-375889D2C2DB}" type="presOf" srcId="{D9F5755E-5600-4643-87FB-89CF602516CE}" destId="{4B3867B9-AA27-4733-8265-54D248962853}" srcOrd="1" destOrd="0" presId="urn:microsoft.com/office/officeart/2005/8/layout/matrix1"/>
    <dgm:cxn modelId="{BD9C929C-84AA-4B00-9781-9E005FBCFABA}" type="presParOf" srcId="{02EA7750-14A6-404B-B941-6E0D31580629}" destId="{0D0128AF-4543-40A3-9F59-1E53B13D2164}" srcOrd="0" destOrd="0" presId="urn:microsoft.com/office/officeart/2005/8/layout/matrix1"/>
    <dgm:cxn modelId="{B96AA04C-DED2-4264-AB90-F16E5FF870EA}" type="presParOf" srcId="{0D0128AF-4543-40A3-9F59-1E53B13D2164}" destId="{0280C0D5-21D1-4766-A5EC-CC50120AE14D}" srcOrd="0" destOrd="0" presId="urn:microsoft.com/office/officeart/2005/8/layout/matrix1"/>
    <dgm:cxn modelId="{BDDC9EFD-626C-4AEA-BABD-45AC9B8AEC2A}" type="presParOf" srcId="{0D0128AF-4543-40A3-9F59-1E53B13D2164}" destId="{9EE585D4-A787-42BA-8F38-64D679A0FF76}" srcOrd="1" destOrd="0" presId="urn:microsoft.com/office/officeart/2005/8/layout/matrix1"/>
    <dgm:cxn modelId="{29A5DDC0-B103-4D21-ACAE-A3B8DB1E7B44}" type="presParOf" srcId="{0D0128AF-4543-40A3-9F59-1E53B13D2164}" destId="{C537415F-BDD7-4F1D-ADFE-369C8E60A168}" srcOrd="2" destOrd="0" presId="urn:microsoft.com/office/officeart/2005/8/layout/matrix1"/>
    <dgm:cxn modelId="{50FA7782-707E-46E2-B1F2-24DFF7F15B48}" type="presParOf" srcId="{0D0128AF-4543-40A3-9F59-1E53B13D2164}" destId="{4B3867B9-AA27-4733-8265-54D248962853}" srcOrd="3" destOrd="0" presId="urn:microsoft.com/office/officeart/2005/8/layout/matrix1"/>
    <dgm:cxn modelId="{37D8DF5A-E9D5-4D6A-8763-D0B44BD346EB}" type="presParOf" srcId="{0D0128AF-4543-40A3-9F59-1E53B13D2164}" destId="{AA377AF9-6909-4B4F-824E-893C666D0261}" srcOrd="4" destOrd="0" presId="urn:microsoft.com/office/officeart/2005/8/layout/matrix1"/>
    <dgm:cxn modelId="{DC6630F9-266F-4E7C-B81B-D66CE003C718}" type="presParOf" srcId="{0D0128AF-4543-40A3-9F59-1E53B13D2164}" destId="{68D545CD-E42F-40F1-8FFA-C5F52D695453}" srcOrd="5" destOrd="0" presId="urn:microsoft.com/office/officeart/2005/8/layout/matrix1"/>
    <dgm:cxn modelId="{FE699917-D573-4A24-A0FD-0DA7833763E4}" type="presParOf" srcId="{0D0128AF-4543-40A3-9F59-1E53B13D2164}" destId="{69171A67-2AA4-4BE0-AA82-B8BC4E918AF1}" srcOrd="6" destOrd="0" presId="urn:microsoft.com/office/officeart/2005/8/layout/matrix1"/>
    <dgm:cxn modelId="{CF019832-5805-4C97-82DD-5AC17CAD8CF7}" type="presParOf" srcId="{0D0128AF-4543-40A3-9F59-1E53B13D2164}" destId="{BCA8BD5B-6A85-4BCD-83BE-93076EFDDCF0}" srcOrd="7" destOrd="0" presId="urn:microsoft.com/office/officeart/2005/8/layout/matrix1"/>
    <dgm:cxn modelId="{163BEBB9-865A-4B61-A1C2-5ABDDADE9B5E}" type="presParOf" srcId="{02EA7750-14A6-404B-B941-6E0D31580629}" destId="{88642881-F7CE-4708-A132-7456465CDE31}"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9CC39-DFB0-42B8-A0E7-CC3F4E1A6C7F}">
      <dsp:nvSpPr>
        <dsp:cNvPr id="0" name=""/>
        <dsp:cNvSpPr/>
      </dsp:nvSpPr>
      <dsp:spPr>
        <a:xfrm>
          <a:off x="8661" y="147134"/>
          <a:ext cx="2588914" cy="1553348"/>
        </a:xfrm>
        <a:prstGeom prst="roundRect">
          <a:avLst>
            <a:gd name="adj" fmla="val 10000"/>
          </a:avLst>
        </a:prstGeom>
        <a:solidFill>
          <a:srgbClr val="6A8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Cyber Coverage</a:t>
          </a:r>
        </a:p>
        <a:p>
          <a:pPr marL="0" lvl="0" indent="0" algn="ctr" defTabSz="800100">
            <a:lnSpc>
              <a:spcPct val="90000"/>
            </a:lnSpc>
            <a:spcBef>
              <a:spcPct val="0"/>
            </a:spcBef>
            <a:spcAft>
              <a:spcPct val="35000"/>
            </a:spcAft>
            <a:buNone/>
          </a:pPr>
          <a:r>
            <a:rPr lang="en-US" sz="1800" kern="1200"/>
            <a:t>0.5 (FTE) CIKR Analyst assigned to cyber</a:t>
          </a:r>
        </a:p>
      </dsp:txBody>
      <dsp:txXfrm>
        <a:off x="54157" y="192630"/>
        <a:ext cx="2497922" cy="1462356"/>
      </dsp:txXfrm>
    </dsp:sp>
    <dsp:sp modelId="{F0851409-FBA6-457C-B85F-4C3CDF07C226}">
      <dsp:nvSpPr>
        <dsp:cNvPr id="0" name=""/>
        <dsp:cNvSpPr/>
      </dsp:nvSpPr>
      <dsp:spPr>
        <a:xfrm>
          <a:off x="2825401" y="602783"/>
          <a:ext cx="548849" cy="642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825401" y="731193"/>
        <a:ext cx="384194" cy="385230"/>
      </dsp:txXfrm>
    </dsp:sp>
    <dsp:sp modelId="{D132FEA3-E391-4D66-A428-5600E3A760A8}">
      <dsp:nvSpPr>
        <dsp:cNvPr id="0" name=""/>
        <dsp:cNvSpPr/>
      </dsp:nvSpPr>
      <dsp:spPr>
        <a:xfrm>
          <a:off x="3633142" y="147134"/>
          <a:ext cx="2588914" cy="1553348"/>
        </a:xfrm>
        <a:prstGeom prst="roundRect">
          <a:avLst>
            <a:gd name="adj" fmla="val 10000"/>
          </a:avLst>
        </a:prstGeom>
        <a:solidFill>
          <a:srgbClr val="6A8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Cyber Support</a:t>
          </a:r>
        </a:p>
        <a:p>
          <a:pPr marL="0" lvl="0" indent="0" algn="ctr" defTabSz="800100">
            <a:lnSpc>
              <a:spcPct val="90000"/>
            </a:lnSpc>
            <a:spcBef>
              <a:spcPct val="0"/>
            </a:spcBef>
            <a:spcAft>
              <a:spcPct val="35000"/>
            </a:spcAft>
            <a:buNone/>
          </a:pPr>
          <a:r>
            <a:rPr lang="en-US" sz="1800" kern="1200"/>
            <a:t>1 Senior Analyst</a:t>
          </a:r>
        </a:p>
        <a:p>
          <a:pPr marL="0" lvl="0" indent="0" algn="ctr" defTabSz="800100">
            <a:lnSpc>
              <a:spcPct val="90000"/>
            </a:lnSpc>
            <a:spcBef>
              <a:spcPct val="0"/>
            </a:spcBef>
            <a:spcAft>
              <a:spcPct val="35000"/>
            </a:spcAft>
            <a:buNone/>
          </a:pPr>
          <a:r>
            <a:rPr lang="en-US" sz="1800" kern="1200"/>
            <a:t>1 Special Agent</a:t>
          </a:r>
        </a:p>
      </dsp:txBody>
      <dsp:txXfrm>
        <a:off x="3678638" y="192630"/>
        <a:ext cx="2497922" cy="1462356"/>
      </dsp:txXfrm>
    </dsp:sp>
    <dsp:sp modelId="{C52D4B84-152B-4F52-AE16-4B182BA37971}">
      <dsp:nvSpPr>
        <dsp:cNvPr id="0" name=""/>
        <dsp:cNvSpPr/>
      </dsp:nvSpPr>
      <dsp:spPr>
        <a:xfrm>
          <a:off x="6449881" y="602783"/>
          <a:ext cx="548849" cy="642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49881" y="731193"/>
        <a:ext cx="384194" cy="385230"/>
      </dsp:txXfrm>
    </dsp:sp>
    <dsp:sp modelId="{8107105D-6133-4D15-8855-CEDA8B82F8FB}">
      <dsp:nvSpPr>
        <dsp:cNvPr id="0" name=""/>
        <dsp:cNvSpPr/>
      </dsp:nvSpPr>
      <dsp:spPr>
        <a:xfrm>
          <a:off x="7257623" y="147134"/>
          <a:ext cx="2588914" cy="1553348"/>
        </a:xfrm>
        <a:prstGeom prst="roundRect">
          <a:avLst>
            <a:gd name="adj" fmla="val 10000"/>
          </a:avLst>
        </a:prstGeom>
        <a:solidFill>
          <a:srgbClr val="6A8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Cyber Team</a:t>
          </a:r>
        </a:p>
        <a:p>
          <a:pPr marL="0" lvl="0" indent="0" algn="ctr" defTabSz="800100">
            <a:lnSpc>
              <a:spcPct val="90000"/>
            </a:lnSpc>
            <a:spcBef>
              <a:spcPct val="0"/>
            </a:spcBef>
            <a:spcAft>
              <a:spcPct val="35000"/>
            </a:spcAft>
            <a:buNone/>
          </a:pPr>
          <a:r>
            <a:rPr lang="en-US" sz="1800" kern="1200"/>
            <a:t>1 Lead Analyst </a:t>
          </a:r>
        </a:p>
        <a:p>
          <a:pPr marL="0" lvl="0" indent="0" algn="ctr" defTabSz="800100">
            <a:lnSpc>
              <a:spcPct val="90000"/>
            </a:lnSpc>
            <a:spcBef>
              <a:spcPct val="0"/>
            </a:spcBef>
            <a:spcAft>
              <a:spcPct val="35000"/>
            </a:spcAft>
            <a:buNone/>
          </a:pPr>
          <a:r>
            <a:rPr lang="en-US" sz="1800" kern="1200"/>
            <a:t>3 Senior Analysts</a:t>
          </a:r>
        </a:p>
      </dsp:txBody>
      <dsp:txXfrm>
        <a:off x="7303119" y="192630"/>
        <a:ext cx="2497922" cy="1462356"/>
      </dsp:txXfrm>
    </dsp:sp>
    <dsp:sp modelId="{C7DE2173-B420-41A6-B9BE-17BCDD7561DA}">
      <dsp:nvSpPr>
        <dsp:cNvPr id="0" name=""/>
        <dsp:cNvSpPr/>
      </dsp:nvSpPr>
      <dsp:spPr>
        <a:xfrm rot="5400000">
          <a:off x="8277655" y="1881707"/>
          <a:ext cx="548849" cy="642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8359465" y="1928308"/>
        <a:ext cx="385230" cy="384194"/>
      </dsp:txXfrm>
    </dsp:sp>
    <dsp:sp modelId="{7462C04B-E45A-40DB-921B-00827C3DC0C3}">
      <dsp:nvSpPr>
        <dsp:cNvPr id="0" name=""/>
        <dsp:cNvSpPr/>
      </dsp:nvSpPr>
      <dsp:spPr>
        <a:xfrm>
          <a:off x="7257623" y="2736049"/>
          <a:ext cx="2588914" cy="1553348"/>
        </a:xfrm>
        <a:prstGeom prst="roundRect">
          <a:avLst>
            <a:gd name="adj" fmla="val 10000"/>
          </a:avLst>
        </a:prstGeom>
        <a:solidFill>
          <a:srgbClr val="6A8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Required Reporting</a:t>
          </a:r>
        </a:p>
        <a:p>
          <a:pPr marL="0" lvl="0" indent="0" algn="ctr" defTabSz="800100">
            <a:lnSpc>
              <a:spcPct val="90000"/>
            </a:lnSpc>
            <a:spcBef>
              <a:spcPct val="0"/>
            </a:spcBef>
            <a:spcAft>
              <a:spcPct val="35000"/>
            </a:spcAft>
            <a:buNone/>
          </a:pPr>
          <a:r>
            <a:rPr lang="en-US" sz="1800" kern="1200"/>
            <a:t>Virginia Code § 2.2-5514 – Required cyber incident reporting to VFC</a:t>
          </a:r>
        </a:p>
      </dsp:txBody>
      <dsp:txXfrm>
        <a:off x="7303119" y="2781545"/>
        <a:ext cx="2497922" cy="1462356"/>
      </dsp:txXfrm>
    </dsp:sp>
    <dsp:sp modelId="{15B89F49-2348-409C-AD62-F2316CCA8899}">
      <dsp:nvSpPr>
        <dsp:cNvPr id="0" name=""/>
        <dsp:cNvSpPr/>
      </dsp:nvSpPr>
      <dsp:spPr>
        <a:xfrm rot="10800000">
          <a:off x="6480948" y="3191698"/>
          <a:ext cx="548849" cy="642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645603" y="3320108"/>
        <a:ext cx="384194" cy="385230"/>
      </dsp:txXfrm>
    </dsp:sp>
    <dsp:sp modelId="{E1F50E42-4E35-4C9A-B04D-704F39C1CCB4}">
      <dsp:nvSpPr>
        <dsp:cNvPr id="0" name=""/>
        <dsp:cNvSpPr/>
      </dsp:nvSpPr>
      <dsp:spPr>
        <a:xfrm>
          <a:off x="3633142" y="2736049"/>
          <a:ext cx="2588914" cy="1553348"/>
        </a:xfrm>
        <a:prstGeom prst="roundRect">
          <a:avLst>
            <a:gd name="adj" fmla="val 10000"/>
          </a:avLst>
        </a:prstGeom>
        <a:solidFill>
          <a:srgbClr val="6A8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Cyber Program</a:t>
          </a:r>
        </a:p>
        <a:p>
          <a:pPr marL="0" lvl="0" indent="0" algn="ctr" defTabSz="800100">
            <a:lnSpc>
              <a:spcPct val="90000"/>
            </a:lnSpc>
            <a:spcBef>
              <a:spcPct val="0"/>
            </a:spcBef>
            <a:spcAft>
              <a:spcPct val="35000"/>
            </a:spcAft>
            <a:buNone/>
          </a:pPr>
          <a:r>
            <a:rPr lang="en-US" sz="1800" kern="1200"/>
            <a:t>1 Program Manager</a:t>
          </a:r>
        </a:p>
        <a:p>
          <a:pPr marL="0" lvl="0" indent="0" algn="ctr" defTabSz="800100">
            <a:lnSpc>
              <a:spcPct val="90000"/>
            </a:lnSpc>
            <a:spcBef>
              <a:spcPct val="0"/>
            </a:spcBef>
            <a:spcAft>
              <a:spcPct val="35000"/>
            </a:spcAft>
            <a:buNone/>
          </a:pPr>
          <a:r>
            <a:rPr lang="en-US" sz="1800" kern="1200"/>
            <a:t>1 Lead Analyst</a:t>
          </a:r>
        </a:p>
        <a:p>
          <a:pPr marL="0" lvl="0" indent="0" algn="ctr" defTabSz="800100">
            <a:lnSpc>
              <a:spcPct val="90000"/>
            </a:lnSpc>
            <a:spcBef>
              <a:spcPct val="0"/>
            </a:spcBef>
            <a:spcAft>
              <a:spcPct val="35000"/>
            </a:spcAft>
            <a:buNone/>
          </a:pPr>
          <a:r>
            <a:rPr lang="en-US" sz="1800" kern="1200"/>
            <a:t>3 Senior Analysts</a:t>
          </a:r>
        </a:p>
      </dsp:txBody>
      <dsp:txXfrm>
        <a:off x="3678638" y="2781545"/>
        <a:ext cx="2497922" cy="1462356"/>
      </dsp:txXfrm>
    </dsp:sp>
    <dsp:sp modelId="{4ED3604F-3DCF-445B-9644-9824879930FF}">
      <dsp:nvSpPr>
        <dsp:cNvPr id="0" name=""/>
        <dsp:cNvSpPr/>
      </dsp:nvSpPr>
      <dsp:spPr>
        <a:xfrm rot="10800000">
          <a:off x="2856468" y="3191698"/>
          <a:ext cx="548849" cy="642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021123" y="3320108"/>
        <a:ext cx="384194" cy="385230"/>
      </dsp:txXfrm>
    </dsp:sp>
    <dsp:sp modelId="{496D75A0-9941-45A9-8FDB-F24F22DD4F82}">
      <dsp:nvSpPr>
        <dsp:cNvPr id="0" name=""/>
        <dsp:cNvSpPr/>
      </dsp:nvSpPr>
      <dsp:spPr>
        <a:xfrm>
          <a:off x="8661" y="2736049"/>
          <a:ext cx="2588914" cy="1553348"/>
        </a:xfrm>
        <a:prstGeom prst="roundRect">
          <a:avLst>
            <a:gd name="adj" fmla="val 10000"/>
          </a:avLst>
        </a:prstGeom>
        <a:solidFill>
          <a:srgbClr val="6A8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VFC Cyber</a:t>
          </a:r>
        </a:p>
        <a:p>
          <a:pPr marL="0" lvl="0" indent="0" algn="ctr" defTabSz="800100">
            <a:lnSpc>
              <a:spcPct val="90000"/>
            </a:lnSpc>
            <a:spcBef>
              <a:spcPct val="0"/>
            </a:spcBef>
            <a:spcAft>
              <a:spcPct val="35000"/>
            </a:spcAft>
            <a:buNone/>
          </a:pPr>
          <a:r>
            <a:rPr lang="en-US" sz="1800" kern="1200"/>
            <a:t>1 Program Manager</a:t>
          </a:r>
        </a:p>
        <a:p>
          <a:pPr marL="0" lvl="0" indent="0" algn="ctr" defTabSz="800100">
            <a:lnSpc>
              <a:spcPct val="90000"/>
            </a:lnSpc>
            <a:spcBef>
              <a:spcPct val="0"/>
            </a:spcBef>
            <a:spcAft>
              <a:spcPct val="35000"/>
            </a:spcAft>
            <a:buNone/>
          </a:pPr>
          <a:r>
            <a:rPr lang="en-US" sz="1800" kern="1200"/>
            <a:t>2 Supervisors (IR &amp; Intel)</a:t>
          </a:r>
        </a:p>
        <a:p>
          <a:pPr marL="0" lvl="0" indent="0" algn="ctr" defTabSz="800100">
            <a:lnSpc>
              <a:spcPct val="90000"/>
            </a:lnSpc>
            <a:spcBef>
              <a:spcPct val="0"/>
            </a:spcBef>
            <a:spcAft>
              <a:spcPct val="35000"/>
            </a:spcAft>
            <a:buNone/>
          </a:pPr>
          <a:r>
            <a:rPr lang="en-US" sz="1800" kern="1200"/>
            <a:t>6 Analysts / 1 Fellow</a:t>
          </a:r>
        </a:p>
      </dsp:txBody>
      <dsp:txXfrm>
        <a:off x="54157" y="2781545"/>
        <a:ext cx="2497922" cy="1462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C790A-8982-4B3D-B370-F8B2EE0D17F0}">
      <dsp:nvSpPr>
        <dsp:cNvPr id="0" name=""/>
        <dsp:cNvSpPr/>
      </dsp:nvSpPr>
      <dsp:spPr>
        <a:xfrm>
          <a:off x="7404485" y="1913612"/>
          <a:ext cx="236832" cy="4089300"/>
        </a:xfrm>
        <a:custGeom>
          <a:avLst/>
          <a:gdLst/>
          <a:ahLst/>
          <a:cxnLst/>
          <a:rect l="0" t="0" r="0" b="0"/>
          <a:pathLst>
            <a:path>
              <a:moveTo>
                <a:pt x="0" y="0"/>
              </a:moveTo>
              <a:lnTo>
                <a:pt x="0" y="4089300"/>
              </a:lnTo>
              <a:lnTo>
                <a:pt x="236832" y="408930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E2089A-F658-445A-A823-72C39F1D5CA8}">
      <dsp:nvSpPr>
        <dsp:cNvPr id="0" name=""/>
        <dsp:cNvSpPr/>
      </dsp:nvSpPr>
      <dsp:spPr>
        <a:xfrm>
          <a:off x="7404485" y="1913612"/>
          <a:ext cx="236832" cy="2968295"/>
        </a:xfrm>
        <a:custGeom>
          <a:avLst/>
          <a:gdLst/>
          <a:ahLst/>
          <a:cxnLst/>
          <a:rect l="0" t="0" r="0" b="0"/>
          <a:pathLst>
            <a:path>
              <a:moveTo>
                <a:pt x="0" y="0"/>
              </a:moveTo>
              <a:lnTo>
                <a:pt x="0" y="2968295"/>
              </a:lnTo>
              <a:lnTo>
                <a:pt x="236832" y="2968295"/>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0389C6-33E7-4716-B017-403FF93D5A24}">
      <dsp:nvSpPr>
        <dsp:cNvPr id="0" name=""/>
        <dsp:cNvSpPr/>
      </dsp:nvSpPr>
      <dsp:spPr>
        <a:xfrm>
          <a:off x="7404485" y="1913612"/>
          <a:ext cx="236832" cy="1847290"/>
        </a:xfrm>
        <a:custGeom>
          <a:avLst/>
          <a:gdLst/>
          <a:ahLst/>
          <a:cxnLst/>
          <a:rect l="0" t="0" r="0" b="0"/>
          <a:pathLst>
            <a:path>
              <a:moveTo>
                <a:pt x="0" y="0"/>
              </a:moveTo>
              <a:lnTo>
                <a:pt x="0" y="1847290"/>
              </a:lnTo>
              <a:lnTo>
                <a:pt x="236832" y="184729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6BA23-4FBF-418D-9CCD-2C5BA5753E23}">
      <dsp:nvSpPr>
        <dsp:cNvPr id="0" name=""/>
        <dsp:cNvSpPr/>
      </dsp:nvSpPr>
      <dsp:spPr>
        <a:xfrm>
          <a:off x="7404485" y="1913612"/>
          <a:ext cx="236832" cy="726284"/>
        </a:xfrm>
        <a:custGeom>
          <a:avLst/>
          <a:gdLst/>
          <a:ahLst/>
          <a:cxnLst/>
          <a:rect l="0" t="0" r="0" b="0"/>
          <a:pathLst>
            <a:path>
              <a:moveTo>
                <a:pt x="0" y="0"/>
              </a:moveTo>
              <a:lnTo>
                <a:pt x="0" y="726284"/>
              </a:lnTo>
              <a:lnTo>
                <a:pt x="236832" y="726284"/>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CBE7C9-FE00-49B8-9248-AFDD103B2D63}">
      <dsp:nvSpPr>
        <dsp:cNvPr id="0" name=""/>
        <dsp:cNvSpPr/>
      </dsp:nvSpPr>
      <dsp:spPr>
        <a:xfrm>
          <a:off x="5060439" y="792607"/>
          <a:ext cx="2975597" cy="331564"/>
        </a:xfrm>
        <a:custGeom>
          <a:avLst/>
          <a:gdLst/>
          <a:ahLst/>
          <a:cxnLst/>
          <a:rect l="0" t="0" r="0" b="0"/>
          <a:pathLst>
            <a:path>
              <a:moveTo>
                <a:pt x="0" y="0"/>
              </a:moveTo>
              <a:lnTo>
                <a:pt x="0" y="165782"/>
              </a:lnTo>
              <a:lnTo>
                <a:pt x="2975597" y="165782"/>
              </a:lnTo>
              <a:lnTo>
                <a:pt x="2975597" y="331564"/>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344E2-B2E6-4FC7-8EF9-30839E93E797}">
      <dsp:nvSpPr>
        <dsp:cNvPr id="0" name=""/>
        <dsp:cNvSpPr/>
      </dsp:nvSpPr>
      <dsp:spPr>
        <a:xfrm>
          <a:off x="5060439" y="792607"/>
          <a:ext cx="1065152" cy="331564"/>
        </a:xfrm>
        <a:custGeom>
          <a:avLst/>
          <a:gdLst/>
          <a:ahLst/>
          <a:cxnLst/>
          <a:rect l="0" t="0" r="0" b="0"/>
          <a:pathLst>
            <a:path>
              <a:moveTo>
                <a:pt x="0" y="0"/>
              </a:moveTo>
              <a:lnTo>
                <a:pt x="0" y="165782"/>
              </a:lnTo>
              <a:lnTo>
                <a:pt x="1065152" y="165782"/>
              </a:lnTo>
              <a:lnTo>
                <a:pt x="1065152" y="331564"/>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17D720-5C2E-498F-9EC1-7C1E99BB9C71}">
      <dsp:nvSpPr>
        <dsp:cNvPr id="0" name=""/>
        <dsp:cNvSpPr/>
      </dsp:nvSpPr>
      <dsp:spPr>
        <a:xfrm>
          <a:off x="4218446" y="792607"/>
          <a:ext cx="841993" cy="338172"/>
        </a:xfrm>
        <a:custGeom>
          <a:avLst/>
          <a:gdLst/>
          <a:ahLst/>
          <a:cxnLst/>
          <a:rect l="0" t="0" r="0" b="0"/>
          <a:pathLst>
            <a:path>
              <a:moveTo>
                <a:pt x="841993" y="0"/>
              </a:moveTo>
              <a:lnTo>
                <a:pt x="841993" y="172390"/>
              </a:lnTo>
              <a:lnTo>
                <a:pt x="0" y="172390"/>
              </a:lnTo>
              <a:lnTo>
                <a:pt x="0" y="338172"/>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00D0B6-3EA2-48CD-A51A-FA914C4664BA}">
      <dsp:nvSpPr>
        <dsp:cNvPr id="0" name=""/>
        <dsp:cNvSpPr/>
      </dsp:nvSpPr>
      <dsp:spPr>
        <a:xfrm>
          <a:off x="1475276" y="1913612"/>
          <a:ext cx="269810" cy="3089647"/>
        </a:xfrm>
        <a:custGeom>
          <a:avLst/>
          <a:gdLst/>
          <a:ahLst/>
          <a:cxnLst/>
          <a:rect l="0" t="0" r="0" b="0"/>
          <a:pathLst>
            <a:path>
              <a:moveTo>
                <a:pt x="0" y="0"/>
              </a:moveTo>
              <a:lnTo>
                <a:pt x="0" y="3089647"/>
              </a:lnTo>
              <a:lnTo>
                <a:pt x="269810" y="3089647"/>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5F103D-3A33-4862-8300-B4C99E9F4846}">
      <dsp:nvSpPr>
        <dsp:cNvPr id="0" name=""/>
        <dsp:cNvSpPr/>
      </dsp:nvSpPr>
      <dsp:spPr>
        <a:xfrm>
          <a:off x="1475276" y="1913612"/>
          <a:ext cx="269810" cy="1847290"/>
        </a:xfrm>
        <a:custGeom>
          <a:avLst/>
          <a:gdLst/>
          <a:ahLst/>
          <a:cxnLst/>
          <a:rect l="0" t="0" r="0" b="0"/>
          <a:pathLst>
            <a:path>
              <a:moveTo>
                <a:pt x="0" y="0"/>
              </a:moveTo>
              <a:lnTo>
                <a:pt x="0" y="1847290"/>
              </a:lnTo>
              <a:lnTo>
                <a:pt x="269810" y="184729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E9BF1A-B77F-4895-B880-975065A50C12}">
      <dsp:nvSpPr>
        <dsp:cNvPr id="0" name=""/>
        <dsp:cNvSpPr/>
      </dsp:nvSpPr>
      <dsp:spPr>
        <a:xfrm>
          <a:off x="1475276" y="1913612"/>
          <a:ext cx="269810" cy="726284"/>
        </a:xfrm>
        <a:custGeom>
          <a:avLst/>
          <a:gdLst/>
          <a:ahLst/>
          <a:cxnLst/>
          <a:rect l="0" t="0" r="0" b="0"/>
          <a:pathLst>
            <a:path>
              <a:moveTo>
                <a:pt x="0" y="0"/>
              </a:moveTo>
              <a:lnTo>
                <a:pt x="0" y="726284"/>
              </a:lnTo>
              <a:lnTo>
                <a:pt x="269810" y="726284"/>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77B141-21C4-4251-AFEC-6BB62E97CFBA}">
      <dsp:nvSpPr>
        <dsp:cNvPr id="0" name=""/>
        <dsp:cNvSpPr/>
      </dsp:nvSpPr>
      <dsp:spPr>
        <a:xfrm>
          <a:off x="2194772" y="792607"/>
          <a:ext cx="2865667" cy="331564"/>
        </a:xfrm>
        <a:custGeom>
          <a:avLst/>
          <a:gdLst/>
          <a:ahLst/>
          <a:cxnLst/>
          <a:rect l="0" t="0" r="0" b="0"/>
          <a:pathLst>
            <a:path>
              <a:moveTo>
                <a:pt x="2865667" y="0"/>
              </a:moveTo>
              <a:lnTo>
                <a:pt x="2865667" y="165782"/>
              </a:lnTo>
              <a:lnTo>
                <a:pt x="0" y="165782"/>
              </a:lnTo>
              <a:lnTo>
                <a:pt x="0" y="331564"/>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AA9B99-13E7-4ADB-A39E-0FD177447A4F}">
      <dsp:nvSpPr>
        <dsp:cNvPr id="0" name=""/>
        <dsp:cNvSpPr/>
      </dsp:nvSpPr>
      <dsp:spPr>
        <a:xfrm>
          <a:off x="4270999" y="3167"/>
          <a:ext cx="1578880" cy="7894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Cyber PM</a:t>
          </a:r>
        </a:p>
      </dsp:txBody>
      <dsp:txXfrm>
        <a:off x="4270999" y="3167"/>
        <a:ext cx="1578880" cy="789440"/>
      </dsp:txXfrm>
    </dsp:sp>
    <dsp:sp modelId="{C26512D7-50F3-4FEE-BFEC-8948625BB68A}">
      <dsp:nvSpPr>
        <dsp:cNvPr id="0" name=""/>
        <dsp:cNvSpPr/>
      </dsp:nvSpPr>
      <dsp:spPr>
        <a:xfrm>
          <a:off x="1295402" y="1124172"/>
          <a:ext cx="1798739" cy="789440"/>
        </a:xfrm>
        <a:prstGeom prst="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Intel  Supervisor</a:t>
          </a:r>
        </a:p>
      </dsp:txBody>
      <dsp:txXfrm>
        <a:off x="1295402" y="1124172"/>
        <a:ext cx="1798739" cy="789440"/>
      </dsp:txXfrm>
    </dsp:sp>
    <dsp:sp modelId="{1DEBEF6D-0648-45A4-BEC7-897E94EABF60}">
      <dsp:nvSpPr>
        <dsp:cNvPr id="0" name=""/>
        <dsp:cNvSpPr/>
      </dsp:nvSpPr>
      <dsp:spPr>
        <a:xfrm>
          <a:off x="1745087" y="2245177"/>
          <a:ext cx="1578880" cy="78944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Intel Senior</a:t>
          </a:r>
        </a:p>
      </dsp:txBody>
      <dsp:txXfrm>
        <a:off x="1745087" y="2245177"/>
        <a:ext cx="1578880" cy="789440"/>
      </dsp:txXfrm>
    </dsp:sp>
    <dsp:sp modelId="{58AAE0A1-4AE1-40AC-939D-6D826C5B5E73}">
      <dsp:nvSpPr>
        <dsp:cNvPr id="0" name=""/>
        <dsp:cNvSpPr/>
      </dsp:nvSpPr>
      <dsp:spPr>
        <a:xfrm>
          <a:off x="1745087" y="3366182"/>
          <a:ext cx="1578880" cy="78944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Intel Senior</a:t>
          </a:r>
        </a:p>
      </dsp:txBody>
      <dsp:txXfrm>
        <a:off x="1745087" y="3366182"/>
        <a:ext cx="1578880" cy="789440"/>
      </dsp:txXfrm>
    </dsp:sp>
    <dsp:sp modelId="{8A508067-B4DA-432C-BD5D-85F3DD59605B}">
      <dsp:nvSpPr>
        <dsp:cNvPr id="0" name=""/>
        <dsp:cNvSpPr/>
      </dsp:nvSpPr>
      <dsp:spPr>
        <a:xfrm>
          <a:off x="1745087" y="4487187"/>
          <a:ext cx="1578880" cy="1032145"/>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Pathway-to-Trooper</a:t>
          </a:r>
        </a:p>
      </dsp:txBody>
      <dsp:txXfrm>
        <a:off x="1745087" y="4487187"/>
        <a:ext cx="1578880" cy="1032145"/>
      </dsp:txXfrm>
    </dsp:sp>
    <dsp:sp modelId="{E419B9B5-C896-4593-9C46-CCF40C700F0C}">
      <dsp:nvSpPr>
        <dsp:cNvPr id="0" name=""/>
        <dsp:cNvSpPr/>
      </dsp:nvSpPr>
      <dsp:spPr>
        <a:xfrm>
          <a:off x="3429006" y="1130779"/>
          <a:ext cx="1578880" cy="789440"/>
        </a:xfrm>
        <a:prstGeom prst="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HS Intern</a:t>
          </a:r>
        </a:p>
      </dsp:txBody>
      <dsp:txXfrm>
        <a:off x="3429006" y="1130779"/>
        <a:ext cx="1578880" cy="789440"/>
      </dsp:txXfrm>
    </dsp:sp>
    <dsp:sp modelId="{24833C67-3397-40AD-8D00-4DE2D9106DBB}">
      <dsp:nvSpPr>
        <dsp:cNvPr id="0" name=""/>
        <dsp:cNvSpPr/>
      </dsp:nvSpPr>
      <dsp:spPr>
        <a:xfrm>
          <a:off x="5336151" y="1124172"/>
          <a:ext cx="1578880" cy="789440"/>
        </a:xfrm>
        <a:prstGeom prst="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VMF Fellow </a:t>
          </a:r>
        </a:p>
      </dsp:txBody>
      <dsp:txXfrm>
        <a:off x="5336151" y="1124172"/>
        <a:ext cx="1578880" cy="789440"/>
      </dsp:txXfrm>
    </dsp:sp>
    <dsp:sp modelId="{A8C9623D-94D3-4305-BB20-A2C3DBA390F3}">
      <dsp:nvSpPr>
        <dsp:cNvPr id="0" name=""/>
        <dsp:cNvSpPr/>
      </dsp:nvSpPr>
      <dsp:spPr>
        <a:xfrm>
          <a:off x="7246597" y="1124172"/>
          <a:ext cx="1578880" cy="78944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Response Supervisor </a:t>
          </a:r>
        </a:p>
      </dsp:txBody>
      <dsp:txXfrm>
        <a:off x="7246597" y="1124172"/>
        <a:ext cx="1578880" cy="789440"/>
      </dsp:txXfrm>
    </dsp:sp>
    <dsp:sp modelId="{1A5BB577-71F0-4D77-851D-F602AB5A0843}">
      <dsp:nvSpPr>
        <dsp:cNvPr id="0" name=""/>
        <dsp:cNvSpPr/>
      </dsp:nvSpPr>
      <dsp:spPr>
        <a:xfrm>
          <a:off x="7641317" y="2245177"/>
          <a:ext cx="1578880" cy="78944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IR Senior </a:t>
          </a:r>
        </a:p>
      </dsp:txBody>
      <dsp:txXfrm>
        <a:off x="7641317" y="2245177"/>
        <a:ext cx="1578880" cy="789440"/>
      </dsp:txXfrm>
    </dsp:sp>
    <dsp:sp modelId="{1C14C22B-85F3-4D06-9CC3-E9AACB1C0317}">
      <dsp:nvSpPr>
        <dsp:cNvPr id="0" name=""/>
        <dsp:cNvSpPr/>
      </dsp:nvSpPr>
      <dsp:spPr>
        <a:xfrm>
          <a:off x="7641317" y="3366182"/>
          <a:ext cx="1578880" cy="78944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IR Senior VDEM</a:t>
          </a:r>
        </a:p>
      </dsp:txBody>
      <dsp:txXfrm>
        <a:off x="7641317" y="3366182"/>
        <a:ext cx="1578880" cy="789440"/>
      </dsp:txXfrm>
    </dsp:sp>
    <dsp:sp modelId="{4AD1CAD5-0522-4EFC-B77E-A157A54EA05A}">
      <dsp:nvSpPr>
        <dsp:cNvPr id="0" name=""/>
        <dsp:cNvSpPr/>
      </dsp:nvSpPr>
      <dsp:spPr>
        <a:xfrm>
          <a:off x="7641317" y="4487187"/>
          <a:ext cx="1578880" cy="78944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Wage Analyst</a:t>
          </a:r>
        </a:p>
      </dsp:txBody>
      <dsp:txXfrm>
        <a:off x="7641317" y="4487187"/>
        <a:ext cx="1578880" cy="789440"/>
      </dsp:txXfrm>
    </dsp:sp>
    <dsp:sp modelId="{E7E20BAE-1B46-4F26-AECD-484B81961D35}">
      <dsp:nvSpPr>
        <dsp:cNvPr id="0" name=""/>
        <dsp:cNvSpPr/>
      </dsp:nvSpPr>
      <dsp:spPr>
        <a:xfrm>
          <a:off x="7641317" y="5608192"/>
          <a:ext cx="1578880" cy="78944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Volunteer</a:t>
          </a:r>
        </a:p>
      </dsp:txBody>
      <dsp:txXfrm>
        <a:off x="7641317" y="5608192"/>
        <a:ext cx="1578880" cy="789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0C0D5-21D1-4766-A5EC-CC50120AE14D}">
      <dsp:nvSpPr>
        <dsp:cNvPr id="0" name=""/>
        <dsp:cNvSpPr/>
      </dsp:nvSpPr>
      <dsp:spPr>
        <a:xfrm rot="16200000">
          <a:off x="369485" y="-369485"/>
          <a:ext cx="1445429" cy="21844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State, Local &amp; Municipal Government</a:t>
          </a:r>
        </a:p>
      </dsp:txBody>
      <dsp:txXfrm rot="5400000">
        <a:off x="-1" y="1"/>
        <a:ext cx="2184400" cy="1084072"/>
      </dsp:txXfrm>
    </dsp:sp>
    <dsp:sp modelId="{C537415F-BDD7-4F1D-ADFE-369C8E60A168}">
      <dsp:nvSpPr>
        <dsp:cNvPr id="0" name=""/>
        <dsp:cNvSpPr/>
      </dsp:nvSpPr>
      <dsp:spPr>
        <a:xfrm>
          <a:off x="2184400" y="0"/>
          <a:ext cx="2184400" cy="144542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K-12 Educational Institutions</a:t>
          </a:r>
        </a:p>
      </dsp:txBody>
      <dsp:txXfrm>
        <a:off x="2184400" y="0"/>
        <a:ext cx="2184400" cy="1084072"/>
      </dsp:txXfrm>
    </dsp:sp>
    <dsp:sp modelId="{AA377AF9-6909-4B4F-824E-893C666D0261}">
      <dsp:nvSpPr>
        <dsp:cNvPr id="0" name=""/>
        <dsp:cNvSpPr/>
      </dsp:nvSpPr>
      <dsp:spPr>
        <a:xfrm rot="10800000">
          <a:off x="0" y="1445429"/>
          <a:ext cx="2184400" cy="144542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a:t>Public Safety &amp; Emergency Services</a:t>
          </a:r>
        </a:p>
        <a:p>
          <a:pPr marL="0" lvl="0" indent="0" algn="ctr" defTabSz="622300">
            <a:lnSpc>
              <a:spcPct val="90000"/>
            </a:lnSpc>
            <a:spcBef>
              <a:spcPct val="0"/>
            </a:spcBef>
            <a:spcAft>
              <a:spcPct val="35000"/>
            </a:spcAft>
            <a:buNone/>
          </a:pPr>
          <a:r>
            <a:rPr lang="en-US" sz="1200" kern="1200"/>
            <a:t>(Police/Fire/EMS/EM)</a:t>
          </a:r>
        </a:p>
      </dsp:txBody>
      <dsp:txXfrm rot="10800000">
        <a:off x="0" y="1806786"/>
        <a:ext cx="2184400" cy="1084072"/>
      </dsp:txXfrm>
    </dsp:sp>
    <dsp:sp modelId="{69171A67-2AA4-4BE0-AA82-B8BC4E918AF1}">
      <dsp:nvSpPr>
        <dsp:cNvPr id="0" name=""/>
        <dsp:cNvSpPr/>
      </dsp:nvSpPr>
      <dsp:spPr>
        <a:xfrm rot="5400000">
          <a:off x="2553885" y="1075944"/>
          <a:ext cx="1445429" cy="21844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a:t>Critical Infrastructure *Rotating Top 3</a:t>
          </a:r>
          <a:endParaRPr lang="en-US" sz="1400" kern="1200"/>
        </a:p>
      </dsp:txBody>
      <dsp:txXfrm rot="-5400000">
        <a:off x="2184399" y="1806786"/>
        <a:ext cx="2184400" cy="1084072"/>
      </dsp:txXfrm>
    </dsp:sp>
    <dsp:sp modelId="{88642881-F7CE-4708-A132-7456465CDE31}">
      <dsp:nvSpPr>
        <dsp:cNvPr id="0" name=""/>
        <dsp:cNvSpPr/>
      </dsp:nvSpPr>
      <dsp:spPr>
        <a:xfrm>
          <a:off x="1529080" y="1084072"/>
          <a:ext cx="1310640" cy="722714"/>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Virginia Nexus</a:t>
          </a:r>
        </a:p>
      </dsp:txBody>
      <dsp:txXfrm>
        <a:off x="1564360" y="1119352"/>
        <a:ext cx="1240080" cy="6521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4/2/2025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427349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0250-CB2C-F7B0-046D-70CAD6370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A3857-30B6-A64D-DE9A-CC471C466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06B30-AB68-40A8-5FFC-EFBA9B179A65}"/>
              </a:ext>
            </a:extLst>
          </p:cNvPr>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a:extLst>
              <a:ext uri="{FF2B5EF4-FFF2-40B4-BE49-F238E27FC236}">
                <a16:creationId xmlns:a16="http://schemas.microsoft.com/office/drawing/2014/main" id="{97CCE9F3-E92E-626F-FCC7-1BBBFE01CFAE}"/>
              </a:ext>
            </a:extLst>
          </p:cNvPr>
          <p:cNvSpPr>
            <a:spLocks noGrp="1"/>
          </p:cNvSpPr>
          <p:nvPr>
            <p:ph type="sldNum" sz="quarter" idx="5"/>
          </p:nvPr>
        </p:nvSpPr>
        <p:spPr/>
        <p:txBody>
          <a:bodyPr/>
          <a:lstStyle/>
          <a:p>
            <a:pPr defTabSz="1141828">
              <a:defRPr/>
            </a:pPr>
            <a:fld id="{D46192CE-45DB-B442-A270-E30110EEEBD8}" type="slidenum">
              <a:rPr lang="en-US" sz="1500">
                <a:solidFill>
                  <a:prstClr val="black"/>
                </a:solidFill>
                <a:latin typeface="Calibri" panose="020F0502020204030204"/>
              </a:rPr>
              <a:pPr defTabSz="1141828">
                <a:defRPr/>
              </a:pPr>
              <a:t>39</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01201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141828">
              <a:defRPr/>
            </a:pPr>
            <a:fld id="{87CEEDE6-A92A-0644-99D9-F2E3FD0A4DB3}" type="slidenum">
              <a:rPr lang="en-US" sz="1500">
                <a:solidFill>
                  <a:prstClr val="black"/>
                </a:solidFill>
                <a:latin typeface="Calibri" panose="020F0502020204030204"/>
              </a:rPr>
              <a:pPr defTabSz="1141828">
                <a:defRPr/>
              </a:pPr>
              <a:t>40</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141828">
              <a:defRPr/>
            </a:pPr>
            <a:fld id="{D46192CE-45DB-B442-A270-E30110EEEBD8}" type="slidenum">
              <a:rPr lang="en-US" sz="1500">
                <a:solidFill>
                  <a:prstClr val="black"/>
                </a:solidFill>
                <a:latin typeface="Calibri" panose="020F0502020204030204"/>
              </a:rPr>
              <a:pPr defTabSz="1141828">
                <a:defRPr/>
              </a:pPr>
              <a:t>41</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42</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207026">
              <a:defRPr/>
            </a:pPr>
            <a:fld id="{87CEEDE6-A92A-0644-99D9-F2E3FD0A4DB3}" type="slidenum">
              <a:rPr lang="en-US" sz="1700">
                <a:solidFill>
                  <a:prstClr val="black"/>
                </a:solidFill>
                <a:latin typeface="Calibri" panose="020F0502020204030204"/>
              </a:rPr>
              <a:pPr defTabSz="1207026">
                <a:defRPr/>
              </a:pPr>
              <a:t>43</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207026">
              <a:defRPr/>
            </a:pPr>
            <a:fld id="{D46192CE-45DB-B442-A270-E30110EEEBD8}" type="slidenum">
              <a:rPr lang="en-US" sz="1700">
                <a:solidFill>
                  <a:prstClr val="black"/>
                </a:solidFill>
                <a:latin typeface="Calibri" panose="020F0502020204030204"/>
              </a:rPr>
              <a:pPr defTabSz="1207026">
                <a:defRPr/>
              </a:pPr>
              <a:t>44</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080151">
              <a:defRPr/>
            </a:pPr>
            <a:fld id="{D46192CE-45DB-B442-A270-E30110EEEBD8}" type="slidenum">
              <a:rPr lang="en-US" sz="1500">
                <a:solidFill>
                  <a:prstClr val="black"/>
                </a:solidFill>
                <a:latin typeface="Calibri" panose="020F0502020204030204"/>
              </a:rPr>
              <a:pPr defTabSz="1080151">
                <a:defRPr/>
              </a:pPr>
              <a:t>45</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080151">
              <a:defRPr/>
            </a:pPr>
            <a:fld id="{D46192CE-45DB-B442-A270-E30110EEEBD8}" type="slidenum">
              <a:rPr lang="en-US" sz="1500">
                <a:solidFill>
                  <a:prstClr val="black"/>
                </a:solidFill>
                <a:latin typeface="Calibri" panose="020F0502020204030204"/>
              </a:rPr>
              <a:pPr defTabSz="1080151">
                <a:defRPr/>
              </a:pPr>
              <a:t>46</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47</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478065E5-6D84-4449-B1BE-BA6584698A34}" type="slidenum">
              <a:rPr lang="en-US">
                <a:solidFill>
                  <a:prstClr val="black"/>
                </a:solidFill>
                <a:latin typeface="Calibri"/>
              </a:rPr>
              <a:pPr defTabSz="966612">
                <a:defRPr/>
              </a:pPr>
              <a:t>6</a:t>
            </a:fld>
            <a:endParaRPr lang="en-US">
              <a:solidFill>
                <a:prstClr val="black"/>
              </a:solidFill>
              <a:latin typeface="Calibri"/>
            </a:endParaRPr>
          </a:p>
        </p:txBody>
      </p:sp>
    </p:spTree>
    <p:extLst>
      <p:ext uri="{BB962C8B-B14F-4D97-AF65-F5344CB8AC3E}">
        <p14:creationId xmlns:p14="http://schemas.microsoft.com/office/powerpoint/2010/main" val="104740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F2CFC74D-03EA-468A-99E2-5D76EB399404}" type="slidenum">
              <a:rPr lang="en-US">
                <a:solidFill>
                  <a:prstClr val="black"/>
                </a:solidFill>
                <a:latin typeface="Aptos" panose="02110004020202020204"/>
              </a:rPr>
              <a:pPr defTabSz="966612">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394810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a:t>
            </a:r>
            <a:r>
              <a:rPr lang="en-US" err="1">
                <a:effectLst/>
                <a:latin typeface="Helvetica" pitchFamily="2" charset="0"/>
              </a:rPr>
              <a:t>Atrayo</a:t>
            </a:r>
            <a:r>
              <a:rPr lang="en-US">
                <a:effectLst/>
                <a:latin typeface="Helvetica" pitchFamily="2" charset="0"/>
              </a:rPr>
              <a:t> or Nicolle know and we can provide you with one.</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56245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Calibri" panose="020F0502020204030204"/>
              </a:rPr>
              <a:pPr defTabSz="966612">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413716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a:t>
            </a:r>
            <a:endParaRPr lang="en-US">
              <a:effectLst/>
              <a:latin typeface="Helvetica" pitchFamily="2" charset="0"/>
            </a:endParaRPr>
          </a:p>
        </p:txBody>
      </p:sp>
      <p:sp>
        <p:nvSpPr>
          <p:cNvPr id="4" name="Slide Number Placeholder 3"/>
          <p:cNvSpPr>
            <a:spLocks noGrp="1"/>
          </p:cNvSpPr>
          <p:nvPr>
            <p:ph type="sldNum" sz="quarter" idx="5"/>
          </p:nvPr>
        </p:nvSpPr>
        <p:spPr/>
        <p:txBody>
          <a:bodyPr/>
          <a:lstStyle/>
          <a:p>
            <a:fld id="{D46192CE-45DB-B442-A270-E30110EEEBD8}" type="slidenum">
              <a:rPr lang="en-US" smtClean="0"/>
              <a:t>30</a:t>
            </a:fld>
            <a:endParaRPr lang="en-US"/>
          </a:p>
        </p:txBody>
      </p:sp>
    </p:spTree>
    <p:extLst>
      <p:ext uri="{BB962C8B-B14F-4D97-AF65-F5344CB8AC3E}">
        <p14:creationId xmlns:p14="http://schemas.microsoft.com/office/powerpoint/2010/main" val="395930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31</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395852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Single Column Bullets">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51741B3-0D26-1142-A81B-6916B72A8F59}"/>
              </a:ext>
            </a:extLst>
          </p:cNvPr>
          <p:cNvSpPr>
            <a:spLocks noGrp="1"/>
          </p:cNvSpPr>
          <p:nvPr>
            <p:ph idx="1"/>
          </p:nvPr>
        </p:nvSpPr>
        <p:spPr>
          <a:xfrm>
            <a:off x="457200" y="1498601"/>
            <a:ext cx="11328400" cy="4521200"/>
          </a:xfrm>
        </p:spPr>
        <p:txBody>
          <a:bodyPr>
            <a:noAutofit/>
          </a:bodyPr>
          <a:lstStyle>
            <a:lvl1pPr marL="226478" indent="-226478">
              <a:spcBef>
                <a:spcPts val="800"/>
              </a:spcBef>
              <a:spcAft>
                <a:spcPts val="0"/>
              </a:spcAft>
              <a:buSzPct val="80000"/>
              <a:buFontTx/>
              <a:buBlip>
                <a:blip r:embed="rId2"/>
              </a:buBlip>
              <a:defRPr sz="2133" b="0" i="0">
                <a:solidFill>
                  <a:schemeClr val="accent2"/>
                </a:solidFill>
                <a:latin typeface="Gill Sans MT" panose="020B0502020104020203" pitchFamily="34" charset="77"/>
              </a:defRPr>
            </a:lvl1pPr>
            <a:lvl2pPr marL="459306" indent="-232828">
              <a:spcBef>
                <a:spcPts val="800"/>
              </a:spcBef>
              <a:spcAft>
                <a:spcPts val="0"/>
              </a:spcAft>
              <a:buClr>
                <a:schemeClr val="accent2"/>
              </a:buClr>
              <a:buSzPct val="80000"/>
              <a:buFont typeface="Arial" panose="020B0604020202020204" pitchFamily="34" charset="0"/>
              <a:buChar char="•"/>
              <a:defRPr sz="1867" b="0" i="0">
                <a:solidFill>
                  <a:schemeClr val="accent2"/>
                </a:solidFill>
                <a:latin typeface="Gill Sans MT" panose="020B0502020104020203" pitchFamily="34" charset="77"/>
              </a:defRPr>
            </a:lvl2pPr>
            <a:lvl3pPr marL="685783" indent="-226478">
              <a:spcBef>
                <a:spcPts val="800"/>
              </a:spcBef>
              <a:spcAft>
                <a:spcPts val="0"/>
              </a:spcAft>
              <a:defRPr sz="1600" b="0" i="0">
                <a:solidFill>
                  <a:schemeClr val="accent2"/>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bg1">
                  <a:lumMod val="75000"/>
                </a:schemeClr>
              </a:buClr>
              <a:buSzTx/>
              <a:buFont typeface="Arial" pitchFamily="34" charset="0"/>
              <a:buChar char="–"/>
              <a:tabLst/>
              <a:defRPr sz="1467" b="0" i="0">
                <a:solidFill>
                  <a:schemeClr val="accent2"/>
                </a:solidFill>
                <a:latin typeface="Gill Sans MT" panose="020B0502020104020203" pitchFamily="34" charset="77"/>
              </a:defRPr>
            </a:lvl4pPr>
            <a:lvl5pPr marL="1149322" indent="-232828">
              <a:spcBef>
                <a:spcPts val="800"/>
              </a:spcBef>
              <a:spcAft>
                <a:spcPts val="0"/>
              </a:spcAft>
              <a:buClr>
                <a:schemeClr val="accent2">
                  <a:lumMod val="60000"/>
                  <a:lumOff val="40000"/>
                </a:schemeClr>
              </a:buClr>
              <a:buFont typeface="Arial" panose="020B0604020202020204" pitchFamily="34" charset="0"/>
              <a:buChar char="»"/>
              <a:tabLst/>
              <a:defRPr sz="1333">
                <a:solidFill>
                  <a:schemeClr val="accent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89ED87D-9DE4-D54C-8533-C722C4A081D5}"/>
              </a:ext>
            </a:extLst>
          </p:cNvPr>
          <p:cNvSpPr>
            <a:spLocks noGrp="1"/>
          </p:cNvSpPr>
          <p:nvPr>
            <p:ph type="title"/>
          </p:nvPr>
        </p:nvSpPr>
        <p:spPr>
          <a:xfrm>
            <a:off x="457201" y="279400"/>
            <a:ext cx="11314436" cy="914400"/>
          </a:xfrm>
        </p:spPr>
        <p:txBody>
          <a:bodyPr/>
          <a:lstStyle/>
          <a:p>
            <a:r>
              <a:rPr lang="en-US"/>
              <a:t>Click to edit Master title style</a:t>
            </a:r>
          </a:p>
        </p:txBody>
      </p:sp>
    </p:spTree>
    <p:extLst>
      <p:ext uri="{BB962C8B-B14F-4D97-AF65-F5344CB8AC3E}">
        <p14:creationId xmlns:p14="http://schemas.microsoft.com/office/powerpoint/2010/main" val="4015427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ingle Headline/Single Column Bullets">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51741B3-0D26-1142-A81B-6916B72A8F59}"/>
              </a:ext>
            </a:extLst>
          </p:cNvPr>
          <p:cNvSpPr>
            <a:spLocks noGrp="1"/>
          </p:cNvSpPr>
          <p:nvPr>
            <p:ph idx="1"/>
          </p:nvPr>
        </p:nvSpPr>
        <p:spPr>
          <a:xfrm>
            <a:off x="457200" y="1193801"/>
            <a:ext cx="11328400" cy="4826001"/>
          </a:xfrm>
        </p:spPr>
        <p:txBody>
          <a:bodyPr>
            <a:noAutofit/>
          </a:bodyPr>
          <a:lstStyle>
            <a:lvl1pPr marL="226478" indent="-226478">
              <a:spcBef>
                <a:spcPts val="800"/>
              </a:spcBef>
              <a:spcAft>
                <a:spcPts val="0"/>
              </a:spcAft>
              <a:buSzPct val="80000"/>
              <a:buFontTx/>
              <a:buBlip>
                <a:blip r:embed="rId2"/>
              </a:buBlip>
              <a:defRPr sz="2133" b="0" i="0">
                <a:solidFill>
                  <a:schemeClr val="accent2"/>
                </a:solidFill>
                <a:latin typeface="Gill Sans MT" panose="020B0502020104020203" pitchFamily="34" charset="77"/>
              </a:defRPr>
            </a:lvl1pPr>
            <a:lvl2pPr marL="459306" indent="-232828">
              <a:spcBef>
                <a:spcPts val="800"/>
              </a:spcBef>
              <a:spcAft>
                <a:spcPts val="0"/>
              </a:spcAft>
              <a:buClr>
                <a:schemeClr val="accent2"/>
              </a:buClr>
              <a:buSzPct val="80000"/>
              <a:buFont typeface="Arial" panose="020B0604020202020204" pitchFamily="34" charset="0"/>
              <a:buChar char="•"/>
              <a:defRPr sz="1867" b="0" i="0">
                <a:solidFill>
                  <a:schemeClr val="accent2"/>
                </a:solidFill>
                <a:latin typeface="Gill Sans MT" panose="020B0502020104020203" pitchFamily="34" charset="77"/>
              </a:defRPr>
            </a:lvl2pPr>
            <a:lvl3pPr marL="685783" indent="-226478">
              <a:spcBef>
                <a:spcPts val="800"/>
              </a:spcBef>
              <a:spcAft>
                <a:spcPts val="0"/>
              </a:spcAft>
              <a:defRPr sz="1600" b="0" i="0">
                <a:solidFill>
                  <a:schemeClr val="accent2"/>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bg1">
                  <a:lumMod val="75000"/>
                </a:schemeClr>
              </a:buClr>
              <a:buSzTx/>
              <a:buFont typeface="Arial" pitchFamily="34" charset="0"/>
              <a:buChar char="–"/>
              <a:tabLst/>
              <a:defRPr sz="1467" b="0" i="0">
                <a:solidFill>
                  <a:schemeClr val="accent2"/>
                </a:solidFill>
                <a:latin typeface="Gill Sans MT" panose="020B0502020104020203" pitchFamily="34" charset="77"/>
              </a:defRPr>
            </a:lvl4pPr>
            <a:lvl5pPr marL="1149322" indent="-232828">
              <a:spcBef>
                <a:spcPts val="800"/>
              </a:spcBef>
              <a:spcAft>
                <a:spcPts val="0"/>
              </a:spcAft>
              <a:buClr>
                <a:schemeClr val="accent2">
                  <a:lumMod val="60000"/>
                  <a:lumOff val="40000"/>
                </a:schemeClr>
              </a:buClr>
              <a:buFont typeface="Arial" panose="020B0604020202020204" pitchFamily="34" charset="0"/>
              <a:buChar char="»"/>
              <a:tabLst/>
              <a:defRPr sz="1333">
                <a:solidFill>
                  <a:schemeClr val="accent2"/>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89ED87D-9DE4-D54C-8533-C722C4A081D5}"/>
              </a:ext>
            </a:extLst>
          </p:cNvPr>
          <p:cNvSpPr>
            <a:spLocks noGrp="1"/>
          </p:cNvSpPr>
          <p:nvPr>
            <p:ph type="title"/>
          </p:nvPr>
        </p:nvSpPr>
        <p:spPr>
          <a:xfrm>
            <a:off x="457201" y="279400"/>
            <a:ext cx="11314436" cy="508000"/>
          </a:xfrm>
        </p:spPr>
        <p:txBody>
          <a:bodyPr/>
          <a:lstStyle/>
          <a:p>
            <a:r>
              <a:rPr lang="en-US"/>
              <a:t>Click to edit Master title style</a:t>
            </a:r>
          </a:p>
        </p:txBody>
      </p:sp>
    </p:spTree>
    <p:extLst>
      <p:ext uri="{BB962C8B-B14F-4D97-AF65-F5344CB8AC3E}">
        <p14:creationId xmlns:p14="http://schemas.microsoft.com/office/powerpoint/2010/main" val="2151297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7443B1-41DC-4CD4-92BF-377B553149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1357982378"/>
      </p:ext>
    </p:extLst>
  </p:cSld>
  <p:clrMapOvr>
    <a:masterClrMapping/>
  </p:clrMapOvr>
  <p:transition spd="med" advClick="0" advTm="1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7443B1-41DC-4CD4-92BF-377B553149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1303598790"/>
      </p:ext>
    </p:extLst>
  </p:cSld>
  <p:clrMapOvr>
    <a:masterClrMapping/>
  </p:clrMapOvr>
  <p:transition spd="med" advClick="0" advTm="1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7443B1-41DC-4CD4-92BF-377B553149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4029671424"/>
      </p:ext>
    </p:extLst>
  </p:cSld>
  <p:clrMapOvr>
    <a:masterClrMapping/>
  </p:clrMapOvr>
  <p:transition spd="med" advClick="0" advTm="1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7443B1-41DC-4CD4-92BF-377B553149AA}"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442235434"/>
      </p:ext>
    </p:extLst>
  </p:cSld>
  <p:clrMapOvr>
    <a:masterClrMapping/>
  </p:clrMapOvr>
  <p:transition spd="med" advClick="0" advTm="1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443B1-41DC-4CD4-92BF-377B553149AA}"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1763168900"/>
      </p:ext>
    </p:extLst>
  </p:cSld>
  <p:clrMapOvr>
    <a:masterClrMapping/>
  </p:clrMapOvr>
  <p:transition spd="med" advClick="0" advTm="1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7443B1-41DC-4CD4-92BF-377B553149AA}"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2085477639"/>
      </p:ext>
    </p:extLst>
  </p:cSld>
  <p:clrMapOvr>
    <a:masterClrMapping/>
  </p:clrMapOvr>
  <p:transition spd="med"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443B1-41DC-4CD4-92BF-377B553149AA}"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2412030433"/>
      </p:ext>
    </p:extLst>
  </p:cSld>
  <p:clrMapOvr>
    <a:masterClrMapping/>
  </p:clrMapOvr>
  <p:transition spd="med" advClick="0" advTm="1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A7443B1-41DC-4CD4-92BF-377B553149AA}"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2721328133"/>
      </p:ext>
    </p:extLst>
  </p:cSld>
  <p:clrMapOvr>
    <a:masterClrMapping/>
  </p:clrMapOvr>
  <p:transition spd="med" advClick="0" advTm="1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A7443B1-41DC-4CD4-92BF-377B553149AA}"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2886444135"/>
      </p:ext>
    </p:extLst>
  </p:cSld>
  <p:clrMapOvr>
    <a:masterClrMapping/>
  </p:clrMapOvr>
  <p:transition spd="med" advClick="0" advTm="1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7443B1-41DC-4CD4-92BF-377B553149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2565945946"/>
      </p:ext>
    </p:extLst>
  </p:cSld>
  <p:clrMapOvr>
    <a:masterClrMapping/>
  </p:clrMapOvr>
  <p:transition spd="med" advClick="0" advTm="1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7443B1-41DC-4CD4-92BF-377B553149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87C12-D5A5-40C0-AFFD-F1DD2FFFBD48}" type="slidenum">
              <a:rPr lang="en-US" smtClean="0"/>
              <a:t>‹#›</a:t>
            </a:fld>
            <a:endParaRPr lang="en-US"/>
          </a:p>
        </p:txBody>
      </p:sp>
    </p:spTree>
    <p:extLst>
      <p:ext uri="{BB962C8B-B14F-4D97-AF65-F5344CB8AC3E}">
        <p14:creationId xmlns:p14="http://schemas.microsoft.com/office/powerpoint/2010/main" val="2647449818"/>
      </p:ext>
    </p:extLst>
  </p:cSld>
  <p:clrMapOvr>
    <a:masterClrMapping/>
  </p:clrMapOvr>
  <p:transition spd="med" advClick="0" advTm="1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C70B-8543-0DB3-F6E8-17C0F4AF0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4F518A-71C9-BE6E-0C03-B02641D6B82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C34088-189A-021F-8AD5-A57E04750D71}"/>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5" name="Footer Placeholder 4">
            <a:extLst>
              <a:ext uri="{FF2B5EF4-FFF2-40B4-BE49-F238E27FC236}">
                <a16:creationId xmlns:a16="http://schemas.microsoft.com/office/drawing/2014/main" id="{F7C5915A-9F35-29DA-556D-8F6AE25B3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D58B3-43EA-CF7F-5788-1A1E3BFB04ED}"/>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2621082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137E-BF0E-1387-8B92-94982BB5E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C0CDB-93FA-0157-1234-4B14ABF55A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D4D92-79AA-539D-0399-2233FAB18FD1}"/>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5" name="Footer Placeholder 4">
            <a:extLst>
              <a:ext uri="{FF2B5EF4-FFF2-40B4-BE49-F238E27FC236}">
                <a16:creationId xmlns:a16="http://schemas.microsoft.com/office/drawing/2014/main" id="{AF35AB7E-1044-260E-90C2-A56583DF8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D83FC-15A7-F5ED-9CEB-D775B79BBCC5}"/>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314156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3E71-69AE-748F-40F4-34E7B9D6AFA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F2C4CE-2CF9-722D-79B3-0C5FAA941831}"/>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D55818-1C09-E9EF-DA18-793C54CFEC80}"/>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5" name="Footer Placeholder 4">
            <a:extLst>
              <a:ext uri="{FF2B5EF4-FFF2-40B4-BE49-F238E27FC236}">
                <a16:creationId xmlns:a16="http://schemas.microsoft.com/office/drawing/2014/main" id="{67A14351-2158-5ADD-E4AE-D6EEC2ED6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A28A8-72D5-EA34-0B35-068293BAEAE6}"/>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443683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EEF0-0B9F-28FE-D83A-11055C139B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5205C-66DD-6347-9454-7AC31481729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CA1C37-2545-6BAF-5B04-490656127D1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4F5AC-C29A-5E29-3FBF-8D40BAC675C6}"/>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6" name="Footer Placeholder 5">
            <a:extLst>
              <a:ext uri="{FF2B5EF4-FFF2-40B4-BE49-F238E27FC236}">
                <a16:creationId xmlns:a16="http://schemas.microsoft.com/office/drawing/2014/main" id="{A11B777D-C40D-8918-B05B-FE0BFD04F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2F8F1-F58B-A581-7E9A-C6C666A5E23B}"/>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2718860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7190-D0A6-86B5-1817-FB5CF0D40B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1F8029-0252-9EFF-474A-27185E720E7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AEDF4-C862-D785-49C8-002A9ED177C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0E3AAD-69DD-D68D-1E9B-93A0DCB9024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480E06-6057-080B-15DE-F13781EC4A2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E41A6-5FB7-130B-C9D5-D1B04585328A}"/>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8" name="Footer Placeholder 7">
            <a:extLst>
              <a:ext uri="{FF2B5EF4-FFF2-40B4-BE49-F238E27FC236}">
                <a16:creationId xmlns:a16="http://schemas.microsoft.com/office/drawing/2014/main" id="{2B210B26-6788-1F1D-89BE-4D1FC1A148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373979-C92F-914C-FA09-C27CA43EB8B4}"/>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266421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DFE3-7994-412A-C9D6-92285AFC7D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3C1FD-8CDA-8B9C-85C3-90447B672D56}"/>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4" name="Footer Placeholder 3">
            <a:extLst>
              <a:ext uri="{FF2B5EF4-FFF2-40B4-BE49-F238E27FC236}">
                <a16:creationId xmlns:a16="http://schemas.microsoft.com/office/drawing/2014/main" id="{82D0E16A-A9D0-ED5B-9409-104C95869A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6CDAFE-13B4-865C-C0CC-07FF880CABCC}"/>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4107105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DEFDA-83C7-7682-AAE0-301ECBBB88C7}"/>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3" name="Footer Placeholder 2">
            <a:extLst>
              <a:ext uri="{FF2B5EF4-FFF2-40B4-BE49-F238E27FC236}">
                <a16:creationId xmlns:a16="http://schemas.microsoft.com/office/drawing/2014/main" id="{A9D9DFB9-9D1D-ECD1-2109-B23C4A11C2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540340-BE30-AFA0-B368-C55C66E4947A}"/>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1696163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92E8-1811-A4D8-E709-486A5E9A4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1B4BFC-0041-58A3-B66A-2633453BE07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887FC-B826-9658-E888-544DB5379B0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C3E7C5-1412-F462-2988-A1B5FBFD4DC0}"/>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6" name="Footer Placeholder 5">
            <a:extLst>
              <a:ext uri="{FF2B5EF4-FFF2-40B4-BE49-F238E27FC236}">
                <a16:creationId xmlns:a16="http://schemas.microsoft.com/office/drawing/2014/main" id="{D62071F3-7D29-FE17-321C-8FCBC122B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8B8AF-03E7-CDA4-E1DA-D80CF506B2CC}"/>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2187646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C669-B797-9890-339B-C1B233801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3381D-F5EB-84D4-8C3E-AE8B99E36E0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EC383D6-112E-17D7-A2E3-B92C7197FC4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527B6-237A-4DDD-4C35-FF996DEBF9D3}"/>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6" name="Footer Placeholder 5">
            <a:extLst>
              <a:ext uri="{FF2B5EF4-FFF2-40B4-BE49-F238E27FC236}">
                <a16:creationId xmlns:a16="http://schemas.microsoft.com/office/drawing/2014/main" id="{95F0778A-3A6C-0446-7DB3-A2AF048B5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FBBA7-1CA8-B23D-53D6-9F154DBE755A}"/>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418948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CF85-0099-A286-7214-A5CDC8AD3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33031-5DCF-29DF-E9A3-D12748AA3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B9D07-ABAE-9AEC-F1E3-1AB5D60C800C}"/>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5" name="Footer Placeholder 4">
            <a:extLst>
              <a:ext uri="{FF2B5EF4-FFF2-40B4-BE49-F238E27FC236}">
                <a16:creationId xmlns:a16="http://schemas.microsoft.com/office/drawing/2014/main" id="{96454AC1-435D-C678-0AC1-1C2482112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308F4-B1FD-F96D-3539-8E3C84711C2A}"/>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3888184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C7B0B-BB33-0A7F-3AFE-62D9ADC2A76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D9CD8E-63F1-B119-3CF9-820DDC66406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24D27-1867-C3DE-604A-34F51558EBA4}"/>
              </a:ext>
            </a:extLst>
          </p:cNvPr>
          <p:cNvSpPr>
            <a:spLocks noGrp="1"/>
          </p:cNvSpPr>
          <p:nvPr>
            <p:ph type="dt" sz="half" idx="10"/>
          </p:nvPr>
        </p:nvSpPr>
        <p:spPr/>
        <p:txBody>
          <a:bodyPr/>
          <a:lstStyle/>
          <a:p>
            <a:fld id="{11E9B6FF-1DDC-40EA-BCCA-A74EDBB423D3}" type="datetimeFigureOut">
              <a:rPr lang="en-US" smtClean="0"/>
              <a:t>4/2/2025</a:t>
            </a:fld>
            <a:endParaRPr lang="en-US"/>
          </a:p>
        </p:txBody>
      </p:sp>
      <p:sp>
        <p:nvSpPr>
          <p:cNvPr id="5" name="Footer Placeholder 4">
            <a:extLst>
              <a:ext uri="{FF2B5EF4-FFF2-40B4-BE49-F238E27FC236}">
                <a16:creationId xmlns:a16="http://schemas.microsoft.com/office/drawing/2014/main" id="{96631445-DEB7-C2CC-8776-F010A3C85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B163B-71F9-0413-91E3-5FF46AB0210B}"/>
              </a:ext>
            </a:extLst>
          </p:cNvPr>
          <p:cNvSpPr>
            <a:spLocks noGrp="1"/>
          </p:cNvSpPr>
          <p:nvPr>
            <p:ph type="sldNum" sz="quarter" idx="12"/>
          </p:nvPr>
        </p:nvSpPr>
        <p:spPr/>
        <p:txBody>
          <a:bodyPr/>
          <a:lstStyle/>
          <a:p>
            <a:fld id="{9B4E4053-51EF-4110-91D5-7701EC659639}" type="slidenum">
              <a:rPr lang="en-US" smtClean="0"/>
              <a:t>‹#›</a:t>
            </a:fld>
            <a:endParaRPr lang="en-US"/>
          </a:p>
        </p:txBody>
      </p:sp>
    </p:spTree>
    <p:extLst>
      <p:ext uri="{BB962C8B-B14F-4D97-AF65-F5344CB8AC3E}">
        <p14:creationId xmlns:p14="http://schemas.microsoft.com/office/powerpoint/2010/main" val="890140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6B13-45B6-64DD-FA28-6C99164A5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0EB725-D028-1F93-C4A7-FBA59F1F8DA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F6DEE1-FDC6-78E3-D6EC-F4828EBED057}"/>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5" name="Footer Placeholder 4">
            <a:extLst>
              <a:ext uri="{FF2B5EF4-FFF2-40B4-BE49-F238E27FC236}">
                <a16:creationId xmlns:a16="http://schemas.microsoft.com/office/drawing/2014/main" id="{55BC09CF-5E5E-9F04-AEB2-6473490F8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4E990-A650-B2CC-12F6-7B70C4EC5638}"/>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2272298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2A77-2793-EE4B-D965-4DE1F2FF0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8139A0-DB2B-7621-5FEC-86D04CD62A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2DE50-0756-17C7-5D85-BF5BC1506F34}"/>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5" name="Footer Placeholder 4">
            <a:extLst>
              <a:ext uri="{FF2B5EF4-FFF2-40B4-BE49-F238E27FC236}">
                <a16:creationId xmlns:a16="http://schemas.microsoft.com/office/drawing/2014/main" id="{DD1CF87C-D876-E75E-4631-C3F906A82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823DF-DEE9-30FD-F1A0-515A252FC308}"/>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3401047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1AAA-821B-FCBF-8B3D-EB8159DCF9F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9B0351-5A63-8B12-FC1F-C9F2E13E140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7CA29C-DA7A-42C0-BE0B-0CB724E2313B}"/>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5" name="Footer Placeholder 4">
            <a:extLst>
              <a:ext uri="{FF2B5EF4-FFF2-40B4-BE49-F238E27FC236}">
                <a16:creationId xmlns:a16="http://schemas.microsoft.com/office/drawing/2014/main" id="{F63CAD11-506E-5B2F-B02F-1CE0A391C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9040D-BF52-6A28-65FD-6E6FF697606F}"/>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3426491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1708-B382-A4CF-6E8E-49ECCD7CE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6D804-6241-2237-9C47-6A9D6EEB7D2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5F1BC-C361-E6AB-DD7E-939D13E2542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1ADDFE-FA67-7045-2D0B-E15B89F60767}"/>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6" name="Footer Placeholder 5">
            <a:extLst>
              <a:ext uri="{FF2B5EF4-FFF2-40B4-BE49-F238E27FC236}">
                <a16:creationId xmlns:a16="http://schemas.microsoft.com/office/drawing/2014/main" id="{733643AF-F19B-1624-84E8-5F1F368B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D99C7-454C-F9D1-0193-C232AF143684}"/>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3854342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2F09-A914-19EB-3C95-AD21EDA86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4D7923-410D-DFC7-FFFF-BD63C6C5D0A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9112CD-DE62-EF71-272F-992ED9142F4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A9C8FF-A5F1-2821-2104-2695090A401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B9B991-E981-6F18-3E97-78B89698905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597283-4205-B518-DCF3-EDCC9A602699}"/>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8" name="Footer Placeholder 7">
            <a:extLst>
              <a:ext uri="{FF2B5EF4-FFF2-40B4-BE49-F238E27FC236}">
                <a16:creationId xmlns:a16="http://schemas.microsoft.com/office/drawing/2014/main" id="{89CDECF9-F9DF-5783-8C6A-8C555E2FA8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F20FE-7251-323F-1FFC-4854843730E1}"/>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530989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CD33-AC01-CC22-5164-C4E854546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C750C4-DA2B-73B7-656A-44F4E54C729B}"/>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4" name="Footer Placeholder 3">
            <a:extLst>
              <a:ext uri="{FF2B5EF4-FFF2-40B4-BE49-F238E27FC236}">
                <a16:creationId xmlns:a16="http://schemas.microsoft.com/office/drawing/2014/main" id="{733D8B95-27E6-9A8B-AF9E-3A9D706A08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F18530-C7AF-2FB6-0068-D218E173C9C4}"/>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3009645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760E4F-4834-9638-868A-321F2AA8EDA9}"/>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3" name="Footer Placeholder 2">
            <a:extLst>
              <a:ext uri="{FF2B5EF4-FFF2-40B4-BE49-F238E27FC236}">
                <a16:creationId xmlns:a16="http://schemas.microsoft.com/office/drawing/2014/main" id="{88D77DAF-ECB2-6FC2-44B8-09E295432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D10FB5-B5BA-CF0B-47A5-5A4BB732D74F}"/>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1295506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BB74-2513-EE94-E546-C793B5C2F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24B0AB-D4A7-F0C9-0447-D93997C689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78E773-0943-3B54-36B1-6B5D7FD91C6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3BF6A-57AA-B727-4F07-C6E7B51E2683}"/>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6" name="Footer Placeholder 5">
            <a:extLst>
              <a:ext uri="{FF2B5EF4-FFF2-40B4-BE49-F238E27FC236}">
                <a16:creationId xmlns:a16="http://schemas.microsoft.com/office/drawing/2014/main" id="{26410146-275D-7C7B-C16E-840B7D951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D8ECB-ABF9-C9CC-A610-F4EA889019AC}"/>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2266395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8619-9290-D773-7C5B-599A91FFE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2DBB0E-54AA-65CD-71A1-24DF043A7D1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4A2E6E1-6D15-D036-96AE-DDB8D564658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DADCD7-A941-58D5-3760-9754565588DA}"/>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6" name="Footer Placeholder 5">
            <a:extLst>
              <a:ext uri="{FF2B5EF4-FFF2-40B4-BE49-F238E27FC236}">
                <a16:creationId xmlns:a16="http://schemas.microsoft.com/office/drawing/2014/main" id="{E1A6B053-2900-AF34-86E3-EC5B00764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F5E10-7EF3-C4C4-5B31-7AA425898D9C}"/>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76654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53206-E58A-6CB1-BCCD-2BFD915B9E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9C6520-09AF-633D-E46C-E5BA040567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ACE82-48AE-56B0-D10A-3BB55B598D19}"/>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5" name="Footer Placeholder 4">
            <a:extLst>
              <a:ext uri="{FF2B5EF4-FFF2-40B4-BE49-F238E27FC236}">
                <a16:creationId xmlns:a16="http://schemas.microsoft.com/office/drawing/2014/main" id="{179A92FA-C250-30BD-46B8-9226A4DCC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90A2F-CB5B-49D2-502A-CD091CAE774D}"/>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672189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0D207F-93C8-6C9A-E3F7-358E7336D59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55ABCD-3D23-5837-AB83-62D37AA5882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A45FD-CA8B-3EA5-A612-E8E55430A6F2}"/>
              </a:ext>
            </a:extLst>
          </p:cNvPr>
          <p:cNvSpPr>
            <a:spLocks noGrp="1"/>
          </p:cNvSpPr>
          <p:nvPr>
            <p:ph type="dt" sz="half" idx="10"/>
          </p:nvPr>
        </p:nvSpPr>
        <p:spPr/>
        <p:txBody>
          <a:bodyPr/>
          <a:lstStyle/>
          <a:p>
            <a:fld id="{6CC72F36-2643-4031-A032-D55074225577}" type="datetimeFigureOut">
              <a:rPr lang="en-US" smtClean="0"/>
              <a:t>4/2/2025</a:t>
            </a:fld>
            <a:endParaRPr lang="en-US"/>
          </a:p>
        </p:txBody>
      </p:sp>
      <p:sp>
        <p:nvSpPr>
          <p:cNvPr id="5" name="Footer Placeholder 4">
            <a:extLst>
              <a:ext uri="{FF2B5EF4-FFF2-40B4-BE49-F238E27FC236}">
                <a16:creationId xmlns:a16="http://schemas.microsoft.com/office/drawing/2014/main" id="{04FF4CD6-10D0-B81E-6E3E-CDDA9E2D4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09684-1E2A-0CF2-26BD-3FEAADD7F2B0}"/>
              </a:ext>
            </a:extLst>
          </p:cNvPr>
          <p:cNvSpPr>
            <a:spLocks noGrp="1"/>
          </p:cNvSpPr>
          <p:nvPr>
            <p:ph type="sldNum" sz="quarter" idx="12"/>
          </p:nvPr>
        </p:nvSpPr>
        <p:spPr/>
        <p:txBody>
          <a:bodyPr/>
          <a:lstStyle/>
          <a:p>
            <a:fld id="{96911ADA-170F-4F76-A83E-B2EB269314A2}" type="slidenum">
              <a:rPr lang="en-US" smtClean="0"/>
              <a:t>‹#›</a:t>
            </a:fld>
            <a:endParaRPr lang="en-US"/>
          </a:p>
        </p:txBody>
      </p:sp>
    </p:spTree>
    <p:extLst>
      <p:ext uri="{BB962C8B-B14F-4D97-AF65-F5344CB8AC3E}">
        <p14:creationId xmlns:p14="http://schemas.microsoft.com/office/powerpoint/2010/main" val="35578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4/2/2025</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4/2/2025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89"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4/2/2025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790" r:id="rId7"/>
    <p:sldLayoutId id="2147483791" r:id="rId8"/>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A7443B1-41DC-4CD4-92BF-377B553149AA}" type="datetimeFigureOut">
              <a:rPr lang="en-US" smtClean="0"/>
              <a:t>4/2/2025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1B87C12-D5A5-40C0-AFFD-F1DD2FFFBD48}" type="slidenum">
              <a:rPr lang="en-US" smtClean="0"/>
              <a:t>‹#›</a:t>
            </a:fld>
            <a:endParaRPr lang="en-US"/>
          </a:p>
        </p:txBody>
      </p:sp>
    </p:spTree>
    <p:extLst>
      <p:ext uri="{BB962C8B-B14F-4D97-AF65-F5344CB8AC3E}">
        <p14:creationId xmlns:p14="http://schemas.microsoft.com/office/powerpoint/2010/main" val="2001512451"/>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advClick="0" advTm="1000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E38AB-7EF0-B0AA-3E34-F5AB4758A2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BBA72D-C1CF-618C-BB43-1F30CCCDFAE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79915-3D61-F272-E8F8-274E850045B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E9B6FF-1DDC-40EA-BCCA-A74EDBB423D3}" type="datetimeFigureOut">
              <a:rPr lang="en-US" smtClean="0"/>
              <a:t>4/2/2025</a:t>
            </a:fld>
            <a:endParaRPr lang="en-US"/>
          </a:p>
        </p:txBody>
      </p:sp>
      <p:sp>
        <p:nvSpPr>
          <p:cNvPr id="5" name="Footer Placeholder 4">
            <a:extLst>
              <a:ext uri="{FF2B5EF4-FFF2-40B4-BE49-F238E27FC236}">
                <a16:creationId xmlns:a16="http://schemas.microsoft.com/office/drawing/2014/main" id="{28246128-98BD-FCBB-63C8-AC9FFCFC9F2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0D54BB-058B-CFA8-72DC-FA23BE6F87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4E4053-51EF-4110-91D5-7701EC659639}" type="slidenum">
              <a:rPr lang="en-US" smtClean="0"/>
              <a:t>‹#›</a:t>
            </a:fld>
            <a:endParaRPr lang="en-US"/>
          </a:p>
        </p:txBody>
      </p:sp>
    </p:spTree>
    <p:extLst>
      <p:ext uri="{BB962C8B-B14F-4D97-AF65-F5344CB8AC3E}">
        <p14:creationId xmlns:p14="http://schemas.microsoft.com/office/powerpoint/2010/main" val="155429854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09A72-C7B3-412C-3EB9-EE700C2872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675EAC-C111-C120-557A-750015CF7FF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16C6C-33A0-8E13-73B1-0075E0D2FBD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72F36-2643-4031-A032-D55074225577}" type="datetimeFigureOut">
              <a:rPr lang="en-US" smtClean="0"/>
              <a:t>4/2/2025</a:t>
            </a:fld>
            <a:endParaRPr lang="en-US"/>
          </a:p>
        </p:txBody>
      </p:sp>
      <p:sp>
        <p:nvSpPr>
          <p:cNvPr id="5" name="Footer Placeholder 4">
            <a:extLst>
              <a:ext uri="{FF2B5EF4-FFF2-40B4-BE49-F238E27FC236}">
                <a16:creationId xmlns:a16="http://schemas.microsoft.com/office/drawing/2014/main" id="{F6E34199-00F0-1047-8D6E-4B6C511DB42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31DEE-F0CD-4DE9-9CCB-99E27C2446A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11ADA-170F-4F76-A83E-B2EB269314A2}" type="slidenum">
              <a:rPr lang="en-US" smtClean="0"/>
              <a:t>‹#›</a:t>
            </a:fld>
            <a:endParaRPr lang="en-US"/>
          </a:p>
        </p:txBody>
      </p:sp>
    </p:spTree>
    <p:extLst>
      <p:ext uri="{BB962C8B-B14F-4D97-AF65-F5344CB8AC3E}">
        <p14:creationId xmlns:p14="http://schemas.microsoft.com/office/powerpoint/2010/main" val="185777156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hyperlink" Target="https://law.lis.virginia.gov/vacode/2.2-2005/" TargetMode="Externa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vccc.vita.virginia.gov/vita/en?id=sc_cat_item&amp;sys_id=e191f13d1b1cb110ebd4a7d8624bcba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covaconf.webex.com/weblink/register/r114f684dbdf1015aa82eaa3f39d24e67"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hyperlink" Target="https://publicsectornetwork.com/events/government-cybersecurity-showcase-virginia-richmond-virginia-2025/"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4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864044"/>
            <a:ext cx="5923431" cy="1200329"/>
          </a:xfrm>
          <a:prstGeom prst="rect">
            <a:avLst/>
          </a:prstGeom>
          <a:noFill/>
        </p:spPr>
        <p:txBody>
          <a:bodyPr wrap="square" lIns="91440" tIns="45720" rIns="91440" bIns="45720" rtlCol="0" anchor="t">
            <a:spAutoFit/>
          </a:bodyPr>
          <a:lstStyle/>
          <a:p>
            <a:pPr algn="ctr"/>
            <a:r>
              <a:rPr lang="en-US" sz="3600" b="1">
                <a:solidFill>
                  <a:srgbClr val="005E6E"/>
                </a:solidFill>
                <a:latin typeface="Rajdhani"/>
                <a:cs typeface="Rajdhani" panose="02000000000000000000" pitchFamily="2" charset="77"/>
              </a:rPr>
              <a:t>Information Security Officer's </a:t>
            </a:r>
            <a:endParaRPr lang="en-US">
              <a:solidFill>
                <a:srgbClr val="005E6E"/>
              </a:solidFill>
              <a:cs typeface="Calibri" panose="020F0502020204030204"/>
            </a:endParaRPr>
          </a:p>
          <a:p>
            <a:pPr algn="ctr"/>
            <a:r>
              <a:rPr lang="en-US" sz="3600" b="1">
                <a:solidFill>
                  <a:srgbClr val="005E6E"/>
                </a:solidFill>
                <a:latin typeface="Rajdhani"/>
                <a:cs typeface="Rajdhani" panose="02000000000000000000" pitchFamily="2" charset="77"/>
              </a:rPr>
              <a:t>Advisory Group</a:t>
            </a:r>
            <a:endParaRPr lang="en-US" sz="3600" b="1">
              <a:solidFill>
                <a:srgbClr val="005E6E"/>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13" name="Text Placeholder 3">
            <a:extLst>
              <a:ext uri="{FF2B5EF4-FFF2-40B4-BE49-F238E27FC236}">
                <a16:creationId xmlns:a16="http://schemas.microsoft.com/office/drawing/2014/main" id="{989961A3-7D80-8578-30E3-5DA71CC75BF2}"/>
              </a:ext>
            </a:extLst>
          </p:cNvPr>
          <p:cNvSpPr txBox="1">
            <a:spLocks/>
          </p:cNvSpPr>
          <p:nvPr/>
        </p:nvSpPr>
        <p:spPr>
          <a:xfrm>
            <a:off x="6028782" y="4784394"/>
            <a:ext cx="5623365" cy="76883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91D8AE"/>
                </a:solidFill>
                <a:latin typeface="Rajdhani"/>
                <a:ea typeface="Roboto"/>
                <a:cs typeface="Rajdhani" panose="02000000000000000000" pitchFamily="2" charset="77"/>
              </a:rPr>
              <a:t>April 2, 2025</a:t>
            </a:r>
            <a:endParaRPr lang="en-US" sz="3200">
              <a:solidFill>
                <a:srgbClr val="91D8AE"/>
              </a:solidFill>
              <a:latin typeface="Rajdhani" panose="02000000000000000000" pitchFamily="2" charset="77"/>
              <a:ea typeface="Roboto" panose="02000000000000000000" pitchFamily="2" charset="0"/>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9903" y="81914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554545"/>
          </a:xfrm>
          <a:prstGeom prst="rect">
            <a:avLst/>
          </a:prstGeom>
          <a:noFill/>
        </p:spPr>
        <p:txBody>
          <a:bodyPr wrap="square" lIns="91440" tIns="45720" rIns="91440" bIns="45720" rtlCol="0" anchor="t">
            <a:spAutoFit/>
          </a:bodyPr>
          <a:lstStyle/>
          <a:p>
            <a:pPr algn="ctr"/>
            <a:r>
              <a:rPr lang="en-US" sz="4800" b="1" i="0" u="none" strike="noStrike">
                <a:solidFill>
                  <a:srgbClr val="E0E1DD"/>
                </a:solidFill>
                <a:effectLst/>
                <a:latin typeface="Rajdhani"/>
              </a:rPr>
              <a:t>WELCOME TO THE</a:t>
            </a:r>
            <a:r>
              <a:rPr lang="en-US" sz="4800" b="1">
                <a:solidFill>
                  <a:srgbClr val="E0E1DD"/>
                </a:solidFill>
                <a:latin typeface="Rajdhani"/>
              </a:rPr>
              <a:t>  April </a:t>
            </a:r>
            <a:r>
              <a:rPr lang="en-US" sz="4800" b="1" i="0" u="none" strike="noStrike">
                <a:solidFill>
                  <a:srgbClr val="E0E1DD"/>
                </a:solidFill>
                <a:effectLst/>
                <a:latin typeface="Rajdhani"/>
              </a:rPr>
              <a:t> </a:t>
            </a:r>
            <a:r>
              <a:rPr lang="en-US" sz="4800" b="0" i="0">
                <a:solidFill>
                  <a:srgbClr val="E0E1DD"/>
                </a:solidFill>
                <a:effectLst/>
                <a:latin typeface="Rajdhani"/>
              </a:rPr>
              <a:t>​</a:t>
            </a:r>
            <a:br>
              <a:rPr lang="en-US" sz="4800" b="0" i="0">
                <a:effectLst/>
                <a:latin typeface="Rajdhani" panose="02000000000000000000" pitchFamily="2" charset="0"/>
              </a:rPr>
            </a:b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5057D-7068-D51D-9F10-70918CC975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4A4FAE-A962-2C28-2CC1-5CDF1CDD8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89C5F2-C9B1-331F-37B8-80567028E766}"/>
              </a:ext>
            </a:extLst>
          </p:cNvPr>
          <p:cNvSpPr>
            <a:spLocks noGrp="1"/>
          </p:cNvSpPr>
          <p:nvPr>
            <p:ph type="title"/>
          </p:nvPr>
        </p:nvSpPr>
        <p:spPr>
          <a:xfrm>
            <a:off x="1658471" y="444500"/>
            <a:ext cx="10515600" cy="1325563"/>
          </a:xfrm>
        </p:spPr>
        <p:txBody>
          <a:bodyPr>
            <a:normAutofit/>
          </a:bodyPr>
          <a:lstStyle/>
          <a:p>
            <a:r>
              <a:rPr lang="en-US" b="1"/>
              <a:t>Risk Management &amp; Resilience: </a:t>
            </a:r>
            <a:br>
              <a:rPr lang="en-US"/>
            </a:br>
            <a:r>
              <a:rPr lang="en-US"/>
              <a:t>Special Project – CIRP-in-a-Box</a:t>
            </a:r>
          </a:p>
        </p:txBody>
      </p:sp>
      <p:sp>
        <p:nvSpPr>
          <p:cNvPr id="3" name="Content Placeholder 2">
            <a:extLst>
              <a:ext uri="{FF2B5EF4-FFF2-40B4-BE49-F238E27FC236}">
                <a16:creationId xmlns:a16="http://schemas.microsoft.com/office/drawing/2014/main" id="{317E1B24-CE91-5C28-C4F4-4966E26F0359}"/>
              </a:ext>
            </a:extLst>
          </p:cNvPr>
          <p:cNvSpPr>
            <a:spLocks noGrp="1"/>
          </p:cNvSpPr>
          <p:nvPr>
            <p:ph idx="1"/>
          </p:nvPr>
        </p:nvSpPr>
        <p:spPr>
          <a:xfrm>
            <a:off x="1658471" y="1905000"/>
            <a:ext cx="10515600" cy="4351339"/>
          </a:xfrm>
        </p:spPr>
        <p:txBody>
          <a:bodyPr>
            <a:normAutofit/>
          </a:bodyPr>
          <a:lstStyle/>
          <a:p>
            <a:r>
              <a:rPr lang="en-US" b="1"/>
              <a:t>Description:</a:t>
            </a:r>
            <a:r>
              <a:rPr lang="en-US"/>
              <a:t> Cyber Incident Response Plan-in-a-Box offers guidance, templates, and checklists for SLTT entities needing to develop an incident response plan from scratch or </a:t>
            </a:r>
          </a:p>
          <a:p>
            <a:r>
              <a:rPr lang="en-US" b="1"/>
              <a:t>Project Goal</a:t>
            </a:r>
            <a:r>
              <a:rPr lang="en-US"/>
              <a:t>: Version 1.0 [</a:t>
            </a:r>
            <a:r>
              <a:rPr lang="en-US">
                <a:solidFill>
                  <a:schemeClr val="accent6"/>
                </a:solidFill>
              </a:rPr>
              <a:t>complete</a:t>
            </a:r>
            <a:r>
              <a:rPr lang="en-US"/>
              <a:t>] – tested with several local and state agencies. Workshopped at APCO/NENA conference.</a:t>
            </a:r>
          </a:p>
          <a:p>
            <a:pPr marL="0" indent="0">
              <a:buNone/>
            </a:pPr>
            <a:r>
              <a:rPr lang="en-US"/>
              <a:t>Future work will include growth into a Cyber Annex (</a:t>
            </a:r>
            <a:r>
              <a:rPr lang="en-US" err="1"/>
              <a:t>CAnnex</a:t>
            </a:r>
            <a:r>
              <a:rPr lang="en-US"/>
              <a:t>) option:</a:t>
            </a:r>
          </a:p>
        </p:txBody>
      </p:sp>
    </p:spTree>
    <p:extLst>
      <p:ext uri="{BB962C8B-B14F-4D97-AF65-F5344CB8AC3E}">
        <p14:creationId xmlns:p14="http://schemas.microsoft.com/office/powerpoint/2010/main" val="34391628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5555" b="-5555"/>
            </a:stretch>
          </a:blipFill>
        </p:spPr>
        <p:txBody>
          <a:bodyPr/>
          <a:lstStyle/>
          <a:p>
            <a:pPr defTabSz="1219170"/>
            <a:endParaRPr lang="en-US" sz="1200">
              <a:solidFill>
                <a:prstClr val="black"/>
              </a:solidFill>
              <a:latin typeface="Calibri" panose="020F0502020204030204"/>
            </a:endParaRPr>
          </a:p>
        </p:txBody>
      </p:sp>
      <p:grpSp>
        <p:nvGrpSpPr>
          <p:cNvPr id="3" name="Group 3"/>
          <p:cNvGrpSpPr/>
          <p:nvPr/>
        </p:nvGrpSpPr>
        <p:grpSpPr>
          <a:xfrm>
            <a:off x="0" y="-573283"/>
            <a:ext cx="12288557" cy="7431284"/>
            <a:chOff x="0" y="0"/>
            <a:chExt cx="4854738" cy="2935816"/>
          </a:xfrm>
        </p:grpSpPr>
        <p:sp>
          <p:nvSpPr>
            <p:cNvPr id="4" name="Freeform 4"/>
            <p:cNvSpPr/>
            <p:nvPr/>
          </p:nvSpPr>
          <p:spPr>
            <a:xfrm>
              <a:off x="0" y="0"/>
              <a:ext cx="4854739" cy="2935816"/>
            </a:xfrm>
            <a:custGeom>
              <a:avLst/>
              <a:gdLst/>
              <a:ahLst/>
              <a:cxnLst/>
              <a:rect l="l" t="t" r="r" b="b"/>
              <a:pathLst>
                <a:path w="4854739" h="2935816">
                  <a:moveTo>
                    <a:pt x="0" y="0"/>
                  </a:moveTo>
                  <a:lnTo>
                    <a:pt x="4854739" y="0"/>
                  </a:lnTo>
                  <a:lnTo>
                    <a:pt x="4854739" y="2935816"/>
                  </a:lnTo>
                  <a:lnTo>
                    <a:pt x="0" y="2935816"/>
                  </a:lnTo>
                  <a:close/>
                </a:path>
              </a:pathLst>
            </a:custGeom>
            <a:solidFill>
              <a:srgbClr val="000000">
                <a:alpha val="62745"/>
              </a:srgbClr>
            </a:solidFill>
          </p:spPr>
          <p:txBody>
            <a:bodyPr/>
            <a:lstStyle/>
            <a:p>
              <a:pPr defTabSz="1219170"/>
              <a:endParaRPr lang="en-US" sz="1200">
                <a:solidFill>
                  <a:prstClr val="black"/>
                </a:solidFill>
                <a:latin typeface="Calibri" panose="020F0502020204030204"/>
              </a:endParaRPr>
            </a:p>
          </p:txBody>
        </p:sp>
        <p:sp>
          <p:nvSpPr>
            <p:cNvPr id="5" name="TextBox 5"/>
            <p:cNvSpPr txBox="1"/>
            <p:nvPr/>
          </p:nvSpPr>
          <p:spPr>
            <a:xfrm>
              <a:off x="0" y="0"/>
              <a:ext cx="4854738" cy="2935816"/>
            </a:xfrm>
            <a:prstGeom prst="rect">
              <a:avLst/>
            </a:prstGeom>
          </p:spPr>
          <p:txBody>
            <a:bodyPr lIns="33867" tIns="33867" rIns="33867" bIns="33867" rtlCol="0" anchor="ctr"/>
            <a:lstStyle/>
            <a:p>
              <a:pPr algn="ctr" defTabSz="1219170">
                <a:lnSpc>
                  <a:spcPts val="1279"/>
                </a:lnSpc>
              </a:pPr>
              <a:endParaRPr sz="1200">
                <a:solidFill>
                  <a:prstClr val="black"/>
                </a:solidFill>
                <a:latin typeface="Calibri" panose="020F0502020204030204"/>
              </a:endParaRPr>
            </a:p>
          </p:txBody>
        </p:sp>
      </p:grpSp>
      <p:grpSp>
        <p:nvGrpSpPr>
          <p:cNvPr id="6" name="Group 6"/>
          <p:cNvGrpSpPr/>
          <p:nvPr/>
        </p:nvGrpSpPr>
        <p:grpSpPr>
          <a:xfrm>
            <a:off x="1395147" y="2663398"/>
            <a:ext cx="9580839" cy="1374469"/>
            <a:chOff x="0" y="0"/>
            <a:chExt cx="3785022" cy="543000"/>
          </a:xfrm>
        </p:grpSpPr>
        <p:sp>
          <p:nvSpPr>
            <p:cNvPr id="7" name="Freeform 7"/>
            <p:cNvSpPr/>
            <p:nvPr/>
          </p:nvSpPr>
          <p:spPr>
            <a:xfrm>
              <a:off x="0" y="0"/>
              <a:ext cx="3785022" cy="543000"/>
            </a:xfrm>
            <a:custGeom>
              <a:avLst/>
              <a:gdLst/>
              <a:ahLst/>
              <a:cxnLst/>
              <a:rect l="l" t="t" r="r" b="b"/>
              <a:pathLst>
                <a:path w="3785022" h="543000">
                  <a:moveTo>
                    <a:pt x="0" y="0"/>
                  </a:moveTo>
                  <a:lnTo>
                    <a:pt x="3785022" y="0"/>
                  </a:lnTo>
                  <a:lnTo>
                    <a:pt x="3785022" y="543000"/>
                  </a:lnTo>
                  <a:lnTo>
                    <a:pt x="0" y="543000"/>
                  </a:lnTo>
                  <a:close/>
                </a:path>
              </a:pathLst>
            </a:custGeom>
            <a:solidFill>
              <a:srgbClr val="000000">
                <a:alpha val="0"/>
              </a:srgbClr>
            </a:solidFill>
            <a:ln w="19050" cap="sq">
              <a:gradFill>
                <a:gsLst>
                  <a:gs pos="0">
                    <a:srgbClr val="FFFFFF">
                      <a:alpha val="100000"/>
                    </a:srgbClr>
                  </a:gs>
                  <a:gs pos="100000">
                    <a:srgbClr val="FFC1C1">
                      <a:alpha val="2500"/>
                    </a:srgbClr>
                  </a:gs>
                </a:gsLst>
                <a:lin ang="0"/>
              </a:gradFill>
              <a:prstDash val="solid"/>
              <a:miter/>
            </a:ln>
          </p:spPr>
          <p:txBody>
            <a:bodyPr/>
            <a:lstStyle/>
            <a:p>
              <a:pPr defTabSz="1219170"/>
              <a:endParaRPr lang="en-US" sz="1200">
                <a:solidFill>
                  <a:prstClr val="black"/>
                </a:solidFill>
                <a:latin typeface="Calibri" panose="020F0502020204030204"/>
              </a:endParaRPr>
            </a:p>
          </p:txBody>
        </p:sp>
        <p:sp>
          <p:nvSpPr>
            <p:cNvPr id="8" name="TextBox 8"/>
            <p:cNvSpPr txBox="1"/>
            <p:nvPr/>
          </p:nvSpPr>
          <p:spPr>
            <a:xfrm>
              <a:off x="0" y="0"/>
              <a:ext cx="3785022" cy="543000"/>
            </a:xfrm>
            <a:prstGeom prst="rect">
              <a:avLst/>
            </a:prstGeom>
          </p:spPr>
          <p:txBody>
            <a:bodyPr lIns="33867" tIns="33867" rIns="33867" bIns="33867" rtlCol="0" anchor="ctr"/>
            <a:lstStyle/>
            <a:p>
              <a:pPr algn="ctr" defTabSz="1219170">
                <a:lnSpc>
                  <a:spcPts val="1279"/>
                </a:lnSpc>
              </a:pPr>
              <a:endParaRPr sz="1200">
                <a:solidFill>
                  <a:prstClr val="black"/>
                </a:solidFill>
                <a:latin typeface="Calibri" panose="020F0502020204030204"/>
              </a:endParaRPr>
            </a:p>
          </p:txBody>
        </p:sp>
      </p:grpSp>
      <p:sp>
        <p:nvSpPr>
          <p:cNvPr id="9" name="Freeform 9"/>
          <p:cNvSpPr/>
          <p:nvPr/>
        </p:nvSpPr>
        <p:spPr>
          <a:xfrm>
            <a:off x="0" y="0"/>
            <a:ext cx="1021299" cy="1021299"/>
          </a:xfrm>
          <a:custGeom>
            <a:avLst/>
            <a:gdLst/>
            <a:ahLst/>
            <a:cxnLst/>
            <a:rect l="l" t="t" r="r" b="b"/>
            <a:pathLst>
              <a:path w="1531948" h="1531948">
                <a:moveTo>
                  <a:pt x="0" y="0"/>
                </a:moveTo>
                <a:lnTo>
                  <a:pt x="1531948" y="0"/>
                </a:lnTo>
                <a:lnTo>
                  <a:pt x="1531948" y="1531948"/>
                </a:lnTo>
                <a:lnTo>
                  <a:pt x="0" y="1531948"/>
                </a:lnTo>
                <a:lnTo>
                  <a:pt x="0" y="0"/>
                </a:lnTo>
                <a:close/>
              </a:path>
            </a:pathLst>
          </a:custGeom>
          <a:blipFill>
            <a:blip r:embed="rId3"/>
            <a:stretch>
              <a:fillRect/>
            </a:stretch>
          </a:blipFill>
        </p:spPr>
        <p:txBody>
          <a:bodyPr/>
          <a:lstStyle/>
          <a:p>
            <a:pPr defTabSz="1219170"/>
            <a:endParaRPr lang="en-US" sz="1200">
              <a:solidFill>
                <a:prstClr val="black"/>
              </a:solidFill>
              <a:latin typeface="Calibri" panose="020F0502020204030204"/>
            </a:endParaRPr>
          </a:p>
        </p:txBody>
      </p:sp>
      <p:sp>
        <p:nvSpPr>
          <p:cNvPr id="10" name="TextBox 10"/>
          <p:cNvSpPr txBox="1"/>
          <p:nvPr/>
        </p:nvSpPr>
        <p:spPr>
          <a:xfrm>
            <a:off x="1716191" y="2707847"/>
            <a:ext cx="8415784" cy="641201"/>
          </a:xfrm>
          <a:prstGeom prst="rect">
            <a:avLst/>
          </a:prstGeom>
        </p:spPr>
        <p:txBody>
          <a:bodyPr lIns="0" tIns="0" rIns="0" bIns="0" rtlCol="0" anchor="t">
            <a:spAutoFit/>
          </a:bodyPr>
          <a:lstStyle/>
          <a:p>
            <a:pPr algn="ctr" defTabSz="1219170">
              <a:lnSpc>
                <a:spcPts val="5040"/>
              </a:lnSpc>
              <a:spcBef>
                <a:spcPct val="0"/>
              </a:spcBef>
            </a:pPr>
            <a:r>
              <a:rPr lang="en-US" sz="4667" spc="588">
                <a:solidFill>
                  <a:srgbClr val="FFFFFF"/>
                </a:solidFill>
                <a:latin typeface="HK Modular"/>
                <a:ea typeface="HK Modular"/>
                <a:cs typeface="HK Modular"/>
                <a:sym typeface="HK Modular"/>
              </a:rPr>
              <a:t>Quarterly Cyber Meeting</a:t>
            </a:r>
          </a:p>
        </p:txBody>
      </p:sp>
      <p:sp>
        <p:nvSpPr>
          <p:cNvPr id="11" name="TextBox 11"/>
          <p:cNvSpPr txBox="1"/>
          <p:nvPr/>
        </p:nvSpPr>
        <p:spPr>
          <a:xfrm>
            <a:off x="4533269" y="1912428"/>
            <a:ext cx="3412624" cy="179536"/>
          </a:xfrm>
          <a:prstGeom prst="rect">
            <a:avLst/>
          </a:prstGeom>
        </p:spPr>
        <p:txBody>
          <a:bodyPr lIns="0" tIns="0" rIns="0" bIns="0" rtlCol="0" anchor="t">
            <a:spAutoFit/>
          </a:bodyPr>
          <a:lstStyle/>
          <a:p>
            <a:pPr defTabSz="1219170">
              <a:lnSpc>
                <a:spcPts val="1413"/>
              </a:lnSpc>
              <a:spcBef>
                <a:spcPct val="0"/>
              </a:spcBef>
            </a:pPr>
            <a:r>
              <a:rPr lang="en-US" sz="1308">
                <a:solidFill>
                  <a:srgbClr val="FFFFFF">
                    <a:alpha val="80784"/>
                  </a:srgbClr>
                </a:solidFill>
                <a:latin typeface="Horizon"/>
                <a:ea typeface="Horizon"/>
                <a:cs typeface="Horizon"/>
                <a:sym typeface="Horizon"/>
              </a:rPr>
              <a:t>VIRGINIA FUSION CENTER</a:t>
            </a:r>
          </a:p>
        </p:txBody>
      </p:sp>
      <p:sp>
        <p:nvSpPr>
          <p:cNvPr id="12" name="TextBox 12"/>
          <p:cNvSpPr txBox="1"/>
          <p:nvPr/>
        </p:nvSpPr>
        <p:spPr>
          <a:xfrm>
            <a:off x="3133232" y="4486516"/>
            <a:ext cx="6104667" cy="720262"/>
          </a:xfrm>
          <a:prstGeom prst="rect">
            <a:avLst/>
          </a:prstGeom>
        </p:spPr>
        <p:txBody>
          <a:bodyPr lIns="0" tIns="0" rIns="0" bIns="0" rtlCol="0" anchor="t">
            <a:spAutoFit/>
          </a:bodyPr>
          <a:lstStyle/>
          <a:p>
            <a:pPr algn="ctr" defTabSz="1219170">
              <a:lnSpc>
                <a:spcPts val="1413"/>
              </a:lnSpc>
            </a:pPr>
            <a:r>
              <a:rPr lang="en-US" sz="1308">
                <a:solidFill>
                  <a:srgbClr val="FFFFFF">
                    <a:alpha val="80784"/>
                  </a:srgbClr>
                </a:solidFill>
                <a:latin typeface="Poppins"/>
                <a:ea typeface="Poppins"/>
                <a:cs typeface="Poppins"/>
                <a:sym typeface="Poppins"/>
              </a:rPr>
              <a:t>INTELLIGENCE BRIEFING</a:t>
            </a:r>
          </a:p>
          <a:p>
            <a:pPr algn="ctr" defTabSz="1219170">
              <a:lnSpc>
                <a:spcPts val="1413"/>
              </a:lnSpc>
            </a:pPr>
            <a:endParaRPr lang="en-US" sz="1308">
              <a:solidFill>
                <a:srgbClr val="FFFFFF">
                  <a:alpha val="80784"/>
                </a:srgbClr>
              </a:solidFill>
              <a:latin typeface="Poppins"/>
              <a:ea typeface="Poppins"/>
              <a:cs typeface="Poppins"/>
              <a:sym typeface="Poppins"/>
            </a:endParaRPr>
          </a:p>
          <a:p>
            <a:pPr algn="ctr" defTabSz="1219170">
              <a:lnSpc>
                <a:spcPts val="1413"/>
              </a:lnSpc>
            </a:pPr>
            <a:r>
              <a:rPr lang="en-US" sz="1308">
                <a:solidFill>
                  <a:srgbClr val="FFFFFF">
                    <a:alpha val="80784"/>
                  </a:srgbClr>
                </a:solidFill>
                <a:latin typeface="Poppins"/>
                <a:ea typeface="Poppins"/>
                <a:cs typeface="Poppins"/>
                <a:sym typeface="Poppins"/>
              </a:rPr>
              <a:t>03/27/25</a:t>
            </a:r>
          </a:p>
          <a:p>
            <a:pPr defTabSz="1219170">
              <a:lnSpc>
                <a:spcPts val="1413"/>
              </a:lnSpc>
              <a:spcBef>
                <a:spcPct val="0"/>
              </a:spcBef>
            </a:pPr>
            <a:endParaRPr lang="en-US" sz="1308">
              <a:solidFill>
                <a:srgbClr val="FFFFFF">
                  <a:alpha val="80784"/>
                </a:srgbClr>
              </a:solidFill>
              <a:latin typeface="Poppins"/>
              <a:ea typeface="Poppins"/>
              <a:cs typeface="Poppins"/>
              <a:sym typeface="Poppins"/>
            </a:endParaRPr>
          </a:p>
        </p:txBody>
      </p:sp>
      <p:sp>
        <p:nvSpPr>
          <p:cNvPr id="13" name="TextBox 13"/>
          <p:cNvSpPr txBox="1"/>
          <p:nvPr/>
        </p:nvSpPr>
        <p:spPr>
          <a:xfrm>
            <a:off x="11195169" y="6588625"/>
            <a:ext cx="923529" cy="167546"/>
          </a:xfrm>
          <a:prstGeom prst="rect">
            <a:avLst/>
          </a:prstGeom>
        </p:spPr>
        <p:txBody>
          <a:bodyPr lIns="0" tIns="0" rIns="0" bIns="0" rtlCol="0" anchor="t">
            <a:spAutoFit/>
          </a:bodyPr>
          <a:lstStyle/>
          <a:p>
            <a:pPr algn="ctr" defTabSz="1219170">
              <a:lnSpc>
                <a:spcPts val="1279"/>
              </a:lnSpc>
              <a:spcBef>
                <a:spcPct val="0"/>
              </a:spcBef>
            </a:pPr>
            <a:r>
              <a:rPr lang="en-US" sz="1184">
                <a:solidFill>
                  <a:srgbClr val="FFFFFF"/>
                </a:solidFill>
                <a:latin typeface="Poppins Light"/>
                <a:ea typeface="Poppins Light"/>
                <a:cs typeface="Poppins Light"/>
                <a:sym typeface="Poppins Light"/>
              </a:rPr>
              <a:t>U//FOUO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5555" b="-5555"/>
            </a:stretch>
          </a:blipFill>
        </p:spPr>
        <p:txBody>
          <a:bodyPr/>
          <a:lstStyle/>
          <a:p>
            <a:pPr defTabSz="1219170"/>
            <a:endParaRPr lang="en-US" sz="1200">
              <a:solidFill>
                <a:prstClr val="black"/>
              </a:solidFill>
              <a:latin typeface="Calibri" panose="020F0502020204030204"/>
            </a:endParaRPr>
          </a:p>
        </p:txBody>
      </p:sp>
      <p:sp>
        <p:nvSpPr>
          <p:cNvPr id="3" name="Freeform 3"/>
          <p:cNvSpPr/>
          <p:nvPr/>
        </p:nvSpPr>
        <p:spPr>
          <a:xfrm>
            <a:off x="7511300" y="1111136"/>
            <a:ext cx="3865539" cy="1355801"/>
          </a:xfrm>
          <a:custGeom>
            <a:avLst/>
            <a:gdLst/>
            <a:ahLst/>
            <a:cxnLst/>
            <a:rect l="l" t="t" r="r" b="b"/>
            <a:pathLst>
              <a:path w="5798308" h="2033701">
                <a:moveTo>
                  <a:pt x="0" y="0"/>
                </a:moveTo>
                <a:lnTo>
                  <a:pt x="5798308" y="0"/>
                </a:lnTo>
                <a:lnTo>
                  <a:pt x="5798308" y="2033702"/>
                </a:lnTo>
                <a:lnTo>
                  <a:pt x="0" y="2033702"/>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txBody>
          <a:bodyPr/>
          <a:lstStyle/>
          <a:p>
            <a:pPr defTabSz="1219170"/>
            <a:endParaRPr lang="en-US" sz="1200">
              <a:solidFill>
                <a:prstClr val="black"/>
              </a:solidFill>
              <a:latin typeface="Calibri" panose="020F0502020204030204"/>
            </a:endParaRPr>
          </a:p>
        </p:txBody>
      </p:sp>
      <p:sp>
        <p:nvSpPr>
          <p:cNvPr id="4" name="Freeform 4"/>
          <p:cNvSpPr/>
          <p:nvPr/>
        </p:nvSpPr>
        <p:spPr>
          <a:xfrm>
            <a:off x="1181736" y="4816401"/>
            <a:ext cx="3865539" cy="1355801"/>
          </a:xfrm>
          <a:custGeom>
            <a:avLst/>
            <a:gdLst/>
            <a:ahLst/>
            <a:cxnLst/>
            <a:rect l="l" t="t" r="r" b="b"/>
            <a:pathLst>
              <a:path w="5798308" h="2033701">
                <a:moveTo>
                  <a:pt x="0" y="0"/>
                </a:moveTo>
                <a:lnTo>
                  <a:pt x="5798308" y="0"/>
                </a:lnTo>
                <a:lnTo>
                  <a:pt x="5798308" y="2033701"/>
                </a:lnTo>
                <a:lnTo>
                  <a:pt x="0" y="2033701"/>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txBody>
          <a:bodyPr/>
          <a:lstStyle/>
          <a:p>
            <a:pPr defTabSz="1219170"/>
            <a:endParaRPr lang="en-US" sz="1200">
              <a:solidFill>
                <a:prstClr val="black"/>
              </a:solidFill>
              <a:latin typeface="Calibri" panose="020F0502020204030204"/>
            </a:endParaRPr>
          </a:p>
        </p:txBody>
      </p:sp>
      <p:grpSp>
        <p:nvGrpSpPr>
          <p:cNvPr id="5" name="Group 5"/>
          <p:cNvGrpSpPr/>
          <p:nvPr/>
        </p:nvGrpSpPr>
        <p:grpSpPr>
          <a:xfrm>
            <a:off x="3582227" y="510650"/>
            <a:ext cx="5027548" cy="5850237"/>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5"/>
              <a:stretch>
                <a:fillRect l="-37342" r="-37342"/>
              </a:stretch>
            </a:blipFill>
            <a:ln w="66675" cap="sq">
              <a:gradFill>
                <a:gsLst>
                  <a:gs pos="0">
                    <a:srgbClr val="4274C3">
                      <a:alpha val="100000"/>
                    </a:srgbClr>
                  </a:gs>
                  <a:gs pos="50000">
                    <a:srgbClr val="FFFFFF">
                      <a:alpha val="78500"/>
                    </a:srgbClr>
                  </a:gs>
                  <a:gs pos="100000">
                    <a:srgbClr val="060F1F">
                      <a:alpha val="0"/>
                    </a:srgbClr>
                  </a:gs>
                </a:gsLst>
                <a:lin ang="0"/>
              </a:gradFill>
              <a:prstDash val="solid"/>
              <a:miter/>
            </a:ln>
          </p:spPr>
          <p:txBody>
            <a:bodyPr/>
            <a:lstStyle/>
            <a:p>
              <a:pPr defTabSz="1219170"/>
              <a:endParaRPr lang="en-US" sz="1200">
                <a:solidFill>
                  <a:prstClr val="black"/>
                </a:solidFill>
                <a:latin typeface="Calibri" panose="020F0502020204030204"/>
              </a:endParaRPr>
            </a:p>
          </p:txBody>
        </p:sp>
      </p:grpSp>
      <p:sp>
        <p:nvSpPr>
          <p:cNvPr id="7" name="Freeform 7"/>
          <p:cNvSpPr/>
          <p:nvPr/>
        </p:nvSpPr>
        <p:spPr>
          <a:xfrm>
            <a:off x="0" y="0"/>
            <a:ext cx="1021299" cy="1021299"/>
          </a:xfrm>
          <a:custGeom>
            <a:avLst/>
            <a:gdLst/>
            <a:ahLst/>
            <a:cxnLst/>
            <a:rect l="l" t="t" r="r" b="b"/>
            <a:pathLst>
              <a:path w="1531948" h="1531948">
                <a:moveTo>
                  <a:pt x="0" y="0"/>
                </a:moveTo>
                <a:lnTo>
                  <a:pt x="1531948" y="0"/>
                </a:lnTo>
                <a:lnTo>
                  <a:pt x="1531948" y="1531948"/>
                </a:lnTo>
                <a:lnTo>
                  <a:pt x="0" y="1531948"/>
                </a:lnTo>
                <a:lnTo>
                  <a:pt x="0" y="0"/>
                </a:lnTo>
                <a:close/>
              </a:path>
            </a:pathLst>
          </a:custGeom>
          <a:blipFill>
            <a:blip r:embed="rId6"/>
            <a:stretch>
              <a:fillRect/>
            </a:stretch>
          </a:blipFill>
        </p:spPr>
        <p:txBody>
          <a:bodyPr/>
          <a:lstStyle/>
          <a:p>
            <a:pPr defTabSz="1219170"/>
            <a:endParaRPr lang="en-US" sz="1200">
              <a:solidFill>
                <a:prstClr val="black"/>
              </a:solidFill>
              <a:latin typeface="Calibri" panose="020F0502020204030204"/>
            </a:endParaRPr>
          </a:p>
        </p:txBody>
      </p:sp>
      <p:sp>
        <p:nvSpPr>
          <p:cNvPr id="8" name="TextBox 8"/>
          <p:cNvSpPr txBox="1"/>
          <p:nvPr/>
        </p:nvSpPr>
        <p:spPr>
          <a:xfrm>
            <a:off x="4042670" y="2121706"/>
            <a:ext cx="4106661" cy="333425"/>
          </a:xfrm>
          <a:prstGeom prst="rect">
            <a:avLst/>
          </a:prstGeom>
        </p:spPr>
        <p:txBody>
          <a:bodyPr lIns="0" tIns="0" rIns="0" bIns="0" rtlCol="0" anchor="t">
            <a:spAutoFit/>
          </a:bodyPr>
          <a:lstStyle/>
          <a:p>
            <a:pPr defTabSz="1219170">
              <a:lnSpc>
                <a:spcPts val="2627"/>
              </a:lnSpc>
              <a:spcBef>
                <a:spcPct val="0"/>
              </a:spcBef>
            </a:pPr>
            <a:r>
              <a:rPr lang="en-US" sz="2433" spc="307">
                <a:solidFill>
                  <a:srgbClr val="FFFFFF"/>
                </a:solidFill>
                <a:latin typeface="HK Modular"/>
                <a:ea typeface="HK Modular"/>
                <a:cs typeface="HK Modular"/>
                <a:sym typeface="HK Modular"/>
              </a:rPr>
              <a:t>Today’s Topics</a:t>
            </a:r>
          </a:p>
        </p:txBody>
      </p:sp>
      <p:sp>
        <p:nvSpPr>
          <p:cNvPr id="9" name="TextBox 9"/>
          <p:cNvSpPr txBox="1"/>
          <p:nvPr/>
        </p:nvSpPr>
        <p:spPr>
          <a:xfrm>
            <a:off x="4042670" y="3080547"/>
            <a:ext cx="4084805" cy="1166473"/>
          </a:xfrm>
          <a:prstGeom prst="rect">
            <a:avLst/>
          </a:prstGeom>
        </p:spPr>
        <p:txBody>
          <a:bodyPr lIns="0" tIns="0" rIns="0" bIns="0" rtlCol="0" anchor="t">
            <a:spAutoFit/>
          </a:bodyPr>
          <a:lstStyle/>
          <a:p>
            <a:pPr algn="ctr" defTabSz="1219170">
              <a:lnSpc>
                <a:spcPts val="2305"/>
              </a:lnSpc>
            </a:pPr>
            <a:r>
              <a:rPr lang="en-US" sz="1683">
                <a:solidFill>
                  <a:srgbClr val="FFFFFF"/>
                </a:solidFill>
                <a:latin typeface="Poppins Light"/>
                <a:ea typeface="Poppins Light"/>
                <a:cs typeface="Poppins Light"/>
                <a:sym typeface="Poppins Light"/>
              </a:rPr>
              <a:t> Incident Reporting Statistics</a:t>
            </a:r>
          </a:p>
          <a:p>
            <a:pPr algn="ctr" defTabSz="1219170">
              <a:lnSpc>
                <a:spcPts val="2305"/>
              </a:lnSpc>
            </a:pPr>
            <a:r>
              <a:rPr lang="en-US" sz="1683">
                <a:solidFill>
                  <a:srgbClr val="FFFFFF"/>
                </a:solidFill>
                <a:latin typeface="Poppins Light"/>
                <a:ea typeface="Poppins Light"/>
                <a:cs typeface="Poppins Light"/>
                <a:sym typeface="Poppins Light"/>
              </a:rPr>
              <a:t> Recent Events</a:t>
            </a:r>
          </a:p>
          <a:p>
            <a:pPr algn="ctr" defTabSz="1219170">
              <a:lnSpc>
                <a:spcPts val="2305"/>
              </a:lnSpc>
            </a:pPr>
            <a:r>
              <a:rPr lang="en-US" sz="1683">
                <a:solidFill>
                  <a:srgbClr val="FFFFFF"/>
                </a:solidFill>
                <a:latin typeface="Poppins Light"/>
                <a:ea typeface="Poppins Light"/>
                <a:cs typeface="Poppins Light"/>
                <a:sym typeface="Poppins Light"/>
              </a:rPr>
              <a:t> Q1 Cyber Intelligence Products</a:t>
            </a:r>
          </a:p>
          <a:p>
            <a:pPr algn="ctr" defTabSz="1219170">
              <a:lnSpc>
                <a:spcPts val="2305"/>
              </a:lnSpc>
            </a:pPr>
            <a:endParaRPr lang="en-US" sz="1683">
              <a:solidFill>
                <a:srgbClr val="FFFFFF"/>
              </a:solidFill>
              <a:latin typeface="Poppins Light"/>
              <a:ea typeface="Poppins Light"/>
              <a:cs typeface="Poppins Light"/>
              <a:sym typeface="Poppins Light"/>
            </a:endParaRPr>
          </a:p>
        </p:txBody>
      </p:sp>
      <p:sp>
        <p:nvSpPr>
          <p:cNvPr id="10" name="TextBox 10"/>
          <p:cNvSpPr txBox="1"/>
          <p:nvPr/>
        </p:nvSpPr>
        <p:spPr>
          <a:xfrm>
            <a:off x="11195169" y="6588625"/>
            <a:ext cx="923529" cy="167546"/>
          </a:xfrm>
          <a:prstGeom prst="rect">
            <a:avLst/>
          </a:prstGeom>
        </p:spPr>
        <p:txBody>
          <a:bodyPr lIns="0" tIns="0" rIns="0" bIns="0" rtlCol="0" anchor="t">
            <a:spAutoFit/>
          </a:bodyPr>
          <a:lstStyle/>
          <a:p>
            <a:pPr algn="ctr" defTabSz="1219170">
              <a:lnSpc>
                <a:spcPts val="1279"/>
              </a:lnSpc>
              <a:spcBef>
                <a:spcPct val="0"/>
              </a:spcBef>
            </a:pPr>
            <a:r>
              <a:rPr lang="en-US" sz="1184">
                <a:solidFill>
                  <a:srgbClr val="FFFFFF"/>
                </a:solidFill>
                <a:latin typeface="Poppins Light"/>
                <a:ea typeface="Poppins Light"/>
                <a:cs typeface="Poppins Light"/>
                <a:sym typeface="Poppins Light"/>
              </a:rPr>
              <a:t>U//FOUO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5555" b="-5555"/>
            </a:stretch>
          </a:blipFill>
        </p:spPr>
        <p:txBody>
          <a:bodyPr/>
          <a:lstStyle/>
          <a:p>
            <a:pPr defTabSz="1219170"/>
            <a:endParaRPr lang="en-US" sz="1200">
              <a:solidFill>
                <a:prstClr val="black"/>
              </a:solidFill>
              <a:latin typeface="Calibri" panose="020F0502020204030204"/>
            </a:endParaRPr>
          </a:p>
        </p:txBody>
      </p:sp>
      <p:sp>
        <p:nvSpPr>
          <p:cNvPr id="3" name="Freeform 3"/>
          <p:cNvSpPr/>
          <p:nvPr/>
        </p:nvSpPr>
        <p:spPr>
          <a:xfrm>
            <a:off x="9790141" y="7901"/>
            <a:ext cx="3865539" cy="1355801"/>
          </a:xfrm>
          <a:custGeom>
            <a:avLst/>
            <a:gdLst/>
            <a:ahLst/>
            <a:cxnLst/>
            <a:rect l="l" t="t" r="r" b="b"/>
            <a:pathLst>
              <a:path w="5798308" h="2033701">
                <a:moveTo>
                  <a:pt x="0" y="0"/>
                </a:moveTo>
                <a:lnTo>
                  <a:pt x="5798309" y="0"/>
                </a:lnTo>
                <a:lnTo>
                  <a:pt x="5798309" y="2033702"/>
                </a:lnTo>
                <a:lnTo>
                  <a:pt x="0" y="2033702"/>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txBody>
          <a:bodyPr/>
          <a:lstStyle/>
          <a:p>
            <a:pPr defTabSz="1219170"/>
            <a:endParaRPr lang="en-US" sz="1200">
              <a:solidFill>
                <a:prstClr val="black"/>
              </a:solidFill>
              <a:latin typeface="Calibri" panose="020F0502020204030204"/>
            </a:endParaRPr>
          </a:p>
        </p:txBody>
      </p:sp>
      <p:sp>
        <p:nvSpPr>
          <p:cNvPr id="4" name="TextBox 4"/>
          <p:cNvSpPr txBox="1"/>
          <p:nvPr/>
        </p:nvSpPr>
        <p:spPr>
          <a:xfrm>
            <a:off x="3462390" y="1304727"/>
            <a:ext cx="5078733" cy="1154162"/>
          </a:xfrm>
          <a:prstGeom prst="rect">
            <a:avLst/>
          </a:prstGeom>
        </p:spPr>
        <p:txBody>
          <a:bodyPr lIns="0" tIns="0" rIns="0" bIns="0" rtlCol="0" anchor="t">
            <a:spAutoFit/>
          </a:bodyPr>
          <a:lstStyle/>
          <a:p>
            <a:pPr algn="ctr" defTabSz="1219170">
              <a:lnSpc>
                <a:spcPts val="2984"/>
              </a:lnSpc>
            </a:pPr>
            <a:r>
              <a:rPr lang="en-US" sz="2763" spc="348">
                <a:solidFill>
                  <a:srgbClr val="FFFFFF"/>
                </a:solidFill>
                <a:latin typeface="HK Modular"/>
                <a:ea typeface="HK Modular"/>
                <a:cs typeface="HK Modular"/>
                <a:sym typeface="HK Modular"/>
              </a:rPr>
              <a:t>July 1,2022: </a:t>
            </a:r>
          </a:p>
          <a:p>
            <a:pPr algn="ctr" defTabSz="1219170">
              <a:lnSpc>
                <a:spcPts val="2984"/>
              </a:lnSpc>
            </a:pPr>
            <a:r>
              <a:rPr lang="en-US" sz="2763" spc="348">
                <a:solidFill>
                  <a:srgbClr val="FFFFFF"/>
                </a:solidFill>
                <a:latin typeface="HK Modular"/>
                <a:ea typeface="HK Modular"/>
                <a:cs typeface="HK Modular"/>
                <a:sym typeface="HK Modular"/>
              </a:rPr>
              <a:t>VA Code§2.2-5514</a:t>
            </a:r>
          </a:p>
          <a:p>
            <a:pPr algn="ctr" defTabSz="1219170">
              <a:lnSpc>
                <a:spcPts val="2984"/>
              </a:lnSpc>
              <a:spcBef>
                <a:spcPct val="0"/>
              </a:spcBef>
            </a:pPr>
            <a:endParaRPr lang="en-US" sz="2763" spc="348">
              <a:solidFill>
                <a:srgbClr val="FFFFFF"/>
              </a:solidFill>
              <a:latin typeface="HK Modular"/>
              <a:ea typeface="HK Modular"/>
              <a:cs typeface="HK Modular"/>
              <a:sym typeface="HK Modular"/>
            </a:endParaRPr>
          </a:p>
        </p:txBody>
      </p:sp>
      <p:sp>
        <p:nvSpPr>
          <p:cNvPr id="5" name="Freeform 5"/>
          <p:cNvSpPr/>
          <p:nvPr/>
        </p:nvSpPr>
        <p:spPr>
          <a:xfrm>
            <a:off x="-1422120" y="5409613"/>
            <a:ext cx="3865539" cy="1355801"/>
          </a:xfrm>
          <a:custGeom>
            <a:avLst/>
            <a:gdLst/>
            <a:ahLst/>
            <a:cxnLst/>
            <a:rect l="l" t="t" r="r" b="b"/>
            <a:pathLst>
              <a:path w="5798308" h="2033701">
                <a:moveTo>
                  <a:pt x="0" y="0"/>
                </a:moveTo>
                <a:lnTo>
                  <a:pt x="5798308" y="0"/>
                </a:lnTo>
                <a:lnTo>
                  <a:pt x="5798308" y="2033701"/>
                </a:lnTo>
                <a:lnTo>
                  <a:pt x="0" y="2033701"/>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txBody>
          <a:bodyPr/>
          <a:lstStyle/>
          <a:p>
            <a:pPr defTabSz="1219170"/>
            <a:endParaRPr lang="en-US" sz="1200">
              <a:solidFill>
                <a:prstClr val="black"/>
              </a:solidFill>
              <a:latin typeface="Calibri" panose="020F0502020204030204"/>
            </a:endParaRPr>
          </a:p>
        </p:txBody>
      </p:sp>
      <p:sp>
        <p:nvSpPr>
          <p:cNvPr id="6" name="TextBox 6"/>
          <p:cNvSpPr txBox="1"/>
          <p:nvPr/>
        </p:nvSpPr>
        <p:spPr>
          <a:xfrm>
            <a:off x="3462390" y="2155092"/>
            <a:ext cx="5267223" cy="4027834"/>
          </a:xfrm>
          <a:prstGeom prst="rect">
            <a:avLst/>
          </a:prstGeom>
        </p:spPr>
        <p:txBody>
          <a:bodyPr lIns="0" tIns="0" rIns="0" bIns="0" rtlCol="0" anchor="t">
            <a:spAutoFit/>
          </a:bodyPr>
          <a:lstStyle/>
          <a:p>
            <a:pPr defTabSz="1219170">
              <a:lnSpc>
                <a:spcPts val="2123"/>
              </a:lnSpc>
            </a:pPr>
            <a:r>
              <a:rPr lang="en-US" sz="1549">
                <a:solidFill>
                  <a:srgbClr val="FFFFFF"/>
                </a:solidFill>
                <a:latin typeface="Poppins Light"/>
                <a:ea typeface="Poppins Light"/>
                <a:cs typeface="Poppins Light"/>
                <a:sym typeface="Poppins Light"/>
              </a:rPr>
              <a:t>Every public body shall report all (</a:t>
            </a:r>
            <a:r>
              <a:rPr lang="en-US" sz="1549" err="1">
                <a:solidFill>
                  <a:srgbClr val="FFFFFF"/>
                </a:solidFill>
                <a:latin typeface="Poppins Light"/>
                <a:ea typeface="Poppins Light"/>
                <a:cs typeface="Poppins Light"/>
                <a:sym typeface="Poppins Light"/>
              </a:rPr>
              <a:t>i</a:t>
            </a:r>
            <a:r>
              <a:rPr lang="en-US" sz="1549">
                <a:solidFill>
                  <a:srgbClr val="FFFFFF"/>
                </a:solidFill>
                <a:latin typeface="Poppins Light"/>
                <a:ea typeface="Poppins Light"/>
                <a:cs typeface="Poppins Light"/>
                <a:sym typeface="Poppins Light"/>
              </a:rPr>
              <a:t>) known incidents that threaten the security of the Commonwealth's data or communications or result in exposure of data protected by federal or state laws and (ii) other incidents compromising the security of the public body's information technology systems with the potential to cause major disruption to normal activities of the public body or other public bodies. Such reports shall be made to the Virginia Fusion Intelligence Center within 24 hours from when the incident was discovered. The Virginia Fusion Intelligence Center shall share such reports with the Chief Information Officer, as described in § </a:t>
            </a:r>
            <a:r>
              <a:rPr lang="en-US" sz="1549" u="sng">
                <a:solidFill>
                  <a:prstClr val="white"/>
                </a:solidFill>
                <a:latin typeface="Poppins Light"/>
                <a:ea typeface="Poppins Light"/>
                <a:cs typeface="Poppins Light"/>
                <a:sym typeface="Poppins Light"/>
                <a:hlinkClick r:id="rId5" tooltip="https://law.lis.virginia.gov/vacode/2.2-2005/">
                  <a:extLst>
                    <a:ext uri="{A12FA001-AC4F-418D-AE19-62706E023703}">
                      <ahyp:hlinkClr xmlns:ahyp="http://schemas.microsoft.com/office/drawing/2018/hyperlinkcolor" val="tx"/>
                    </a:ext>
                  </a:extLst>
                </a:hlinkClick>
              </a:rPr>
              <a:t>2.2-2005</a:t>
            </a:r>
            <a:r>
              <a:rPr lang="en-US" sz="1549">
                <a:solidFill>
                  <a:srgbClr val="FFFFFF"/>
                </a:solidFill>
                <a:latin typeface="Poppins Light"/>
                <a:ea typeface="Poppins Light"/>
                <a:cs typeface="Poppins Light"/>
                <a:sym typeface="Poppins Light"/>
              </a:rPr>
              <a:t>, or his designee at the Virginia Information Technologies Agency, promptly upon receipt.</a:t>
            </a:r>
          </a:p>
        </p:txBody>
      </p:sp>
      <p:sp>
        <p:nvSpPr>
          <p:cNvPr id="7" name="TextBox 7"/>
          <p:cNvSpPr txBox="1"/>
          <p:nvPr/>
        </p:nvSpPr>
        <p:spPr>
          <a:xfrm>
            <a:off x="11195169" y="6588625"/>
            <a:ext cx="923529" cy="167546"/>
          </a:xfrm>
          <a:prstGeom prst="rect">
            <a:avLst/>
          </a:prstGeom>
        </p:spPr>
        <p:txBody>
          <a:bodyPr lIns="0" tIns="0" rIns="0" bIns="0" rtlCol="0" anchor="t">
            <a:spAutoFit/>
          </a:bodyPr>
          <a:lstStyle/>
          <a:p>
            <a:pPr algn="ctr" defTabSz="1219170">
              <a:lnSpc>
                <a:spcPts val="1279"/>
              </a:lnSpc>
              <a:spcBef>
                <a:spcPct val="0"/>
              </a:spcBef>
            </a:pPr>
            <a:r>
              <a:rPr lang="en-US" sz="1184">
                <a:solidFill>
                  <a:srgbClr val="FFFFFF"/>
                </a:solidFill>
                <a:latin typeface="Poppins Light"/>
                <a:ea typeface="Poppins Light"/>
                <a:cs typeface="Poppins Light"/>
                <a:sym typeface="Poppins Light"/>
              </a:rPr>
              <a:t>U//FOUO</a:t>
            </a:r>
          </a:p>
        </p:txBody>
      </p:sp>
      <p:sp>
        <p:nvSpPr>
          <p:cNvPr id="8" name="Freeform 8"/>
          <p:cNvSpPr/>
          <p:nvPr/>
        </p:nvSpPr>
        <p:spPr>
          <a:xfrm>
            <a:off x="0" y="0"/>
            <a:ext cx="1021299" cy="1021299"/>
          </a:xfrm>
          <a:custGeom>
            <a:avLst/>
            <a:gdLst/>
            <a:ahLst/>
            <a:cxnLst/>
            <a:rect l="l" t="t" r="r" b="b"/>
            <a:pathLst>
              <a:path w="1531948" h="1531948">
                <a:moveTo>
                  <a:pt x="0" y="0"/>
                </a:moveTo>
                <a:lnTo>
                  <a:pt x="1531948" y="0"/>
                </a:lnTo>
                <a:lnTo>
                  <a:pt x="1531948" y="1531948"/>
                </a:lnTo>
                <a:lnTo>
                  <a:pt x="0" y="1531948"/>
                </a:lnTo>
                <a:lnTo>
                  <a:pt x="0" y="0"/>
                </a:lnTo>
                <a:close/>
              </a:path>
            </a:pathLst>
          </a:custGeom>
          <a:blipFill>
            <a:blip r:embed="rId6"/>
            <a:stretch>
              <a:fillRect/>
            </a:stretch>
          </a:blipFill>
        </p:spPr>
        <p:txBody>
          <a:bodyPr/>
          <a:lstStyle/>
          <a:p>
            <a:pPr defTabSz="1219170"/>
            <a:endParaRPr lang="en-US" sz="1200">
              <a:solidFill>
                <a:prstClr val="black"/>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5555" b="-5555"/>
            </a:stretch>
          </a:blipFill>
        </p:spPr>
        <p:txBody>
          <a:bodyPr/>
          <a:lstStyle/>
          <a:p>
            <a:pPr defTabSz="1219170"/>
            <a:endParaRPr lang="en-US" sz="1200">
              <a:solidFill>
                <a:prstClr val="black"/>
              </a:solidFill>
              <a:latin typeface="Calibri" panose="020F0502020204030204"/>
            </a:endParaRPr>
          </a:p>
        </p:txBody>
      </p:sp>
      <p:grpSp>
        <p:nvGrpSpPr>
          <p:cNvPr id="3" name="Group 3"/>
          <p:cNvGrpSpPr/>
          <p:nvPr/>
        </p:nvGrpSpPr>
        <p:grpSpPr>
          <a:xfrm>
            <a:off x="-1524915" y="0"/>
            <a:ext cx="13643612" cy="1091883"/>
            <a:chOff x="0" y="0"/>
            <a:chExt cx="5390069" cy="431361"/>
          </a:xfrm>
        </p:grpSpPr>
        <p:sp>
          <p:nvSpPr>
            <p:cNvPr id="4" name="Freeform 4"/>
            <p:cNvSpPr/>
            <p:nvPr/>
          </p:nvSpPr>
          <p:spPr>
            <a:xfrm>
              <a:off x="0" y="0"/>
              <a:ext cx="5390069" cy="431361"/>
            </a:xfrm>
            <a:custGeom>
              <a:avLst/>
              <a:gdLst/>
              <a:ahLst/>
              <a:cxnLst/>
              <a:rect l="l" t="t" r="r" b="b"/>
              <a:pathLst>
                <a:path w="5390069" h="431361">
                  <a:moveTo>
                    <a:pt x="0" y="0"/>
                  </a:moveTo>
                  <a:lnTo>
                    <a:pt x="5390069" y="0"/>
                  </a:lnTo>
                  <a:lnTo>
                    <a:pt x="5390069" y="431361"/>
                  </a:lnTo>
                  <a:lnTo>
                    <a:pt x="0" y="431361"/>
                  </a:lnTo>
                  <a:close/>
                </a:path>
              </a:pathLst>
            </a:custGeom>
            <a:gradFill rotWithShape="1">
              <a:gsLst>
                <a:gs pos="0">
                  <a:srgbClr val="060F1F">
                    <a:alpha val="0"/>
                  </a:srgbClr>
                </a:gs>
                <a:gs pos="33333">
                  <a:srgbClr val="071121">
                    <a:alpha val="100000"/>
                  </a:srgbClr>
                </a:gs>
                <a:gs pos="66667">
                  <a:srgbClr val="4F5661">
                    <a:alpha val="78500"/>
                  </a:srgbClr>
                </a:gs>
                <a:gs pos="100000">
                  <a:srgbClr val="060F1F">
                    <a:alpha val="0"/>
                  </a:srgbClr>
                </a:gs>
              </a:gsLst>
              <a:lin ang="0"/>
            </a:gradFill>
          </p:spPr>
          <p:txBody>
            <a:bodyPr/>
            <a:lstStyle/>
            <a:p>
              <a:pPr defTabSz="1219170"/>
              <a:endParaRPr lang="en-US" sz="1200">
                <a:solidFill>
                  <a:prstClr val="black"/>
                </a:solidFill>
                <a:latin typeface="Calibri" panose="020F0502020204030204"/>
              </a:endParaRPr>
            </a:p>
          </p:txBody>
        </p:sp>
        <p:sp>
          <p:nvSpPr>
            <p:cNvPr id="5" name="TextBox 5"/>
            <p:cNvSpPr txBox="1"/>
            <p:nvPr/>
          </p:nvSpPr>
          <p:spPr>
            <a:xfrm>
              <a:off x="0" y="0"/>
              <a:ext cx="5390069" cy="431361"/>
            </a:xfrm>
            <a:prstGeom prst="rect">
              <a:avLst/>
            </a:prstGeom>
          </p:spPr>
          <p:txBody>
            <a:bodyPr lIns="33867" tIns="33867" rIns="33867" bIns="33867" rtlCol="0" anchor="ctr"/>
            <a:lstStyle/>
            <a:p>
              <a:pPr algn="ctr" defTabSz="1219170">
                <a:lnSpc>
                  <a:spcPts val="1279"/>
                </a:lnSpc>
              </a:pPr>
              <a:endParaRPr sz="1200">
                <a:solidFill>
                  <a:prstClr val="black"/>
                </a:solidFill>
                <a:latin typeface="Calibri" panose="020F0502020204030204"/>
              </a:endParaRPr>
            </a:p>
          </p:txBody>
        </p:sp>
      </p:grpSp>
      <p:grpSp>
        <p:nvGrpSpPr>
          <p:cNvPr id="6" name="Group 6"/>
          <p:cNvGrpSpPr>
            <a:grpSpLocks noChangeAspect="1"/>
          </p:cNvGrpSpPr>
          <p:nvPr/>
        </p:nvGrpSpPr>
        <p:grpSpPr>
          <a:xfrm>
            <a:off x="510649" y="2243972"/>
            <a:ext cx="1654512" cy="1654512"/>
            <a:chOff x="0" y="0"/>
            <a:chExt cx="14840029" cy="14840029"/>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4274C3">
                    <a:alpha val="100000"/>
                  </a:srgbClr>
                </a:gs>
                <a:gs pos="50000">
                  <a:srgbClr val="4F5661">
                    <a:alpha val="78500"/>
                  </a:srgbClr>
                </a:gs>
                <a:gs pos="100000">
                  <a:srgbClr val="060F1F">
                    <a:alpha val="0"/>
                  </a:srgbClr>
                </a:gs>
              </a:gsLst>
              <a:lin ang="0"/>
            </a:gradFill>
          </p:spPr>
          <p:txBody>
            <a:bodyPr/>
            <a:lstStyle/>
            <a:p>
              <a:pPr defTabSz="1219170"/>
              <a:endParaRPr lang="en-US" sz="1200">
                <a:solidFill>
                  <a:prstClr val="black"/>
                </a:solidFill>
                <a:latin typeface="Calibri" panose="020F0502020204030204"/>
              </a:endParaRPr>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pPr defTabSz="1219170"/>
              <a:endParaRPr lang="en-US" sz="1200">
                <a:solidFill>
                  <a:prstClr val="black"/>
                </a:solidFill>
                <a:latin typeface="Calibri" panose="020F0502020204030204"/>
              </a:endParaRPr>
            </a:p>
          </p:txBody>
        </p:sp>
        <p:sp>
          <p:nvSpPr>
            <p:cNvPr id="9" name="Freeform 9"/>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23" r="223"/>
              </a:stretch>
            </a:blipFill>
          </p:spPr>
          <p:txBody>
            <a:bodyPr/>
            <a:lstStyle/>
            <a:p>
              <a:pPr defTabSz="1219170"/>
              <a:endParaRPr lang="en-US" sz="1200">
                <a:solidFill>
                  <a:prstClr val="black"/>
                </a:solidFill>
                <a:latin typeface="Calibri" panose="020F0502020204030204"/>
              </a:endParaRPr>
            </a:p>
          </p:txBody>
        </p:sp>
      </p:grpSp>
      <p:sp>
        <p:nvSpPr>
          <p:cNvPr id="10" name="Freeform 10"/>
          <p:cNvSpPr/>
          <p:nvPr/>
        </p:nvSpPr>
        <p:spPr>
          <a:xfrm>
            <a:off x="1548500" y="2002989"/>
            <a:ext cx="4142181" cy="1765955"/>
          </a:xfrm>
          <a:custGeom>
            <a:avLst/>
            <a:gdLst/>
            <a:ahLst/>
            <a:cxnLst/>
            <a:rect l="l" t="t" r="r" b="b"/>
            <a:pathLst>
              <a:path w="6213272" h="2648932">
                <a:moveTo>
                  <a:pt x="0" y="0"/>
                </a:moveTo>
                <a:lnTo>
                  <a:pt x="6213272" y="0"/>
                </a:lnTo>
                <a:lnTo>
                  <a:pt x="6213272" y="2648933"/>
                </a:lnTo>
                <a:lnTo>
                  <a:pt x="0" y="2648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endParaRPr lang="en-US" sz="1200">
              <a:solidFill>
                <a:prstClr val="black"/>
              </a:solidFill>
              <a:latin typeface="Calibri" panose="020F0502020204030204"/>
            </a:endParaRPr>
          </a:p>
        </p:txBody>
      </p:sp>
      <p:sp>
        <p:nvSpPr>
          <p:cNvPr id="11" name="Freeform 11"/>
          <p:cNvSpPr/>
          <p:nvPr/>
        </p:nvSpPr>
        <p:spPr>
          <a:xfrm>
            <a:off x="0" y="0"/>
            <a:ext cx="1021299" cy="1021299"/>
          </a:xfrm>
          <a:custGeom>
            <a:avLst/>
            <a:gdLst/>
            <a:ahLst/>
            <a:cxnLst/>
            <a:rect l="l" t="t" r="r" b="b"/>
            <a:pathLst>
              <a:path w="1531948" h="1531948">
                <a:moveTo>
                  <a:pt x="0" y="0"/>
                </a:moveTo>
                <a:lnTo>
                  <a:pt x="1531948" y="0"/>
                </a:lnTo>
                <a:lnTo>
                  <a:pt x="1531948" y="1531948"/>
                </a:lnTo>
                <a:lnTo>
                  <a:pt x="0" y="1531948"/>
                </a:lnTo>
                <a:lnTo>
                  <a:pt x="0" y="0"/>
                </a:lnTo>
                <a:close/>
              </a:path>
            </a:pathLst>
          </a:custGeom>
          <a:blipFill>
            <a:blip r:embed="rId6"/>
            <a:stretch>
              <a:fillRect/>
            </a:stretch>
          </a:blipFill>
        </p:spPr>
        <p:txBody>
          <a:bodyPr/>
          <a:lstStyle/>
          <a:p>
            <a:pPr defTabSz="1219170"/>
            <a:endParaRPr lang="en-US" sz="1200">
              <a:solidFill>
                <a:prstClr val="black"/>
              </a:solidFill>
              <a:latin typeface="Calibri" panose="020F0502020204030204"/>
            </a:endParaRPr>
          </a:p>
        </p:txBody>
      </p:sp>
      <p:grpSp>
        <p:nvGrpSpPr>
          <p:cNvPr id="12" name="Group 12"/>
          <p:cNvGrpSpPr>
            <a:grpSpLocks noChangeAspect="1"/>
          </p:cNvGrpSpPr>
          <p:nvPr/>
        </p:nvGrpSpPr>
        <p:grpSpPr>
          <a:xfrm>
            <a:off x="510649" y="4666583"/>
            <a:ext cx="1654512" cy="1654512"/>
            <a:chOff x="0" y="0"/>
            <a:chExt cx="14840029" cy="14840029"/>
          </a:xfrm>
        </p:grpSpPr>
        <p:sp>
          <p:nvSpPr>
            <p:cNvPr id="13" name="Freeform 13"/>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4274C3">
                    <a:alpha val="100000"/>
                  </a:srgbClr>
                </a:gs>
                <a:gs pos="50000">
                  <a:srgbClr val="4F5661">
                    <a:alpha val="78500"/>
                  </a:srgbClr>
                </a:gs>
                <a:gs pos="100000">
                  <a:srgbClr val="060F1F">
                    <a:alpha val="0"/>
                  </a:srgbClr>
                </a:gs>
              </a:gsLst>
              <a:lin ang="0"/>
            </a:gradFill>
          </p:spPr>
          <p:txBody>
            <a:bodyPr/>
            <a:lstStyle/>
            <a:p>
              <a:pPr defTabSz="1219170"/>
              <a:endParaRPr lang="en-US" sz="1200">
                <a:solidFill>
                  <a:prstClr val="black"/>
                </a:solidFill>
                <a:latin typeface="Calibri" panose="020F0502020204030204"/>
              </a:endParaRPr>
            </a:p>
          </p:txBody>
        </p:sp>
        <p:sp>
          <p:nvSpPr>
            <p:cNvPr id="14" name="Freeform 14"/>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pPr defTabSz="1219170"/>
              <a:endParaRPr lang="en-US" sz="1200">
                <a:solidFill>
                  <a:prstClr val="black"/>
                </a:solidFill>
                <a:latin typeface="Calibri" panose="020F0502020204030204"/>
              </a:endParaRPr>
            </a:p>
          </p:txBody>
        </p:sp>
        <p:sp>
          <p:nvSpPr>
            <p:cNvPr id="15" name="Freeform 15"/>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7"/>
              <a:stretch>
                <a:fillRect l="-24572" r="-24572"/>
              </a:stretch>
            </a:blipFill>
          </p:spPr>
          <p:txBody>
            <a:bodyPr/>
            <a:lstStyle/>
            <a:p>
              <a:pPr defTabSz="1219170"/>
              <a:endParaRPr lang="en-US" sz="1200">
                <a:solidFill>
                  <a:prstClr val="black"/>
                </a:solidFill>
                <a:latin typeface="Calibri" panose="020F0502020204030204"/>
              </a:endParaRPr>
            </a:p>
          </p:txBody>
        </p:sp>
      </p:grpSp>
      <p:sp>
        <p:nvSpPr>
          <p:cNvPr id="16" name="Freeform 16"/>
          <p:cNvSpPr/>
          <p:nvPr/>
        </p:nvSpPr>
        <p:spPr>
          <a:xfrm>
            <a:off x="1548500" y="4246715"/>
            <a:ext cx="4142181" cy="1765955"/>
          </a:xfrm>
          <a:custGeom>
            <a:avLst/>
            <a:gdLst/>
            <a:ahLst/>
            <a:cxnLst/>
            <a:rect l="l" t="t" r="r" b="b"/>
            <a:pathLst>
              <a:path w="6213272" h="2648932">
                <a:moveTo>
                  <a:pt x="0" y="0"/>
                </a:moveTo>
                <a:lnTo>
                  <a:pt x="6213272" y="0"/>
                </a:lnTo>
                <a:lnTo>
                  <a:pt x="6213272" y="2648933"/>
                </a:lnTo>
                <a:lnTo>
                  <a:pt x="0" y="2648933"/>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pPr defTabSz="1219170"/>
            <a:endParaRPr lang="en-US" sz="1200">
              <a:solidFill>
                <a:prstClr val="black"/>
              </a:solidFill>
              <a:latin typeface="Calibri" panose="020F0502020204030204"/>
            </a:endParaRPr>
          </a:p>
        </p:txBody>
      </p:sp>
      <p:grpSp>
        <p:nvGrpSpPr>
          <p:cNvPr id="17" name="Group 17"/>
          <p:cNvGrpSpPr>
            <a:grpSpLocks noChangeAspect="1"/>
          </p:cNvGrpSpPr>
          <p:nvPr/>
        </p:nvGrpSpPr>
        <p:grpSpPr>
          <a:xfrm>
            <a:off x="6225731" y="3236304"/>
            <a:ext cx="1654512" cy="1654512"/>
            <a:chOff x="0" y="0"/>
            <a:chExt cx="14840029" cy="14840029"/>
          </a:xfrm>
        </p:grpSpPr>
        <p:sp>
          <p:nvSpPr>
            <p:cNvPr id="18" name="Freeform 1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4274C3">
                    <a:alpha val="100000"/>
                  </a:srgbClr>
                </a:gs>
                <a:gs pos="50000">
                  <a:srgbClr val="4F5661">
                    <a:alpha val="78500"/>
                  </a:srgbClr>
                </a:gs>
                <a:gs pos="100000">
                  <a:srgbClr val="060F1F">
                    <a:alpha val="0"/>
                  </a:srgbClr>
                </a:gs>
              </a:gsLst>
              <a:lin ang="0"/>
            </a:gradFill>
          </p:spPr>
          <p:txBody>
            <a:bodyPr/>
            <a:lstStyle/>
            <a:p>
              <a:pPr defTabSz="1219170"/>
              <a:endParaRPr lang="en-US" sz="1200">
                <a:solidFill>
                  <a:prstClr val="black"/>
                </a:solidFill>
                <a:latin typeface="Calibri" panose="020F0502020204030204"/>
              </a:endParaRPr>
            </a:p>
          </p:txBody>
        </p:sp>
        <p:sp>
          <p:nvSpPr>
            <p:cNvPr id="19" name="Freeform 1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pPr defTabSz="1219170"/>
              <a:endParaRPr lang="en-US" sz="1200">
                <a:solidFill>
                  <a:prstClr val="black"/>
                </a:solidFill>
                <a:latin typeface="Calibri" panose="020F0502020204030204"/>
              </a:endParaRPr>
            </a:p>
          </p:txBody>
        </p:sp>
        <p:sp>
          <p:nvSpPr>
            <p:cNvPr id="20" name="Freeform 2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9"/>
              <a:stretch>
                <a:fillRect l="-24712" r="-24712"/>
              </a:stretch>
            </a:blipFill>
          </p:spPr>
          <p:txBody>
            <a:bodyPr/>
            <a:lstStyle/>
            <a:p>
              <a:pPr defTabSz="1219170"/>
              <a:endParaRPr lang="en-US" sz="1200">
                <a:solidFill>
                  <a:prstClr val="black"/>
                </a:solidFill>
                <a:latin typeface="Calibri" panose="020F0502020204030204"/>
              </a:endParaRPr>
            </a:p>
          </p:txBody>
        </p:sp>
      </p:grpSp>
      <p:sp>
        <p:nvSpPr>
          <p:cNvPr id="21" name="Freeform 21"/>
          <p:cNvSpPr/>
          <p:nvPr/>
        </p:nvSpPr>
        <p:spPr>
          <a:xfrm>
            <a:off x="7120114" y="3000008"/>
            <a:ext cx="4142181" cy="1765955"/>
          </a:xfrm>
          <a:custGeom>
            <a:avLst/>
            <a:gdLst/>
            <a:ahLst/>
            <a:cxnLst/>
            <a:rect l="l" t="t" r="r" b="b"/>
            <a:pathLst>
              <a:path w="6213272" h="2648932">
                <a:moveTo>
                  <a:pt x="0" y="0"/>
                </a:moveTo>
                <a:lnTo>
                  <a:pt x="6213272" y="0"/>
                </a:lnTo>
                <a:lnTo>
                  <a:pt x="6213272" y="2648933"/>
                </a:lnTo>
                <a:lnTo>
                  <a:pt x="0" y="2648933"/>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pPr defTabSz="1219170"/>
            <a:endParaRPr lang="en-US" sz="1200">
              <a:solidFill>
                <a:prstClr val="black"/>
              </a:solidFill>
              <a:latin typeface="Calibri" panose="020F0502020204030204"/>
            </a:endParaRPr>
          </a:p>
        </p:txBody>
      </p:sp>
      <p:sp>
        <p:nvSpPr>
          <p:cNvPr id="22" name="TextBox 22"/>
          <p:cNvSpPr txBox="1"/>
          <p:nvPr/>
        </p:nvSpPr>
        <p:spPr>
          <a:xfrm>
            <a:off x="4208494" y="536050"/>
            <a:ext cx="4175964" cy="333425"/>
          </a:xfrm>
          <a:prstGeom prst="rect">
            <a:avLst/>
          </a:prstGeom>
        </p:spPr>
        <p:txBody>
          <a:bodyPr lIns="0" tIns="0" rIns="0" bIns="0" rtlCol="0" anchor="t">
            <a:spAutoFit/>
          </a:bodyPr>
          <a:lstStyle/>
          <a:p>
            <a:pPr defTabSz="1219170">
              <a:lnSpc>
                <a:spcPts val="2627"/>
              </a:lnSpc>
              <a:spcBef>
                <a:spcPct val="0"/>
              </a:spcBef>
            </a:pPr>
            <a:r>
              <a:rPr lang="en-US" sz="2432" spc="307">
                <a:solidFill>
                  <a:srgbClr val="FFFFFF"/>
                </a:solidFill>
                <a:latin typeface="HK Modular"/>
                <a:ea typeface="HK Modular"/>
                <a:cs typeface="HK Modular"/>
                <a:sym typeface="HK Modular"/>
              </a:rPr>
              <a:t>Recent Events</a:t>
            </a:r>
          </a:p>
        </p:txBody>
      </p:sp>
      <p:sp>
        <p:nvSpPr>
          <p:cNvPr id="23" name="TextBox 23"/>
          <p:cNvSpPr txBox="1"/>
          <p:nvPr/>
        </p:nvSpPr>
        <p:spPr>
          <a:xfrm>
            <a:off x="3126906" y="2475842"/>
            <a:ext cx="2400761" cy="395429"/>
          </a:xfrm>
          <a:prstGeom prst="rect">
            <a:avLst/>
          </a:prstGeom>
        </p:spPr>
        <p:txBody>
          <a:bodyPr lIns="0" tIns="0" rIns="0" bIns="0" rtlCol="0" anchor="t">
            <a:spAutoFit/>
          </a:bodyPr>
          <a:lstStyle/>
          <a:p>
            <a:pPr algn="ctr" defTabSz="1219170">
              <a:lnSpc>
                <a:spcPts val="1443"/>
              </a:lnSpc>
              <a:spcBef>
                <a:spcPct val="0"/>
              </a:spcBef>
            </a:pPr>
            <a:r>
              <a:rPr lang="en-US" sz="2400" b="1">
                <a:solidFill>
                  <a:srgbClr val="FFFFFF"/>
                </a:solidFill>
                <a:latin typeface="Poppins Semi-Bold"/>
                <a:ea typeface="Poppins Semi-Bold"/>
                <a:cs typeface="Poppins Semi-Bold"/>
                <a:sym typeface="Poppins Semi-Bold"/>
              </a:rPr>
              <a:t>Oracle Cloud Breach</a:t>
            </a:r>
          </a:p>
        </p:txBody>
      </p:sp>
      <p:sp>
        <p:nvSpPr>
          <p:cNvPr id="24" name="TextBox 24"/>
          <p:cNvSpPr txBox="1"/>
          <p:nvPr/>
        </p:nvSpPr>
        <p:spPr>
          <a:xfrm>
            <a:off x="11195169" y="6588625"/>
            <a:ext cx="923529" cy="167546"/>
          </a:xfrm>
          <a:prstGeom prst="rect">
            <a:avLst/>
          </a:prstGeom>
        </p:spPr>
        <p:txBody>
          <a:bodyPr lIns="0" tIns="0" rIns="0" bIns="0" rtlCol="0" anchor="t">
            <a:spAutoFit/>
          </a:bodyPr>
          <a:lstStyle/>
          <a:p>
            <a:pPr algn="ctr" defTabSz="1219170">
              <a:lnSpc>
                <a:spcPts val="1279"/>
              </a:lnSpc>
              <a:spcBef>
                <a:spcPct val="0"/>
              </a:spcBef>
            </a:pPr>
            <a:r>
              <a:rPr lang="en-US" sz="1184">
                <a:solidFill>
                  <a:srgbClr val="FFFFFF"/>
                </a:solidFill>
                <a:latin typeface="Poppins Light"/>
                <a:ea typeface="Poppins Light"/>
                <a:cs typeface="Poppins Light"/>
                <a:sym typeface="Poppins Light"/>
              </a:rPr>
              <a:t>U//FOUO</a:t>
            </a:r>
          </a:p>
        </p:txBody>
      </p:sp>
      <p:sp>
        <p:nvSpPr>
          <p:cNvPr id="25" name="TextBox 25"/>
          <p:cNvSpPr txBox="1"/>
          <p:nvPr/>
        </p:nvSpPr>
        <p:spPr>
          <a:xfrm>
            <a:off x="3067785" y="4778664"/>
            <a:ext cx="2519003" cy="386388"/>
          </a:xfrm>
          <a:prstGeom prst="rect">
            <a:avLst/>
          </a:prstGeom>
        </p:spPr>
        <p:txBody>
          <a:bodyPr lIns="0" tIns="0" rIns="0" bIns="0" rtlCol="0" anchor="t">
            <a:spAutoFit/>
          </a:bodyPr>
          <a:lstStyle/>
          <a:p>
            <a:pPr algn="ctr" defTabSz="1219170">
              <a:lnSpc>
                <a:spcPts val="1443"/>
              </a:lnSpc>
              <a:spcBef>
                <a:spcPct val="0"/>
              </a:spcBef>
            </a:pPr>
            <a:r>
              <a:rPr lang="en-US" sz="2133" b="1">
                <a:solidFill>
                  <a:srgbClr val="FFFFFF"/>
                </a:solidFill>
                <a:latin typeface="Poppins Semi-Bold"/>
                <a:ea typeface="Poppins Semi-Bold"/>
                <a:cs typeface="Poppins Semi-Bold"/>
                <a:sym typeface="Poppins Semi-Bold"/>
              </a:rPr>
              <a:t>Trump Winery DDoS Attacks</a:t>
            </a:r>
          </a:p>
        </p:txBody>
      </p:sp>
      <p:sp>
        <p:nvSpPr>
          <p:cNvPr id="26" name="TextBox 26"/>
          <p:cNvSpPr txBox="1"/>
          <p:nvPr/>
        </p:nvSpPr>
        <p:spPr>
          <a:xfrm>
            <a:off x="8676165" y="3582175"/>
            <a:ext cx="2519003" cy="206851"/>
          </a:xfrm>
          <a:prstGeom prst="rect">
            <a:avLst/>
          </a:prstGeom>
        </p:spPr>
        <p:txBody>
          <a:bodyPr lIns="0" tIns="0" rIns="0" bIns="0" rtlCol="0" anchor="t">
            <a:spAutoFit/>
          </a:bodyPr>
          <a:lstStyle/>
          <a:p>
            <a:pPr algn="ctr" defTabSz="1219170">
              <a:lnSpc>
                <a:spcPts val="1443"/>
              </a:lnSpc>
              <a:spcBef>
                <a:spcPct val="0"/>
              </a:spcBef>
            </a:pPr>
            <a:r>
              <a:rPr lang="en-US" sz="2133" b="1">
                <a:solidFill>
                  <a:srgbClr val="FFFFFF"/>
                </a:solidFill>
                <a:latin typeface="Poppins Semi-Bold"/>
                <a:ea typeface="Poppins Semi-Bold"/>
                <a:cs typeface="Poppins Semi-Bold"/>
                <a:sym typeface="Poppins Semi-Bold"/>
              </a:rPr>
              <a:t>Fog Ransomware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5555" b="-5555"/>
            </a:stretch>
          </a:blipFill>
        </p:spPr>
        <p:txBody>
          <a:bodyPr/>
          <a:lstStyle/>
          <a:p>
            <a:pPr defTabSz="1219170"/>
            <a:endParaRPr lang="en-US" sz="1200">
              <a:solidFill>
                <a:prstClr val="black"/>
              </a:solidFill>
              <a:latin typeface="Calibri" panose="020F0502020204030204"/>
            </a:endParaRPr>
          </a:p>
        </p:txBody>
      </p:sp>
      <p:sp>
        <p:nvSpPr>
          <p:cNvPr id="3" name="TextBox 3"/>
          <p:cNvSpPr txBox="1"/>
          <p:nvPr/>
        </p:nvSpPr>
        <p:spPr>
          <a:xfrm>
            <a:off x="2419201" y="2798245"/>
            <a:ext cx="7353601" cy="589905"/>
          </a:xfrm>
          <a:prstGeom prst="rect">
            <a:avLst/>
          </a:prstGeom>
        </p:spPr>
        <p:txBody>
          <a:bodyPr lIns="0" tIns="0" rIns="0" bIns="0" rtlCol="0" anchor="t">
            <a:spAutoFit/>
          </a:bodyPr>
          <a:lstStyle/>
          <a:p>
            <a:pPr algn="ctr" defTabSz="1219170">
              <a:lnSpc>
                <a:spcPts val="4632"/>
              </a:lnSpc>
            </a:pPr>
            <a:r>
              <a:rPr lang="en-US" sz="4289" spc="540">
                <a:solidFill>
                  <a:srgbClr val="FFFFFF"/>
                </a:solidFill>
                <a:latin typeface="HK Modular"/>
                <a:ea typeface="HK Modular"/>
                <a:cs typeface="HK Modular"/>
                <a:sym typeface="HK Modular"/>
              </a:rPr>
              <a:t>Questions?</a:t>
            </a:r>
          </a:p>
        </p:txBody>
      </p:sp>
      <p:sp>
        <p:nvSpPr>
          <p:cNvPr id="4" name="TextBox 4"/>
          <p:cNvSpPr txBox="1"/>
          <p:nvPr/>
        </p:nvSpPr>
        <p:spPr>
          <a:xfrm>
            <a:off x="11195169" y="6588625"/>
            <a:ext cx="923529" cy="167546"/>
          </a:xfrm>
          <a:prstGeom prst="rect">
            <a:avLst/>
          </a:prstGeom>
        </p:spPr>
        <p:txBody>
          <a:bodyPr lIns="0" tIns="0" rIns="0" bIns="0" rtlCol="0" anchor="t">
            <a:spAutoFit/>
          </a:bodyPr>
          <a:lstStyle/>
          <a:p>
            <a:pPr algn="ctr" defTabSz="1219170">
              <a:lnSpc>
                <a:spcPts val="1279"/>
              </a:lnSpc>
              <a:spcBef>
                <a:spcPct val="0"/>
              </a:spcBef>
            </a:pPr>
            <a:r>
              <a:rPr lang="en-US" sz="1184">
                <a:solidFill>
                  <a:srgbClr val="FFFFFF"/>
                </a:solidFill>
                <a:latin typeface="Poppins Light"/>
                <a:ea typeface="Poppins Light"/>
                <a:cs typeface="Poppins Light"/>
                <a:sym typeface="Poppins Light"/>
              </a:rPr>
              <a:t>U//FOUO</a:t>
            </a:r>
          </a:p>
        </p:txBody>
      </p:sp>
      <p:sp>
        <p:nvSpPr>
          <p:cNvPr id="5" name="Freeform 5"/>
          <p:cNvSpPr/>
          <p:nvPr/>
        </p:nvSpPr>
        <p:spPr>
          <a:xfrm>
            <a:off x="0" y="0"/>
            <a:ext cx="1021299" cy="1021299"/>
          </a:xfrm>
          <a:custGeom>
            <a:avLst/>
            <a:gdLst/>
            <a:ahLst/>
            <a:cxnLst/>
            <a:rect l="l" t="t" r="r" b="b"/>
            <a:pathLst>
              <a:path w="1531948" h="1531948">
                <a:moveTo>
                  <a:pt x="0" y="0"/>
                </a:moveTo>
                <a:lnTo>
                  <a:pt x="1531948" y="0"/>
                </a:lnTo>
                <a:lnTo>
                  <a:pt x="1531948" y="1531948"/>
                </a:lnTo>
                <a:lnTo>
                  <a:pt x="0" y="1531948"/>
                </a:lnTo>
                <a:lnTo>
                  <a:pt x="0" y="0"/>
                </a:lnTo>
                <a:close/>
              </a:path>
            </a:pathLst>
          </a:custGeom>
          <a:blipFill>
            <a:blip r:embed="rId3"/>
            <a:stretch>
              <a:fillRect/>
            </a:stretch>
          </a:blipFill>
        </p:spPr>
        <p:txBody>
          <a:bodyPr/>
          <a:lstStyle/>
          <a:p>
            <a:pPr defTabSz="1219170"/>
            <a:endParaRPr lang="en-US" sz="1200">
              <a:solidFill>
                <a:prstClr val="black"/>
              </a:solidFill>
              <a:latin typeface="Calibri" panose="020F050202020403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E815642-0702-7E3F-81C9-EFDFF976E1E9}"/>
              </a:ext>
            </a:extLst>
          </p:cNvPr>
          <p:cNvSpPr>
            <a:spLocks noGrp="1"/>
          </p:cNvSpPr>
          <p:nvPr>
            <p:ph type="body" sz="quarter" idx="12"/>
          </p:nvPr>
        </p:nvSpPr>
        <p:spPr>
          <a:xfrm>
            <a:off x="6105646" y="2438288"/>
            <a:ext cx="5222753" cy="941612"/>
          </a:xfrm>
        </p:spPr>
        <p:txBody>
          <a:bodyPr>
            <a:normAutofit fontScale="85000" lnSpcReduction="10000"/>
          </a:bodyPr>
          <a:lstStyle/>
          <a:p>
            <a:r>
              <a:rPr lang="en-US"/>
              <a:t>Server Vulnerability Compliant Patching Schedule</a:t>
            </a:r>
          </a:p>
        </p:txBody>
      </p:sp>
      <p:sp>
        <p:nvSpPr>
          <p:cNvPr id="20" name="Text Placeholder 19">
            <a:extLst>
              <a:ext uri="{FF2B5EF4-FFF2-40B4-BE49-F238E27FC236}">
                <a16:creationId xmlns:a16="http://schemas.microsoft.com/office/drawing/2014/main" id="{F5A1EFBB-6FE7-0C6A-C7E5-BE1603467A92}"/>
              </a:ext>
            </a:extLst>
          </p:cNvPr>
          <p:cNvSpPr>
            <a:spLocks noGrp="1"/>
          </p:cNvSpPr>
          <p:nvPr>
            <p:ph type="body" sz="quarter" idx="13"/>
          </p:nvPr>
        </p:nvSpPr>
        <p:spPr>
          <a:xfrm>
            <a:off x="5863901" y="3420855"/>
            <a:ext cx="5492052" cy="485518"/>
          </a:xfrm>
        </p:spPr>
        <p:txBody>
          <a:bodyPr>
            <a:normAutofit fontScale="70000" lnSpcReduction="20000"/>
          </a:bodyPr>
          <a:lstStyle/>
          <a:p>
            <a:r>
              <a:rPr lang="en-US"/>
              <a:t>SEC530 30-Day ‘High’ and ‘Critical’ Compliance </a:t>
            </a:r>
          </a:p>
        </p:txBody>
      </p:sp>
      <p:sp>
        <p:nvSpPr>
          <p:cNvPr id="21" name="Text Placeholder 20">
            <a:extLst>
              <a:ext uri="{FF2B5EF4-FFF2-40B4-BE49-F238E27FC236}">
                <a16:creationId xmlns:a16="http://schemas.microsoft.com/office/drawing/2014/main" id="{132EBD9A-27B3-72A0-AE3D-71B495FD49B5}"/>
              </a:ext>
            </a:extLst>
          </p:cNvPr>
          <p:cNvSpPr>
            <a:spLocks noGrp="1"/>
          </p:cNvSpPr>
          <p:nvPr>
            <p:ph type="body" sz="quarter" idx="14"/>
          </p:nvPr>
        </p:nvSpPr>
        <p:spPr>
          <a:xfrm>
            <a:off x="6105646" y="4827563"/>
            <a:ext cx="4052888" cy="692704"/>
          </a:xfrm>
        </p:spPr>
        <p:txBody>
          <a:bodyPr/>
          <a:lstStyle/>
          <a:p>
            <a:r>
              <a:rPr lang="en-US"/>
              <a:t>John C Del Grosso</a:t>
            </a:r>
          </a:p>
          <a:p>
            <a:r>
              <a:rPr lang="en-US"/>
              <a:t>VITA SSDC Service Owner</a:t>
            </a:r>
          </a:p>
        </p:txBody>
      </p:sp>
      <p:pic>
        <p:nvPicPr>
          <p:cNvPr id="3" name="Picture 2">
            <a:extLst>
              <a:ext uri="{FF2B5EF4-FFF2-40B4-BE49-F238E27FC236}">
                <a16:creationId xmlns:a16="http://schemas.microsoft.com/office/drawing/2014/main" id="{B1F7712E-51E7-54E9-F454-62E85D9EDB39}"/>
              </a:ext>
            </a:extLst>
          </p:cNvPr>
          <p:cNvPicPr>
            <a:picLocks noChangeAspect="1"/>
          </p:cNvPicPr>
          <p:nvPr/>
        </p:nvPicPr>
        <p:blipFill>
          <a:blip r:embed="rId3"/>
          <a:stretch>
            <a:fillRect/>
          </a:stretch>
        </p:blipFill>
        <p:spPr>
          <a:xfrm>
            <a:off x="1089969" y="497113"/>
            <a:ext cx="4235793" cy="5489469"/>
          </a:xfrm>
          <a:prstGeom prst="rect">
            <a:avLst/>
          </a:prstGeom>
        </p:spPr>
      </p:pic>
    </p:spTree>
    <p:extLst>
      <p:ext uri="{BB962C8B-B14F-4D97-AF65-F5344CB8AC3E}">
        <p14:creationId xmlns:p14="http://schemas.microsoft.com/office/powerpoint/2010/main" val="4092997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A9E49-4F6A-3F85-C032-63EC5A5E1BB9}"/>
              </a:ext>
            </a:extLst>
          </p:cNvPr>
          <p:cNvSpPr>
            <a:spLocks noGrp="1"/>
          </p:cNvSpPr>
          <p:nvPr>
            <p:ph type="body" sz="quarter" idx="10"/>
          </p:nvPr>
        </p:nvSpPr>
        <p:spPr/>
        <p:txBody>
          <a:bodyPr/>
          <a:lstStyle/>
          <a:p>
            <a:r>
              <a:rPr lang="en-US"/>
              <a:t>Agenda</a:t>
            </a:r>
          </a:p>
        </p:txBody>
      </p:sp>
      <p:sp>
        <p:nvSpPr>
          <p:cNvPr id="5" name="Text Placeholder 7">
            <a:extLst>
              <a:ext uri="{FF2B5EF4-FFF2-40B4-BE49-F238E27FC236}">
                <a16:creationId xmlns:a16="http://schemas.microsoft.com/office/drawing/2014/main" id="{22F3C3C6-9112-3F9A-8249-500EC8811775}"/>
              </a:ext>
            </a:extLst>
          </p:cNvPr>
          <p:cNvSpPr txBox="1">
            <a:spLocks/>
          </p:cNvSpPr>
          <p:nvPr/>
        </p:nvSpPr>
        <p:spPr>
          <a:xfrm>
            <a:off x="685800" y="1279071"/>
            <a:ext cx="10687050" cy="439782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389" marR="0" lvl="1" indent="-342900" algn="l" defTabSz="914377" rtl="0" eaLnBrk="1" fontAlgn="auto" latinLnBrk="0" hangingPunct="1">
              <a:lnSpc>
                <a:spcPct val="20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Server Patching Process</a:t>
            </a:r>
          </a:p>
          <a:p>
            <a:pPr marL="914389" marR="0" lvl="1" indent="-342900" algn="l" defTabSz="914377" rtl="0" eaLnBrk="1" fontAlgn="auto" latinLnBrk="0" hangingPunct="1">
              <a:lnSpc>
                <a:spcPct val="20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Server Patching Window assignments</a:t>
            </a:r>
          </a:p>
          <a:p>
            <a:pPr marL="914389" marR="0" lvl="1" indent="-342900" algn="l" defTabSz="914377" rtl="0" eaLnBrk="1" fontAlgn="auto" latinLnBrk="0" hangingPunct="1">
              <a:lnSpc>
                <a:spcPct val="20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SEC530 Compliance Requirements</a:t>
            </a:r>
          </a:p>
          <a:p>
            <a:pPr marL="914389" marR="0" lvl="1" indent="-342900" algn="l" defTabSz="914377" rtl="0" eaLnBrk="1" fontAlgn="auto" latinLnBrk="0" hangingPunct="1">
              <a:lnSpc>
                <a:spcPct val="20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Prior Patch Schedule</a:t>
            </a:r>
          </a:p>
          <a:p>
            <a:pPr marL="914389" marR="0" lvl="1" indent="-342900" algn="l" defTabSz="914377" rtl="0" eaLnBrk="1" fontAlgn="auto" latinLnBrk="0" hangingPunct="1">
              <a:lnSpc>
                <a:spcPct val="20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New Patch Schedule</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539969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53E50B7D-29E8-3EFA-25A2-45BB1BDB0F04}"/>
              </a:ext>
            </a:extLst>
          </p:cNvPr>
          <p:cNvSpPr txBox="1">
            <a:spLocks/>
          </p:cNvSpPr>
          <p:nvPr/>
        </p:nvSpPr>
        <p:spPr>
          <a:xfrm>
            <a:off x="413886" y="1145309"/>
            <a:ext cx="5682114" cy="5016711"/>
          </a:xfrm>
          <a:prstGeom prst="rect">
            <a:avLst/>
          </a:prstGeom>
        </p:spPr>
        <p:txBody>
          <a:bodyPr lIns="91440" tIns="45720" rIns="91440" bIns="45720" anchor="t">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900" b="1" i="0" u="none"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rPr>
              <a:t>SEC520</a:t>
            </a:r>
            <a:r>
              <a:rPr kumimoji="0" lang="en-US" sz="2000" b="1" i="0" u="none"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rPr>
              <a:t> </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4.7.2 Requirements</a:t>
            </a:r>
          </a:p>
          <a:p>
            <a:pPr marL="914400" marR="0" lvl="1" indent="-457200" algn="l" defTabSz="914377" rtl="0" eaLnBrk="1" fontAlgn="auto" latinLnBrk="0" hangingPunct="1">
              <a:lnSpc>
                <a:spcPct val="170000"/>
              </a:lnSpc>
              <a:spcBef>
                <a:spcPts val="0"/>
              </a:spcBef>
              <a:spcAft>
                <a:spcPts val="0"/>
              </a:spcAft>
              <a:buClr>
                <a:srgbClr val="920075"/>
              </a:buClr>
              <a:buSzTx/>
              <a:buFont typeface="+mj-lt"/>
              <a:buAutoNum type="alphaLcPeriod"/>
              <a:tabLst/>
              <a:defRPr/>
            </a:pPr>
            <a:r>
              <a:rPr kumimoji="0" lang="en-US" sz="21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Fix vulnerabilities within 30 days of a fix becoming available that are either: </a:t>
            </a:r>
          </a:p>
          <a:p>
            <a:pPr marL="1371588" marR="0" lvl="2" indent="-457200" algn="l" defTabSz="914377" rtl="0" eaLnBrk="1" fontAlgn="auto" latinLnBrk="0" hangingPunct="1">
              <a:lnSpc>
                <a:spcPct val="170000"/>
              </a:lnSpc>
              <a:spcBef>
                <a:spcPts val="0"/>
              </a:spcBef>
              <a:spcAft>
                <a:spcPts val="0"/>
              </a:spcAft>
              <a:buClr>
                <a:srgbClr val="920075"/>
              </a:buClr>
              <a:buSzTx/>
              <a:buFont typeface="+mj-lt"/>
              <a:buAutoNum type="arabicPeriod"/>
              <a:tabLst/>
              <a:defRPr/>
            </a:pPr>
            <a:r>
              <a:rPr kumimoji="0" lang="en-US" sz="21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Rated as critical or high (CVSS V3 Score of 7-10) according to the National Vulnerability Database (VND)</a:t>
            </a:r>
          </a:p>
          <a:p>
            <a:pPr marL="1371588" marR="0" lvl="2" indent="-457200" algn="l" defTabSz="914377" rtl="0" eaLnBrk="1" fontAlgn="auto" latinLnBrk="0" hangingPunct="1">
              <a:lnSpc>
                <a:spcPct val="170000"/>
              </a:lnSpc>
              <a:spcBef>
                <a:spcPts val="0"/>
              </a:spcBef>
              <a:spcAft>
                <a:spcPts val="0"/>
              </a:spcAft>
              <a:buClr>
                <a:srgbClr val="920075"/>
              </a:buClr>
              <a:buSzTx/>
              <a:buFont typeface="+mj-lt"/>
              <a:buAutoNum type="arabicPeriod"/>
              <a:tabLst/>
              <a:defRPr/>
            </a:pPr>
            <a:r>
              <a:rPr kumimoji="0" lang="en-US" sz="21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 Otherwise identified by CSRM </a:t>
            </a:r>
          </a:p>
          <a:p>
            <a:pPr marL="914400" marR="0" lvl="1" indent="-457200" algn="l" defTabSz="914377" rtl="0" eaLnBrk="1" fontAlgn="auto" latinLnBrk="0" hangingPunct="1">
              <a:lnSpc>
                <a:spcPct val="170000"/>
              </a:lnSpc>
              <a:spcBef>
                <a:spcPts val="0"/>
              </a:spcBef>
              <a:spcAft>
                <a:spcPts val="0"/>
              </a:spcAft>
              <a:buClr>
                <a:srgbClr val="920075"/>
              </a:buClr>
              <a:buSzTx/>
              <a:buFont typeface="+mj-lt"/>
              <a:buAutoNum type="alphaLcPeriod"/>
              <a:tabLst/>
              <a:defRPr/>
            </a:pPr>
            <a:r>
              <a:rPr kumimoji="0" lang="en-US" sz="21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Remediate all other vulnerabilities within 90 days of a fix becoming available.  </a:t>
            </a:r>
          </a:p>
          <a:p>
            <a:pPr marL="914400" marR="0" lvl="1" indent="-457200" algn="l" defTabSz="914377" rtl="0" eaLnBrk="1" fontAlgn="auto" latinLnBrk="0" hangingPunct="1">
              <a:lnSpc>
                <a:spcPct val="170000"/>
              </a:lnSpc>
              <a:spcBef>
                <a:spcPts val="0"/>
              </a:spcBef>
              <a:spcAft>
                <a:spcPts val="0"/>
              </a:spcAft>
              <a:buClr>
                <a:srgbClr val="920075"/>
              </a:buClr>
              <a:buSzTx/>
              <a:buFont typeface="+mj-lt"/>
              <a:buAutoNum type="alphaLcPeriod"/>
              <a:tabLst/>
              <a:defRPr/>
            </a:pPr>
            <a:r>
              <a:rPr kumimoji="0" lang="en-US" sz="21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Acquire an approved security exception for the vulnerability should it not be remediated within the timeframes identified. Mitigating controls will be expected as part of this process. </a:t>
            </a:r>
          </a:p>
        </p:txBody>
      </p:sp>
      <p:sp>
        <p:nvSpPr>
          <p:cNvPr id="6" name="Text Placeholder 1">
            <a:extLst>
              <a:ext uri="{FF2B5EF4-FFF2-40B4-BE49-F238E27FC236}">
                <a16:creationId xmlns:a16="http://schemas.microsoft.com/office/drawing/2014/main" id="{C9913A05-D121-9C31-C0E5-B261F1F5AB7E}"/>
              </a:ext>
            </a:extLst>
          </p:cNvPr>
          <p:cNvSpPr txBox="1">
            <a:spLocks/>
          </p:cNvSpPr>
          <p:nvPr/>
        </p:nvSpPr>
        <p:spPr>
          <a:xfrm>
            <a:off x="685800" y="695980"/>
            <a:ext cx="9978081" cy="523220"/>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Clr>
                <a:srgbClr val="920075"/>
              </a:buClr>
              <a:buFont typeface="Arial" panose="020B0604020202020204" pitchFamily="34" charset="0"/>
              <a:buNone/>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SEC520 Risk Management Requirement &amp; SEC530 Information Security Standard Requirement</a:t>
            </a:r>
          </a:p>
        </p:txBody>
      </p:sp>
      <p:sp>
        <p:nvSpPr>
          <p:cNvPr id="9" name="Text Placeholder 7">
            <a:extLst>
              <a:ext uri="{FF2B5EF4-FFF2-40B4-BE49-F238E27FC236}">
                <a16:creationId xmlns:a16="http://schemas.microsoft.com/office/drawing/2014/main" id="{B66F3331-E890-AA45-A861-C562D014DF85}"/>
              </a:ext>
            </a:extLst>
          </p:cNvPr>
          <p:cNvSpPr txBox="1">
            <a:spLocks/>
          </p:cNvSpPr>
          <p:nvPr/>
        </p:nvSpPr>
        <p:spPr>
          <a:xfrm>
            <a:off x="6014185" y="1145308"/>
            <a:ext cx="5682114" cy="5016711"/>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rPr>
              <a:t>SEC530</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SI-2 FLAW REMEDIATION</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AutoNum type="alphaLcPeriod"/>
              <a:tabLst/>
              <a:defRPr/>
            </a:pPr>
            <a:r>
              <a:rPr kumimoji="0" lang="en-US" sz="15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Identify, report, and correct system flaws; </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AutoNum type="alphaLcPeriod"/>
              <a:tabLst/>
              <a:defRPr/>
            </a:pPr>
            <a:r>
              <a:rPr kumimoji="0" lang="en-US" sz="15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Test software and firmware updates related to flaw remediation for effectiveness and potential side effects before installation; </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AutoNum type="alphaLcPeriod"/>
              <a:tabLst/>
              <a:defRPr/>
            </a:pPr>
            <a:r>
              <a:rPr kumimoji="0" lang="en-US" sz="15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Install security-relevant software and firmware updates within at least 30 days or within a timeframe approved by Commonwealth Security and Risk Management of the release of the updates; and </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AutoNum type="alphaLcPeriod"/>
              <a:tabLst/>
              <a:defRPr/>
            </a:pPr>
            <a:r>
              <a:rPr kumimoji="0" lang="en-US" sz="15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Incorporate flaw remediation into the organizational configuration management process.</a:t>
            </a:r>
            <a:endParaRPr kumimoji="0" lang="en-US" sz="15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57676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9B303-4996-5B0E-7A26-4682E97EE0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B04E3B-5B21-35B2-C91B-807796709BFD}"/>
              </a:ext>
            </a:extLst>
          </p:cNvPr>
          <p:cNvSpPr>
            <a:spLocks noGrp="1"/>
          </p:cNvSpPr>
          <p:nvPr>
            <p:ph type="body" sz="quarter" idx="10"/>
          </p:nvPr>
        </p:nvSpPr>
        <p:spPr/>
        <p:txBody>
          <a:bodyPr/>
          <a:lstStyle/>
          <a:p>
            <a:r>
              <a:rPr lang="en-US"/>
              <a:t>Patching Processes</a:t>
            </a:r>
          </a:p>
        </p:txBody>
      </p:sp>
      <p:sp>
        <p:nvSpPr>
          <p:cNvPr id="3" name="Text Placeholder 7">
            <a:extLst>
              <a:ext uri="{FF2B5EF4-FFF2-40B4-BE49-F238E27FC236}">
                <a16:creationId xmlns:a16="http://schemas.microsoft.com/office/drawing/2014/main" id="{6BBA5519-6243-347D-734A-98130A6F3CA6}"/>
              </a:ext>
            </a:extLst>
          </p:cNvPr>
          <p:cNvSpPr txBox="1">
            <a:spLocks/>
          </p:cNvSpPr>
          <p:nvPr/>
        </p:nvSpPr>
        <p:spPr>
          <a:xfrm>
            <a:off x="685800" y="1279071"/>
            <a:ext cx="10687050" cy="4397829"/>
          </a:xfrm>
          <a:prstGeom prst="rect">
            <a:avLst/>
          </a:prstGeom>
        </p:spPr>
        <p:txBody>
          <a:bodyPr lIns="91440" tIns="45720" rIns="91440" bIns="45720" anchor="t">
            <a:normAutofit fontScale="850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rPr>
              <a:t>Patching Processes</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Patching is a continual activity which is done weekly, even to some degree, daily, depending on application ownership and VITA/Supplier responsibility.</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Most patching by Unisys is automated using the Ivanti Management System with no manual intervention.  The Ivanti system reports the patch results, any issues or failures are investigated by the SSDC patch team and rectified either manually or a re-patch from Ivanti is completed until successful.</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Manual patching is accomplished for Oracle-based Operating Systems and Applications or other situations where servers did not ‘take’ the patch from Ivanti.</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Suppliers have support responsibility for applications, as listed in the ESSP (Enterprise Software Security Patching List.</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7574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88261-911D-072F-9BF8-77CF5D88FA64}"/>
              </a:ext>
            </a:extLst>
          </p:cNvPr>
          <p:cNvSpPr txBox="1"/>
          <p:nvPr/>
        </p:nvSpPr>
        <p:spPr>
          <a:xfrm>
            <a:off x="552849" y="5497550"/>
            <a:ext cx="11226645" cy="400110"/>
          </a:xfrm>
          <a:prstGeom prst="rect">
            <a:avLst/>
          </a:prstGeom>
          <a:noFill/>
        </p:spPr>
        <p:txBody>
          <a:bodyPr wrap="square" lIns="91440" tIns="45720" rIns="91440" bIns="45720" rtlCol="0" anchor="t">
            <a:spAutoFit/>
          </a:bodyPr>
          <a:lstStyle/>
          <a:p>
            <a:pPr algn="ctr"/>
            <a:endParaRPr lang="en-US" sz="2000" b="1">
              <a:solidFill>
                <a:srgbClr val="28798C"/>
              </a:solidFill>
              <a:latin typeface="Roboto"/>
              <a:ea typeface="Roboto"/>
              <a:cs typeface="Roboto"/>
            </a:endParaRPr>
          </a:p>
        </p:txBody>
      </p:sp>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2837302"/>
            <a:ext cx="10747744" cy="31861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70000"/>
              </a:lnSpc>
              <a:spcBef>
                <a:spcPts val="0"/>
              </a:spcBef>
              <a:buFont typeface="Arial" panose="020B0604020202020204" pitchFamily="34" charset="0"/>
              <a:buNone/>
            </a:pPr>
            <a:endParaRPr lang="en-US" sz="2000" b="1">
              <a:solidFill>
                <a:srgbClr val="414042"/>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Text&#10;&#10;Description automatically generated">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1888049831"/>
              </p:ext>
            </p:extLst>
          </p:nvPr>
        </p:nvGraphicFramePr>
        <p:xfrm>
          <a:off x="1017469" y="1458465"/>
          <a:ext cx="10165080" cy="4944304"/>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600316">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461782">
                <a:tc>
                  <a:txBody>
                    <a:bodyPr/>
                    <a:lstStyle/>
                    <a:p>
                      <a:pPr lvl="0">
                        <a:buNone/>
                      </a:pPr>
                      <a:r>
                        <a:rPr lang="en-US" sz="2000" b="1" i="0" u="none" strike="noStrike" noProof="0">
                          <a:solidFill>
                            <a:srgbClr val="005E6E"/>
                          </a:solidFill>
                          <a:latin typeface="roboto"/>
                        </a:rPr>
                        <a:t>VFC Cyber Program</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Chris Cruz/VSP, VFC and Scott Brinkley/ VITA</a:t>
                      </a:r>
                      <a:endParaRPr lang="en-US" sz="2000">
                        <a:solidFill>
                          <a:srgbClr val="005E6E"/>
                        </a:solidFill>
                        <a:latin typeface="roboto"/>
                      </a:endParaRPr>
                    </a:p>
                  </a:txBody>
                  <a:tcPr/>
                </a:tc>
                <a:extLst>
                  <a:ext uri="{0D108BD9-81ED-4DB2-BD59-A6C34878D82A}">
                    <a16:rowId xmlns:a16="http://schemas.microsoft.com/office/drawing/2014/main" val="357959388"/>
                  </a:ext>
                </a:extLst>
              </a:tr>
              <a:tr h="869434">
                <a:tc>
                  <a:txBody>
                    <a:bodyPr/>
                    <a:lstStyle/>
                    <a:p>
                      <a:pPr lvl="0">
                        <a:buNone/>
                      </a:pPr>
                      <a:r>
                        <a:rPr lang="en-US" sz="2000" b="1" i="0" u="none" strike="noStrike" noProof="0">
                          <a:solidFill>
                            <a:srgbClr val="005E6E"/>
                          </a:solidFill>
                          <a:latin typeface="roboto"/>
                        </a:rPr>
                        <a:t>Server Vulnerability Compliant Patching Schedule</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2640365344"/>
                  </a:ext>
                </a:extLst>
              </a:tr>
              <a:tr h="819696">
                <a:tc>
                  <a:txBody>
                    <a:bodyPr/>
                    <a:lstStyle/>
                    <a:p>
                      <a:pPr lvl="0">
                        <a:buNone/>
                      </a:pPr>
                      <a:r>
                        <a:rPr lang="en-US" sz="2000" b="1" i="0" u="none" strike="noStrike" noProof="0">
                          <a:solidFill>
                            <a:srgbClr val="005E6E"/>
                          </a:solidFill>
                          <a:latin typeface="roboto"/>
                        </a:rPr>
                        <a:t>Cyber Vault Service (CVS)</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50729629"/>
                  </a:ext>
                </a:extLst>
              </a:tr>
              <a:tr h="683812">
                <a:tc>
                  <a:txBody>
                    <a:bodyPr/>
                    <a:lstStyle/>
                    <a:p>
                      <a:pPr lvl="0">
                        <a:buNone/>
                      </a:pPr>
                      <a:r>
                        <a:rPr lang="en-US" sz="2000" b="1" i="0" u="none" strike="noStrike" noProof="0">
                          <a:solidFill>
                            <a:srgbClr val="005E6E"/>
                          </a:solidFill>
                          <a:latin typeface="roboto"/>
                        </a:rPr>
                        <a:t>Announcements &amp; 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808224">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a:solidFill>
                          <a:srgbClr val="005E6E"/>
                        </a:solidFill>
                      </a:endParaRPr>
                    </a:p>
                  </a:txBody>
                  <a:tcPr/>
                </a:tc>
                <a:extLst>
                  <a:ext uri="{0D108BD9-81ED-4DB2-BD59-A6C34878D82A}">
                    <a16:rowId xmlns:a16="http://schemas.microsoft.com/office/drawing/2014/main" val="2499087591"/>
                  </a:ext>
                </a:extLst>
              </a:tr>
            </a:tbl>
          </a:graphicData>
        </a:graphic>
      </p:graphicFrame>
      <p:sp>
        <p:nvSpPr>
          <p:cNvPr id="25" name="TextBox 24">
            <a:extLst>
              <a:ext uri="{FF2B5EF4-FFF2-40B4-BE49-F238E27FC236}">
                <a16:creationId xmlns:a16="http://schemas.microsoft.com/office/drawing/2014/main" id="{E431C65D-8BBA-0959-DA30-01E754958044}"/>
              </a:ext>
            </a:extLst>
          </p:cNvPr>
          <p:cNvSpPr txBox="1"/>
          <p:nvPr/>
        </p:nvSpPr>
        <p:spPr>
          <a:xfrm>
            <a:off x="723204" y="1453196"/>
            <a:ext cx="7677691" cy="523220"/>
          </a:xfrm>
          <a:prstGeom prst="rect">
            <a:avLst/>
          </a:prstGeom>
          <a:noFill/>
        </p:spPr>
        <p:txBody>
          <a:bodyPr wrap="square" lIns="91440" tIns="45720" rIns="91440" bIns="45720" rtlCol="0" anchor="t">
            <a:spAutoFit/>
          </a:bodyPr>
          <a:lstStyle/>
          <a:p>
            <a:r>
              <a:rPr lang="en-US" sz="2800" b="1">
                <a:solidFill>
                  <a:srgbClr val="28798C"/>
                </a:solidFill>
                <a:latin typeface="Roboto"/>
                <a:ea typeface="Roboto"/>
                <a:cs typeface="Roboto"/>
              </a:rPr>
              <a:t>   Agenda                                            Presenter</a:t>
            </a:r>
            <a:endParaRPr lang="en-US" sz="2400" b="1">
              <a:solidFill>
                <a:srgbClr val="28798C"/>
              </a:solidFill>
              <a:latin typeface="Roboto"/>
              <a:ea typeface="Roboto"/>
              <a:cs typeface="Roboto"/>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C5F77-B58C-DBD3-4C6E-3449AD4375EE}"/>
              </a:ext>
            </a:extLst>
          </p:cNvPr>
          <p:cNvSpPr>
            <a:spLocks noGrp="1"/>
          </p:cNvSpPr>
          <p:nvPr>
            <p:ph type="body" sz="quarter" idx="10"/>
          </p:nvPr>
        </p:nvSpPr>
        <p:spPr>
          <a:xfrm>
            <a:off x="547254" y="432744"/>
            <a:ext cx="7786687" cy="523220"/>
          </a:xfrm>
        </p:spPr>
        <p:txBody>
          <a:bodyPr/>
          <a:lstStyle/>
          <a:p>
            <a:r>
              <a:rPr lang="en-US"/>
              <a:t>Patching Window Assignments</a:t>
            </a:r>
          </a:p>
        </p:txBody>
      </p:sp>
      <p:sp>
        <p:nvSpPr>
          <p:cNvPr id="3" name="Text Placeholder 7">
            <a:extLst>
              <a:ext uri="{FF2B5EF4-FFF2-40B4-BE49-F238E27FC236}">
                <a16:creationId xmlns:a16="http://schemas.microsoft.com/office/drawing/2014/main" id="{53E50B7D-29E8-3EFA-25A2-45BB1BDB0F04}"/>
              </a:ext>
            </a:extLst>
          </p:cNvPr>
          <p:cNvSpPr txBox="1">
            <a:spLocks/>
          </p:cNvSpPr>
          <p:nvPr/>
        </p:nvSpPr>
        <p:spPr>
          <a:xfrm>
            <a:off x="405713" y="587637"/>
            <a:ext cx="11380573" cy="5362774"/>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 </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Unisys schedules “Patch Windows”  initially when servers are placed into production</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 specific patching window can be requested when a server is requested (Service Catalog) or</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Patching window can be assigned/modified via Service Request (indicate </a:t>
            </a:r>
            <a:r>
              <a:rPr kumimoji="0" lang="en-US" sz="1600" b="0" i="0" u="none" strike="noStrike" kern="1200" cap="none" spc="0" normalizeH="0" baseline="0" noProof="0" err="1">
                <a:ln>
                  <a:noFill/>
                </a:ln>
                <a:solidFill>
                  <a:srgbClr val="414042"/>
                </a:solidFill>
                <a:effectLst/>
                <a:uLnTx/>
                <a:uFillTx/>
                <a:latin typeface="Roboto" panose="02000000000000000000" pitchFamily="2" charset="0"/>
                <a:ea typeface="Roboto" panose="02000000000000000000" pitchFamily="2" charset="0"/>
                <a:cs typeface="+mn-cs"/>
              </a:rPr>
              <a:t>servername</a:t>
            </a: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 and preferred patch cycle)</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Push &amp; Stage:  Agency can request that patches are staged (pushed) on the server but not initiated automatically.  The Agency can either reboot the server themselves to start and complete the patching –or- request that Unisys initiate the reboot via Service Request</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Push &amp; Reboot:  Server will be rebooted when patches are applied, as necessary, </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Patch cycles are based on Microsoft Patch Tuesday, when all Microsoft, Adobe and other patches are released.</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Linux/RHEL patches are released through the month – generally every one or two weeks based on patch type</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In most months, </a:t>
            </a:r>
            <a:r>
              <a:rPr kumimoji="0" lang="en-US" sz="1600" b="0" i="0" u="sng"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patching occurs in the middle or  second half of the month as Patch Tuesday occurs between the 8</a:t>
            </a:r>
            <a:r>
              <a:rPr kumimoji="0" lang="en-US" sz="1600" b="0" i="0" u="sng" strike="noStrike" kern="1200" cap="none" spc="0" normalizeH="0" baseline="30000" noProof="0">
                <a:ln>
                  <a:noFill/>
                </a:ln>
                <a:solidFill>
                  <a:srgbClr val="414042"/>
                </a:solidFill>
                <a:effectLst/>
                <a:uLnTx/>
                <a:uFillTx/>
                <a:latin typeface="Roboto" panose="02000000000000000000" pitchFamily="2" charset="0"/>
                <a:ea typeface="Roboto" panose="02000000000000000000" pitchFamily="2" charset="0"/>
                <a:cs typeface="+mn-cs"/>
              </a:rPr>
              <a:t>th</a:t>
            </a:r>
            <a:r>
              <a:rPr kumimoji="0" lang="en-US" sz="1600" b="0" i="0" u="sng"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 and 14</a:t>
            </a:r>
            <a:r>
              <a:rPr kumimoji="0" lang="en-US" sz="1600" b="0" i="0" u="sng" strike="noStrike" kern="1200" cap="none" spc="0" normalizeH="0" baseline="30000" noProof="0">
                <a:ln>
                  <a:noFill/>
                </a:ln>
                <a:solidFill>
                  <a:srgbClr val="414042"/>
                </a:solidFill>
                <a:effectLst/>
                <a:uLnTx/>
                <a:uFillTx/>
                <a:latin typeface="Roboto" panose="02000000000000000000" pitchFamily="2" charset="0"/>
                <a:ea typeface="Roboto" panose="02000000000000000000" pitchFamily="2" charset="0"/>
                <a:cs typeface="+mn-cs"/>
              </a:rPr>
              <a:t>th</a:t>
            </a:r>
            <a:r>
              <a:rPr kumimoji="0" lang="en-US" sz="1600" b="0" i="0" u="sng"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 nearly halfway into the month.</a:t>
            </a:r>
          </a:p>
        </p:txBody>
      </p:sp>
    </p:spTree>
    <p:extLst>
      <p:ext uri="{BB962C8B-B14F-4D97-AF65-F5344CB8AC3E}">
        <p14:creationId xmlns:p14="http://schemas.microsoft.com/office/powerpoint/2010/main" val="1079232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E98D3-93D0-FD5F-9841-9E930A8597A2}"/>
              </a:ext>
            </a:extLst>
          </p:cNvPr>
          <p:cNvSpPr>
            <a:spLocks noGrp="1"/>
          </p:cNvSpPr>
          <p:nvPr>
            <p:ph type="body" sz="quarter" idx="10"/>
          </p:nvPr>
        </p:nvSpPr>
        <p:spPr>
          <a:xfrm>
            <a:off x="389093" y="511762"/>
            <a:ext cx="7786687" cy="523220"/>
          </a:xfrm>
        </p:spPr>
        <p:txBody>
          <a:bodyPr>
            <a:normAutofit fontScale="92500"/>
          </a:bodyPr>
          <a:lstStyle/>
          <a:p>
            <a:r>
              <a:rPr lang="en-US"/>
              <a:t>VITA/Unisys Patch Window Details (Current State)</a:t>
            </a:r>
          </a:p>
        </p:txBody>
      </p:sp>
      <p:graphicFrame>
        <p:nvGraphicFramePr>
          <p:cNvPr id="4" name="Table 3">
            <a:extLst>
              <a:ext uri="{FF2B5EF4-FFF2-40B4-BE49-F238E27FC236}">
                <a16:creationId xmlns:a16="http://schemas.microsoft.com/office/drawing/2014/main" id="{4FC388FA-C4B6-E2F3-5732-B552FBE8BDCB}"/>
              </a:ext>
            </a:extLst>
          </p:cNvPr>
          <p:cNvGraphicFramePr>
            <a:graphicFrameLocks noGrp="1"/>
          </p:cNvGraphicFramePr>
          <p:nvPr/>
        </p:nvGraphicFramePr>
        <p:xfrm>
          <a:off x="910863" y="1133176"/>
          <a:ext cx="10370274" cy="4591648"/>
        </p:xfrm>
        <a:graphic>
          <a:graphicData uri="http://schemas.openxmlformats.org/drawingml/2006/table">
            <a:tbl>
              <a:tblPr firstRow="1" bandRow="1">
                <a:tableStyleId>{5C22544A-7EE6-4342-B048-85BDC9FD1C3A}</a:tableStyleId>
              </a:tblPr>
              <a:tblGrid>
                <a:gridCol w="1505842">
                  <a:extLst>
                    <a:ext uri="{9D8B030D-6E8A-4147-A177-3AD203B41FA5}">
                      <a16:colId xmlns:a16="http://schemas.microsoft.com/office/drawing/2014/main" val="575524097"/>
                    </a:ext>
                  </a:extLst>
                </a:gridCol>
                <a:gridCol w="587749">
                  <a:extLst>
                    <a:ext uri="{9D8B030D-6E8A-4147-A177-3AD203B41FA5}">
                      <a16:colId xmlns:a16="http://schemas.microsoft.com/office/drawing/2014/main" val="1165736596"/>
                    </a:ext>
                  </a:extLst>
                </a:gridCol>
                <a:gridCol w="3730250">
                  <a:extLst>
                    <a:ext uri="{9D8B030D-6E8A-4147-A177-3AD203B41FA5}">
                      <a16:colId xmlns:a16="http://schemas.microsoft.com/office/drawing/2014/main" val="3119430161"/>
                    </a:ext>
                  </a:extLst>
                </a:gridCol>
                <a:gridCol w="4546433">
                  <a:extLst>
                    <a:ext uri="{9D8B030D-6E8A-4147-A177-3AD203B41FA5}">
                      <a16:colId xmlns:a16="http://schemas.microsoft.com/office/drawing/2014/main" val="1446820809"/>
                    </a:ext>
                  </a:extLst>
                </a:gridCol>
              </a:tblGrid>
              <a:tr h="484972">
                <a:tc>
                  <a:txBody>
                    <a:bodyPr/>
                    <a:lstStyle/>
                    <a:p>
                      <a:r>
                        <a:rPr lang="en-US" sz="1200"/>
                        <a:t>Patch Window</a:t>
                      </a:r>
                    </a:p>
                    <a:p>
                      <a:r>
                        <a:rPr lang="en-US" sz="1200"/>
                        <a:t> (in CMBD)</a:t>
                      </a:r>
                    </a:p>
                  </a:txBody>
                  <a:tcPr/>
                </a:tc>
                <a:tc>
                  <a:txBody>
                    <a:bodyPr/>
                    <a:lstStyle/>
                    <a:p>
                      <a:r>
                        <a:rPr lang="en-US" sz="1200"/>
                        <a:t>Server Count</a:t>
                      </a:r>
                    </a:p>
                  </a:txBody>
                  <a:tcPr/>
                </a:tc>
                <a:tc>
                  <a:txBody>
                    <a:bodyPr/>
                    <a:lstStyle/>
                    <a:p>
                      <a:r>
                        <a:rPr lang="en-US" sz="1200"/>
                        <a:t>Day and Time of Patch Window</a:t>
                      </a:r>
                    </a:p>
                  </a:txBody>
                  <a:tcPr/>
                </a:tc>
                <a:tc>
                  <a:txBody>
                    <a:bodyPr/>
                    <a:lstStyle/>
                    <a:p>
                      <a:r>
                        <a:rPr lang="en-US" sz="1200"/>
                        <a:t>Comments</a:t>
                      </a:r>
                    </a:p>
                  </a:txBody>
                  <a:tcPr/>
                </a:tc>
                <a:extLst>
                  <a:ext uri="{0D108BD9-81ED-4DB2-BD59-A6C34878D82A}">
                    <a16:rowId xmlns:a16="http://schemas.microsoft.com/office/drawing/2014/main" val="3302890579"/>
                  </a:ext>
                </a:extLst>
              </a:tr>
              <a:tr h="426171">
                <a:tc>
                  <a:txBody>
                    <a:bodyPr/>
                    <a:lstStyle/>
                    <a:p>
                      <a:r>
                        <a:rPr lang="en-US" sz="1200"/>
                        <a:t>Window A: Pilot Group</a:t>
                      </a:r>
                    </a:p>
                  </a:txBody>
                  <a:tcPr/>
                </a:tc>
                <a:tc>
                  <a:txBody>
                    <a:bodyPr/>
                    <a:lstStyle/>
                    <a:p>
                      <a:r>
                        <a:rPr lang="en-US" sz="1200"/>
                        <a:t>192</a:t>
                      </a:r>
                    </a:p>
                  </a:txBody>
                  <a:tcPr/>
                </a:tc>
                <a:tc>
                  <a:txBody>
                    <a:bodyPr/>
                    <a:lstStyle/>
                    <a:p>
                      <a:r>
                        <a:rPr lang="en-US" sz="1200"/>
                        <a:t>1</a:t>
                      </a:r>
                      <a:r>
                        <a:rPr lang="en-US" sz="1200" baseline="30000"/>
                        <a:t>st</a:t>
                      </a:r>
                      <a:r>
                        <a:rPr lang="en-US" sz="1200"/>
                        <a:t> Sunday after MS Patch Tuesday. 3AM to 9AM.  Success and operational impact of patch(es) assessed over the week.</a:t>
                      </a:r>
                    </a:p>
                  </a:txBody>
                  <a:tcPr/>
                </a:tc>
                <a:tc>
                  <a:txBody>
                    <a:bodyPr/>
                    <a:lstStyle/>
                    <a:p>
                      <a:r>
                        <a:rPr lang="en-US" sz="1200"/>
                        <a:t>Prod, Test, and Dev servers. A one-week observation and verification before the next Patch Window.  </a:t>
                      </a:r>
                    </a:p>
                  </a:txBody>
                  <a:tcPr/>
                </a:tc>
                <a:extLst>
                  <a:ext uri="{0D108BD9-81ED-4DB2-BD59-A6C34878D82A}">
                    <a16:rowId xmlns:a16="http://schemas.microsoft.com/office/drawing/2014/main" val="2458833262"/>
                  </a:ext>
                </a:extLst>
              </a:tr>
              <a:tr h="376177">
                <a:tc>
                  <a:txBody>
                    <a:bodyPr/>
                    <a:lstStyle/>
                    <a:p>
                      <a:r>
                        <a:rPr lang="en-US" sz="1200"/>
                        <a:t>Window B:  Dev &amp; Test</a:t>
                      </a:r>
                    </a:p>
                  </a:txBody>
                  <a:tcPr/>
                </a:tc>
                <a:tc>
                  <a:txBody>
                    <a:bodyPr/>
                    <a:lstStyle/>
                    <a:p>
                      <a:r>
                        <a:rPr lang="en-US" sz="1200"/>
                        <a:t>846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2</a:t>
                      </a:r>
                      <a:r>
                        <a:rPr lang="en-US" sz="1200" baseline="30000"/>
                        <a:t>nd</a:t>
                      </a:r>
                      <a:r>
                        <a:rPr lang="en-US" sz="1200"/>
                        <a:t> Sunday after MS Patch Tuesday. 3AM to 9AM</a:t>
                      </a:r>
                    </a:p>
                  </a:txBody>
                  <a:tcPr/>
                </a:tc>
                <a:tc>
                  <a:txBody>
                    <a:bodyPr/>
                    <a:lstStyle/>
                    <a:p>
                      <a:r>
                        <a:rPr lang="en-US" sz="1200"/>
                        <a:t>Test and Dev are done first, then Prod.  Provides for final check before releasing to entire environment.</a:t>
                      </a:r>
                    </a:p>
                  </a:txBody>
                  <a:tcPr/>
                </a:tc>
                <a:extLst>
                  <a:ext uri="{0D108BD9-81ED-4DB2-BD59-A6C34878D82A}">
                    <a16:rowId xmlns:a16="http://schemas.microsoft.com/office/drawing/2014/main" val="2607839705"/>
                  </a:ext>
                </a:extLst>
              </a:tr>
              <a:tr h="484972">
                <a:tc>
                  <a:txBody>
                    <a:bodyPr/>
                    <a:lstStyle/>
                    <a:p>
                      <a:r>
                        <a:rPr lang="en-US" sz="1200"/>
                        <a:t>Window C: Storage &amp; Backup</a:t>
                      </a:r>
                    </a:p>
                  </a:txBody>
                  <a:tcPr/>
                </a:tc>
                <a:tc>
                  <a:txBody>
                    <a:bodyPr/>
                    <a:lstStyle/>
                    <a:p>
                      <a:r>
                        <a:rPr lang="en-US" sz="120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2</a:t>
                      </a:r>
                      <a:r>
                        <a:rPr lang="en-US" sz="1200" baseline="30000"/>
                        <a:t>nd</a:t>
                      </a:r>
                      <a:r>
                        <a:rPr lang="en-US" sz="1200"/>
                        <a:t> Tuesday after MS Patch Tuesday. 10AM to 3PM</a:t>
                      </a:r>
                    </a:p>
                  </a:txBody>
                  <a:tcPr/>
                </a:tc>
                <a:tc>
                  <a:txBody>
                    <a:bodyPr/>
                    <a:lstStyle/>
                    <a:p>
                      <a:r>
                        <a:rPr lang="en-US" sz="1200"/>
                        <a:t>Nearly all of these are Unisys production Storage and Backup servers that are done during the day (backups happen at night).</a:t>
                      </a:r>
                    </a:p>
                  </a:txBody>
                  <a:tcPr/>
                </a:tc>
                <a:extLst>
                  <a:ext uri="{0D108BD9-81ED-4DB2-BD59-A6C34878D82A}">
                    <a16:rowId xmlns:a16="http://schemas.microsoft.com/office/drawing/2014/main" val="1389718605"/>
                  </a:ext>
                </a:extLst>
              </a:tr>
              <a:tr h="296041">
                <a:tc>
                  <a:txBody>
                    <a:bodyPr/>
                    <a:lstStyle/>
                    <a:p>
                      <a:r>
                        <a:rPr lang="en-US" sz="1200"/>
                        <a:t>Window D: Dev &amp; Test</a:t>
                      </a:r>
                    </a:p>
                  </a:txBody>
                  <a:tcPr/>
                </a:tc>
                <a:tc>
                  <a:txBody>
                    <a:bodyPr/>
                    <a:lstStyle/>
                    <a:p>
                      <a:r>
                        <a:rPr lang="en-US" sz="1200"/>
                        <a:t>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2</a:t>
                      </a:r>
                      <a:r>
                        <a:rPr lang="en-US" sz="1200" baseline="30000"/>
                        <a:t>nd</a:t>
                      </a:r>
                      <a:r>
                        <a:rPr lang="en-US" sz="1200"/>
                        <a:t> Wednesday after MS Patch Tuesday. 7PM to Midnight</a:t>
                      </a:r>
                    </a:p>
                  </a:txBody>
                  <a:tcPr/>
                </a:tc>
                <a:tc>
                  <a:txBody>
                    <a:bodyPr/>
                    <a:lstStyle/>
                    <a:p>
                      <a:r>
                        <a:rPr lang="en-US" sz="1200"/>
                        <a:t>Nearly all Prod belong to Agencies.</a:t>
                      </a:r>
                    </a:p>
                  </a:txBody>
                  <a:tcPr/>
                </a:tc>
                <a:extLst>
                  <a:ext uri="{0D108BD9-81ED-4DB2-BD59-A6C34878D82A}">
                    <a16:rowId xmlns:a16="http://schemas.microsoft.com/office/drawing/2014/main" val="4083572460"/>
                  </a:ext>
                </a:extLst>
              </a:tr>
              <a:tr h="484972">
                <a:tc>
                  <a:txBody>
                    <a:bodyPr/>
                    <a:lstStyle/>
                    <a:p>
                      <a:r>
                        <a:rPr lang="en-US" sz="1200"/>
                        <a:t>Window E: Production Servers</a:t>
                      </a:r>
                    </a:p>
                  </a:txBody>
                  <a:tcPr/>
                </a:tc>
                <a:tc>
                  <a:txBody>
                    <a:bodyPr/>
                    <a:lstStyle/>
                    <a:p>
                      <a:r>
                        <a:rPr lang="en-US" sz="1200"/>
                        <a:t>1871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3</a:t>
                      </a:r>
                      <a:r>
                        <a:rPr lang="en-US" sz="1200" baseline="30000"/>
                        <a:t>rd</a:t>
                      </a:r>
                      <a:r>
                        <a:rPr lang="en-US" sz="1200"/>
                        <a:t> Sunday after MS Patch Tuesday. 3AM to 1PM</a:t>
                      </a:r>
                    </a:p>
                  </a:txBody>
                  <a:tcPr/>
                </a:tc>
                <a:tc>
                  <a:txBody>
                    <a:bodyPr/>
                    <a:lstStyle/>
                    <a:p>
                      <a:r>
                        <a:rPr lang="en-US" sz="1200"/>
                        <a:t>This is the full patching for 50% of the population, three weeks after all patches have been tested, verified considered safe for release. </a:t>
                      </a:r>
                    </a:p>
                  </a:txBody>
                  <a:tcPr/>
                </a:tc>
                <a:extLst>
                  <a:ext uri="{0D108BD9-81ED-4DB2-BD59-A6C34878D82A}">
                    <a16:rowId xmlns:a16="http://schemas.microsoft.com/office/drawing/2014/main" val="4272762767"/>
                  </a:ext>
                </a:extLst>
              </a:tr>
              <a:tr h="484972">
                <a:tc>
                  <a:txBody>
                    <a:bodyPr/>
                    <a:lstStyle/>
                    <a:p>
                      <a:r>
                        <a:rPr lang="en-US" sz="1200"/>
                        <a:t>Window X: Storage and Back-up Production</a:t>
                      </a:r>
                    </a:p>
                  </a:txBody>
                  <a:tcPr/>
                </a:tc>
                <a:tc>
                  <a:txBody>
                    <a:bodyPr/>
                    <a:lstStyle/>
                    <a:p>
                      <a:r>
                        <a:rPr lang="en-US" sz="1200"/>
                        <a:t>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3</a:t>
                      </a:r>
                      <a:r>
                        <a:rPr lang="en-US" sz="1200" baseline="30000"/>
                        <a:t>rd</a:t>
                      </a:r>
                      <a:r>
                        <a:rPr lang="en-US" sz="1200"/>
                        <a:t> Tuesday after MS Patch Tuesday. 10AM to 3PM</a:t>
                      </a:r>
                    </a:p>
                  </a:txBody>
                  <a:tcPr/>
                </a:tc>
                <a:tc>
                  <a:txBody>
                    <a:bodyPr/>
                    <a:lstStyle/>
                    <a:p>
                      <a:r>
                        <a:rPr lang="en-US" sz="1200"/>
                        <a:t>This date is scheduled for AIX servers and Unisys servers. Reserved as a catch-up from Windows B, C, and D.</a:t>
                      </a:r>
                    </a:p>
                  </a:txBody>
                  <a:tcPr/>
                </a:tc>
                <a:extLst>
                  <a:ext uri="{0D108BD9-81ED-4DB2-BD59-A6C34878D82A}">
                    <a16:rowId xmlns:a16="http://schemas.microsoft.com/office/drawing/2014/main" val="2593993421"/>
                  </a:ext>
                </a:extLst>
              </a:tr>
              <a:tr h="316628">
                <a:tc>
                  <a:txBody>
                    <a:bodyPr/>
                    <a:lstStyle/>
                    <a:p>
                      <a:r>
                        <a:rPr lang="en-US" sz="1200"/>
                        <a:t>Window F: Production</a:t>
                      </a:r>
                    </a:p>
                  </a:txBody>
                  <a:tcPr/>
                </a:tc>
                <a:tc>
                  <a:txBody>
                    <a:bodyPr/>
                    <a:lstStyle/>
                    <a:p>
                      <a:r>
                        <a:rPr lang="en-US" sz="1200"/>
                        <a:t>68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3</a:t>
                      </a:r>
                      <a:r>
                        <a:rPr lang="en-US" sz="1200" baseline="30000"/>
                        <a:t>rd</a:t>
                      </a:r>
                      <a:r>
                        <a:rPr lang="en-US" sz="1200"/>
                        <a:t> Wednesday after MS Patch Tuesday. 7PM to Midnight</a:t>
                      </a:r>
                    </a:p>
                  </a:txBody>
                  <a:tcPr/>
                </a:tc>
                <a:tc>
                  <a:txBody>
                    <a:bodyPr/>
                    <a:lstStyle/>
                    <a:p>
                      <a:r>
                        <a:rPr lang="en-US" sz="1200"/>
                        <a:t>Also reserved as a catch-up from Windows B, C, and D</a:t>
                      </a:r>
                    </a:p>
                  </a:txBody>
                  <a:tcPr/>
                </a:tc>
                <a:extLst>
                  <a:ext uri="{0D108BD9-81ED-4DB2-BD59-A6C34878D82A}">
                    <a16:rowId xmlns:a16="http://schemas.microsoft.com/office/drawing/2014/main" val="1176141200"/>
                  </a:ext>
                </a:extLst>
              </a:tr>
              <a:tr h="484972">
                <a:tc>
                  <a:txBody>
                    <a:bodyPr/>
                    <a:lstStyle/>
                    <a:p>
                      <a:r>
                        <a:rPr lang="en-US" sz="1200"/>
                        <a:t>No Patch Window indicated </a:t>
                      </a:r>
                    </a:p>
                  </a:txBody>
                  <a:tcPr/>
                </a:tc>
                <a:tc>
                  <a:txBody>
                    <a:bodyPr/>
                    <a:lstStyle/>
                    <a:p>
                      <a:r>
                        <a:rPr lang="en-US" sz="1200"/>
                        <a:t>527</a:t>
                      </a:r>
                    </a:p>
                  </a:txBody>
                  <a:tcPr/>
                </a:tc>
                <a:tc>
                  <a:txBody>
                    <a:bodyPr/>
                    <a:lstStyle/>
                    <a:p>
                      <a:r>
                        <a:rPr lang="en-US" sz="1200"/>
                        <a:t>These are done throughout the month independent of the MS Patch Tuesday schedule.</a:t>
                      </a:r>
                    </a:p>
                  </a:txBody>
                  <a:tcPr/>
                </a:tc>
                <a:tc>
                  <a:txBody>
                    <a:bodyPr/>
                    <a:lstStyle/>
                    <a:p>
                      <a:r>
                        <a:rPr lang="en-US" sz="1200"/>
                        <a:t>Generally, Agencies/Suppliers who opt to self-patch or to Stage and self-restart or devices that must be manually patched (e.g. Oracle).  </a:t>
                      </a:r>
                    </a:p>
                  </a:txBody>
                  <a:tcPr/>
                </a:tc>
                <a:extLst>
                  <a:ext uri="{0D108BD9-81ED-4DB2-BD59-A6C34878D82A}">
                    <a16:rowId xmlns:a16="http://schemas.microsoft.com/office/drawing/2014/main" val="2734833771"/>
                  </a:ext>
                </a:extLst>
              </a:tr>
            </a:tbl>
          </a:graphicData>
        </a:graphic>
      </p:graphicFrame>
    </p:spTree>
    <p:extLst>
      <p:ext uri="{BB962C8B-B14F-4D97-AF65-F5344CB8AC3E}">
        <p14:creationId xmlns:p14="http://schemas.microsoft.com/office/powerpoint/2010/main" val="275541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81F8B8-C6A6-D187-4560-9BF9E8F8437B}"/>
              </a:ext>
            </a:extLst>
          </p:cNvPr>
          <p:cNvSpPr>
            <a:spLocks noGrp="1"/>
          </p:cNvSpPr>
          <p:nvPr>
            <p:ph type="body" sz="quarter" idx="10"/>
          </p:nvPr>
        </p:nvSpPr>
        <p:spPr>
          <a:xfrm>
            <a:off x="644237" y="107071"/>
            <a:ext cx="7786687" cy="523220"/>
          </a:xfrm>
        </p:spPr>
        <p:txBody>
          <a:bodyPr>
            <a:normAutofit fontScale="92500"/>
          </a:bodyPr>
          <a:lstStyle/>
          <a:p>
            <a:r>
              <a:rPr lang="en-US"/>
              <a:t>Patch Calendar – Current State (Example: March)</a:t>
            </a:r>
          </a:p>
        </p:txBody>
      </p:sp>
      <p:graphicFrame>
        <p:nvGraphicFramePr>
          <p:cNvPr id="3" name="Table 2">
            <a:extLst>
              <a:ext uri="{FF2B5EF4-FFF2-40B4-BE49-F238E27FC236}">
                <a16:creationId xmlns:a16="http://schemas.microsoft.com/office/drawing/2014/main" id="{B5497FA5-4CE0-7F1B-FFE8-107844EA8CEC}"/>
              </a:ext>
            </a:extLst>
          </p:cNvPr>
          <p:cNvGraphicFramePr>
            <a:graphicFrameLocks noGrp="1"/>
          </p:cNvGraphicFramePr>
          <p:nvPr/>
        </p:nvGraphicFramePr>
        <p:xfrm>
          <a:off x="744852" y="630291"/>
          <a:ext cx="10802911" cy="5556566"/>
        </p:xfrm>
        <a:graphic>
          <a:graphicData uri="http://schemas.openxmlformats.org/drawingml/2006/table">
            <a:tbl>
              <a:tblPr firstRow="1">
                <a:effectLst>
                  <a:outerShdw blurRad="50800" dist="50800" dir="5400000" algn="ctr" rotWithShape="0">
                    <a:schemeClr val="bg1"/>
                  </a:outerShdw>
                </a:effectLst>
                <a:tableStyleId>{5940675A-B579-460E-94D1-54222C63F5DA}</a:tableStyleId>
              </a:tblPr>
              <a:tblGrid>
                <a:gridCol w="1543273">
                  <a:extLst>
                    <a:ext uri="{9D8B030D-6E8A-4147-A177-3AD203B41FA5}">
                      <a16:colId xmlns:a16="http://schemas.microsoft.com/office/drawing/2014/main" val="3962741137"/>
                    </a:ext>
                  </a:extLst>
                </a:gridCol>
                <a:gridCol w="1543273">
                  <a:extLst>
                    <a:ext uri="{9D8B030D-6E8A-4147-A177-3AD203B41FA5}">
                      <a16:colId xmlns:a16="http://schemas.microsoft.com/office/drawing/2014/main" val="2704549988"/>
                    </a:ext>
                  </a:extLst>
                </a:gridCol>
                <a:gridCol w="1543273">
                  <a:extLst>
                    <a:ext uri="{9D8B030D-6E8A-4147-A177-3AD203B41FA5}">
                      <a16:colId xmlns:a16="http://schemas.microsoft.com/office/drawing/2014/main" val="2135251138"/>
                    </a:ext>
                  </a:extLst>
                </a:gridCol>
                <a:gridCol w="1543273">
                  <a:extLst>
                    <a:ext uri="{9D8B030D-6E8A-4147-A177-3AD203B41FA5}">
                      <a16:colId xmlns:a16="http://schemas.microsoft.com/office/drawing/2014/main" val="1931268346"/>
                    </a:ext>
                  </a:extLst>
                </a:gridCol>
                <a:gridCol w="1543273">
                  <a:extLst>
                    <a:ext uri="{9D8B030D-6E8A-4147-A177-3AD203B41FA5}">
                      <a16:colId xmlns:a16="http://schemas.microsoft.com/office/drawing/2014/main" val="628427946"/>
                    </a:ext>
                  </a:extLst>
                </a:gridCol>
                <a:gridCol w="1543273">
                  <a:extLst>
                    <a:ext uri="{9D8B030D-6E8A-4147-A177-3AD203B41FA5}">
                      <a16:colId xmlns:a16="http://schemas.microsoft.com/office/drawing/2014/main" val="1807957773"/>
                    </a:ext>
                  </a:extLst>
                </a:gridCol>
                <a:gridCol w="1543273">
                  <a:extLst>
                    <a:ext uri="{9D8B030D-6E8A-4147-A177-3AD203B41FA5}">
                      <a16:colId xmlns:a16="http://schemas.microsoft.com/office/drawing/2014/main" val="847636924"/>
                    </a:ext>
                  </a:extLst>
                </a:gridCol>
              </a:tblGrid>
              <a:tr h="409286">
                <a:tc>
                  <a:txBody>
                    <a:bodyPr/>
                    <a:lstStyle/>
                    <a:p>
                      <a:r>
                        <a:rPr lang="en-US"/>
                        <a:t>Monday</a:t>
                      </a:r>
                    </a:p>
                  </a:txBody>
                  <a:tcPr marL="274320"/>
                </a:tc>
                <a:tc>
                  <a:txBody>
                    <a:bodyPr/>
                    <a:lstStyle/>
                    <a:p>
                      <a:r>
                        <a:rPr lang="en-US"/>
                        <a:t>Tuesday</a:t>
                      </a:r>
                    </a:p>
                  </a:txBody>
                  <a:tcPr marL="274320"/>
                </a:tc>
                <a:tc>
                  <a:txBody>
                    <a:bodyPr/>
                    <a:lstStyle/>
                    <a:p>
                      <a:r>
                        <a:rPr lang="en-US"/>
                        <a:t>Wednesday</a:t>
                      </a:r>
                    </a:p>
                  </a:txBody>
                  <a:tcPr marL="274320"/>
                </a:tc>
                <a:tc>
                  <a:txBody>
                    <a:bodyPr/>
                    <a:lstStyle/>
                    <a:p>
                      <a:r>
                        <a:rPr lang="en-US"/>
                        <a:t>Thursday</a:t>
                      </a:r>
                    </a:p>
                  </a:txBody>
                  <a:tcPr marL="274320"/>
                </a:tc>
                <a:tc>
                  <a:txBody>
                    <a:bodyPr/>
                    <a:lstStyle/>
                    <a:p>
                      <a:r>
                        <a:rPr lang="en-US"/>
                        <a:t>Friday</a:t>
                      </a:r>
                    </a:p>
                  </a:txBody>
                  <a:tcPr marL="274320"/>
                </a:tc>
                <a:tc>
                  <a:txBody>
                    <a:bodyPr/>
                    <a:lstStyle/>
                    <a:p>
                      <a:r>
                        <a:rPr lang="en-US"/>
                        <a:t>Saturday</a:t>
                      </a:r>
                    </a:p>
                  </a:txBody>
                  <a:tcPr marL="274320"/>
                </a:tc>
                <a:tc>
                  <a:txBody>
                    <a:bodyPr/>
                    <a:lstStyle/>
                    <a:p>
                      <a:r>
                        <a:rPr lang="en-US"/>
                        <a:t>Sunday</a:t>
                      </a:r>
                    </a:p>
                  </a:txBody>
                  <a:tcPr marL="274320"/>
                </a:tc>
                <a:extLst>
                  <a:ext uri="{0D108BD9-81ED-4DB2-BD59-A6C34878D82A}">
                    <a16:rowId xmlns:a16="http://schemas.microsoft.com/office/drawing/2014/main" val="4195459208"/>
                  </a:ext>
                </a:extLst>
              </a:tr>
              <a:tr h="858270">
                <a:tc>
                  <a:txBody>
                    <a:bodyPr/>
                    <a:lstStyle/>
                    <a:p>
                      <a:r>
                        <a:rPr lang="en-US">
                          <a:highlight>
                            <a:srgbClr val="00FFFF"/>
                          </a:highlight>
                        </a:rPr>
                        <a:t>25</a:t>
                      </a:r>
                    </a:p>
                  </a:txBody>
                  <a:tcPr>
                    <a:solidFill>
                      <a:schemeClr val="accent1">
                        <a:lumMod val="40000"/>
                        <a:lumOff val="60000"/>
                      </a:schemeClr>
                    </a:solidFill>
                  </a:tcPr>
                </a:tc>
                <a:tc>
                  <a:txBody>
                    <a:bodyPr/>
                    <a:lstStyle/>
                    <a:p>
                      <a:r>
                        <a:rPr lang="en-US">
                          <a:solidFill>
                            <a:schemeClr val="tx1"/>
                          </a:solidFill>
                          <a:highlight>
                            <a:srgbClr val="00FFFF"/>
                          </a:highlight>
                        </a:rPr>
                        <a:t>26 </a:t>
                      </a:r>
                      <a:r>
                        <a:rPr lang="en-US">
                          <a:highlight>
                            <a:srgbClr val="00FF00"/>
                          </a:highlight>
                        </a:rPr>
                        <a:t>Patch “X”</a:t>
                      </a:r>
                      <a:endParaRPr lang="en-US">
                        <a:solidFill>
                          <a:schemeClr val="tx1"/>
                        </a:solidFill>
                        <a:highlight>
                          <a:srgbClr val="00FF00"/>
                        </a:highlight>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00FFFF"/>
                          </a:highlight>
                        </a:rPr>
                        <a:t>27 </a:t>
                      </a:r>
                      <a:r>
                        <a:rPr lang="en-US">
                          <a:highlight>
                            <a:srgbClr val="00FF00"/>
                          </a:highlight>
                        </a:rPr>
                        <a:t>Patch “F”</a:t>
                      </a:r>
                    </a:p>
                    <a:p>
                      <a:endParaRPr lang="en-US">
                        <a:highlight>
                          <a:srgbClr val="00FFFF"/>
                        </a:highlight>
                      </a:endParaRPr>
                    </a:p>
                  </a:txBody>
                  <a:tcPr>
                    <a:solidFill>
                      <a:schemeClr val="accent1">
                        <a:lumMod val="40000"/>
                        <a:lumOff val="60000"/>
                      </a:schemeClr>
                    </a:solidFill>
                  </a:tcPr>
                </a:tc>
                <a:tc>
                  <a:txBody>
                    <a:bodyPr/>
                    <a:lstStyle/>
                    <a:p>
                      <a:r>
                        <a:rPr lang="en-US">
                          <a:highlight>
                            <a:srgbClr val="00FFFF"/>
                          </a:highlight>
                        </a:rPr>
                        <a:t>28</a:t>
                      </a:r>
                    </a:p>
                  </a:txBody>
                  <a:tcPr>
                    <a:solidFill>
                      <a:schemeClr val="accent1">
                        <a:lumMod val="40000"/>
                        <a:lumOff val="60000"/>
                      </a:schemeClr>
                    </a:solidFill>
                  </a:tcPr>
                </a:tc>
                <a:tc>
                  <a:txBody>
                    <a:bodyPr/>
                    <a:lstStyle/>
                    <a:p>
                      <a:r>
                        <a:rPr lang="en-US">
                          <a:highlight>
                            <a:srgbClr val="00FFFF"/>
                          </a:highlight>
                        </a:rPr>
                        <a:t>29</a:t>
                      </a:r>
                    </a:p>
                  </a:txBody>
                  <a:tcPr>
                    <a:solidFill>
                      <a:schemeClr val="accent1">
                        <a:lumMod val="40000"/>
                        <a:lumOff val="60000"/>
                      </a:schemeClr>
                    </a:solidFill>
                  </a:tcPr>
                </a:tc>
                <a:tc>
                  <a:txBody>
                    <a:bodyPr/>
                    <a:lstStyle/>
                    <a:p>
                      <a:r>
                        <a:rPr lang="en-US">
                          <a:highlight>
                            <a:srgbClr val="00FFFF"/>
                          </a:highlight>
                        </a:rPr>
                        <a:t>30</a:t>
                      </a:r>
                    </a:p>
                  </a:txBody>
                  <a:tcPr>
                    <a:solidFill>
                      <a:schemeClr val="accent1">
                        <a:lumMod val="40000"/>
                        <a:lumOff val="60000"/>
                      </a:schemeClr>
                    </a:solidFill>
                  </a:tcPr>
                </a:tc>
                <a:tc>
                  <a:txBody>
                    <a:bodyPr/>
                    <a:lstStyle/>
                    <a:p>
                      <a:r>
                        <a:rPr lang="en-US"/>
                        <a:t>1</a:t>
                      </a:r>
                    </a:p>
                  </a:txBody>
                  <a:tcPr/>
                </a:tc>
                <a:extLst>
                  <a:ext uri="{0D108BD9-81ED-4DB2-BD59-A6C34878D82A}">
                    <a16:rowId xmlns:a16="http://schemas.microsoft.com/office/drawing/2014/main" val="2341384432"/>
                  </a:ext>
                </a:extLst>
              </a:tr>
              <a:tr h="858270">
                <a:tc>
                  <a:txBody>
                    <a:bodyPr/>
                    <a:lstStyle/>
                    <a:p>
                      <a:r>
                        <a:rPr lang="en-US"/>
                        <a:t>2</a:t>
                      </a:r>
                    </a:p>
                  </a:txBody>
                  <a:tcPr/>
                </a:tc>
                <a:tc>
                  <a:txBody>
                    <a:bodyPr/>
                    <a:lstStyle/>
                    <a:p>
                      <a:r>
                        <a:rPr lang="en-US">
                          <a:solidFill>
                            <a:schemeClr val="tx1"/>
                          </a:solidFill>
                        </a:rPr>
                        <a:t>3</a:t>
                      </a:r>
                      <a:endParaRPr lang="en-US">
                        <a:solidFill>
                          <a:schemeClr val="tx1"/>
                        </a:solidFill>
                        <a:highlight>
                          <a:srgbClr val="00FF00"/>
                        </a:highlight>
                      </a:endParaRPr>
                    </a:p>
                  </a:txBody>
                  <a:tcPr>
                    <a:noFill/>
                  </a:tcPr>
                </a:tc>
                <a:tc>
                  <a:txBody>
                    <a:bodyPr/>
                    <a:lstStyle/>
                    <a:p>
                      <a:r>
                        <a:rPr lang="en-US"/>
                        <a:t>4</a:t>
                      </a:r>
                    </a:p>
                  </a:txBody>
                  <a:tcPr/>
                </a:tc>
                <a:tc>
                  <a:txBody>
                    <a:bodyPr/>
                    <a:lstStyle/>
                    <a:p>
                      <a:r>
                        <a:rPr lang="en-US"/>
                        <a:t>5</a:t>
                      </a:r>
                    </a:p>
                  </a:txBody>
                  <a:tcPr/>
                </a:tc>
                <a:tc>
                  <a:txBody>
                    <a:bodyPr/>
                    <a:lstStyle/>
                    <a:p>
                      <a:r>
                        <a:rPr lang="en-US"/>
                        <a:t>6</a:t>
                      </a:r>
                    </a:p>
                  </a:txBody>
                  <a:tcPr/>
                </a:tc>
                <a:tc>
                  <a:txBody>
                    <a:bodyPr/>
                    <a:lstStyle/>
                    <a:p>
                      <a:r>
                        <a:rPr lang="en-US"/>
                        <a:t>7</a:t>
                      </a:r>
                    </a:p>
                  </a:txBody>
                  <a:tcPr/>
                </a:tc>
                <a:tc>
                  <a:txBody>
                    <a:bodyPr/>
                    <a:lstStyle/>
                    <a:p>
                      <a:r>
                        <a:rPr lang="en-US"/>
                        <a:t>8   </a:t>
                      </a:r>
                      <a:endParaRPr lang="en-US">
                        <a:highlight>
                          <a:srgbClr val="00FF00"/>
                        </a:highlight>
                      </a:endParaRPr>
                    </a:p>
                  </a:txBody>
                  <a:tcPr/>
                </a:tc>
                <a:extLst>
                  <a:ext uri="{0D108BD9-81ED-4DB2-BD59-A6C34878D82A}">
                    <a16:rowId xmlns:a16="http://schemas.microsoft.com/office/drawing/2014/main" val="1306478132"/>
                  </a:ext>
                </a:extLst>
              </a:tr>
              <a:tr h="858270">
                <a:tc>
                  <a:txBody>
                    <a:bodyPr/>
                    <a:lstStyle/>
                    <a:p>
                      <a:r>
                        <a:rPr lang="en-US"/>
                        <a:t>9</a:t>
                      </a:r>
                    </a:p>
                  </a:txBody>
                  <a:tcPr/>
                </a:tc>
                <a:tc>
                  <a:txBody>
                    <a:bodyPr/>
                    <a:lstStyle/>
                    <a:p>
                      <a:r>
                        <a:rPr lang="en-US"/>
                        <a:t>10</a:t>
                      </a:r>
                    </a:p>
                  </a:txBody>
                  <a:tcPr/>
                </a:tc>
                <a:tc>
                  <a:txBody>
                    <a:bodyPr/>
                    <a:lstStyle/>
                    <a:p>
                      <a:r>
                        <a:rPr lang="en-US"/>
                        <a:t>11</a:t>
                      </a:r>
                    </a:p>
                  </a:txBody>
                  <a:tcPr/>
                </a:tc>
                <a:tc>
                  <a:txBody>
                    <a:bodyPr/>
                    <a:lstStyle/>
                    <a:p>
                      <a:r>
                        <a:rPr lang="en-US"/>
                        <a:t>12</a:t>
                      </a:r>
                    </a:p>
                  </a:txBody>
                  <a:tcPr/>
                </a:tc>
                <a:tc>
                  <a:txBody>
                    <a:bodyPr/>
                    <a:lstStyle/>
                    <a:p>
                      <a:r>
                        <a:rPr lang="en-US"/>
                        <a:t>13</a:t>
                      </a:r>
                    </a:p>
                  </a:txBody>
                  <a:tcPr/>
                </a:tc>
                <a:tc>
                  <a:txBody>
                    <a:bodyPr/>
                    <a:lstStyle/>
                    <a:p>
                      <a:r>
                        <a:rPr lang="en-US"/>
                        <a:t>14</a:t>
                      </a:r>
                    </a:p>
                  </a:txBody>
                  <a:tcPr/>
                </a:tc>
                <a:tc>
                  <a:txBody>
                    <a:bodyPr/>
                    <a:lstStyle/>
                    <a:p>
                      <a:r>
                        <a:rPr lang="en-US"/>
                        <a:t>15 </a:t>
                      </a:r>
                      <a:r>
                        <a:rPr lang="en-US">
                          <a:highlight>
                            <a:srgbClr val="00FF00"/>
                          </a:highlight>
                        </a:rPr>
                        <a:t>Patch “A”</a:t>
                      </a:r>
                    </a:p>
                  </a:txBody>
                  <a:tcPr/>
                </a:tc>
                <a:extLst>
                  <a:ext uri="{0D108BD9-81ED-4DB2-BD59-A6C34878D82A}">
                    <a16:rowId xmlns:a16="http://schemas.microsoft.com/office/drawing/2014/main" val="1324686982"/>
                  </a:ext>
                </a:extLst>
              </a:tr>
              <a:tr h="858270">
                <a:tc>
                  <a:txBody>
                    <a:bodyPr/>
                    <a:lstStyle/>
                    <a:p>
                      <a:r>
                        <a:rPr lang="en-US"/>
                        <a:t>16</a:t>
                      </a:r>
                    </a:p>
                  </a:txBody>
                  <a:tcPr/>
                </a:tc>
                <a:tc>
                  <a:txBody>
                    <a:bodyPr/>
                    <a:lstStyle/>
                    <a:p>
                      <a:r>
                        <a:rPr lang="en-US"/>
                        <a:t>17</a:t>
                      </a:r>
                    </a:p>
                  </a:txBody>
                  <a:tcPr/>
                </a:tc>
                <a:tc>
                  <a:txBody>
                    <a:bodyPr/>
                    <a:lstStyle/>
                    <a:p>
                      <a:r>
                        <a:rPr lang="en-US"/>
                        <a:t>18 </a:t>
                      </a:r>
                    </a:p>
                  </a:txBody>
                  <a:tcPr/>
                </a:tc>
                <a:tc>
                  <a:txBody>
                    <a:bodyPr/>
                    <a:lstStyle/>
                    <a:p>
                      <a:r>
                        <a:rPr lang="en-US"/>
                        <a:t>19</a:t>
                      </a:r>
                    </a:p>
                  </a:txBody>
                  <a:tcPr/>
                </a:tc>
                <a:tc>
                  <a:txBody>
                    <a:bodyPr/>
                    <a:lstStyle/>
                    <a:p>
                      <a:r>
                        <a:rPr lang="en-US"/>
                        <a:t>20</a:t>
                      </a:r>
                    </a:p>
                  </a:txBody>
                  <a:tcPr/>
                </a:tc>
                <a:tc>
                  <a:txBody>
                    <a:bodyPr/>
                    <a:lstStyle/>
                    <a:p>
                      <a:r>
                        <a:rPr lang="en-US"/>
                        <a:t>21</a:t>
                      </a:r>
                    </a:p>
                  </a:txBody>
                  <a:tcPr/>
                </a:tc>
                <a:tc>
                  <a:txBody>
                    <a:bodyPr/>
                    <a:lstStyle/>
                    <a:p>
                      <a:r>
                        <a:rPr lang="en-US"/>
                        <a:t>22 </a:t>
                      </a:r>
                      <a:r>
                        <a:rPr lang="en-US">
                          <a:highlight>
                            <a:srgbClr val="00FF00"/>
                          </a:highlight>
                        </a:rPr>
                        <a:t>Patch “B”</a:t>
                      </a:r>
                    </a:p>
                  </a:txBody>
                  <a:tcPr/>
                </a:tc>
                <a:extLst>
                  <a:ext uri="{0D108BD9-81ED-4DB2-BD59-A6C34878D82A}">
                    <a16:rowId xmlns:a16="http://schemas.microsoft.com/office/drawing/2014/main" val="1563826313"/>
                  </a:ext>
                </a:extLst>
              </a:tr>
              <a:tr h="855930">
                <a:tc>
                  <a:txBody>
                    <a:bodyPr/>
                    <a:lstStyle/>
                    <a:p>
                      <a:r>
                        <a:rPr lang="en-US"/>
                        <a:t>23</a:t>
                      </a:r>
                    </a:p>
                  </a:txBody>
                  <a:tcPr/>
                </a:tc>
                <a:tc>
                  <a:txBody>
                    <a:bodyPr/>
                    <a:lstStyle/>
                    <a:p>
                      <a:r>
                        <a:rPr lang="en-US"/>
                        <a:t>24 </a:t>
                      </a:r>
                      <a:r>
                        <a:rPr lang="en-US">
                          <a:highlight>
                            <a:srgbClr val="00FF00"/>
                          </a:highlight>
                        </a:rPr>
                        <a:t>Patch “C”</a:t>
                      </a:r>
                    </a:p>
                  </a:txBody>
                  <a:tcPr/>
                </a:tc>
                <a:tc>
                  <a:txBody>
                    <a:bodyPr/>
                    <a:lstStyle/>
                    <a:p>
                      <a:r>
                        <a:rPr lang="en-US"/>
                        <a:t>25 </a:t>
                      </a:r>
                      <a:r>
                        <a:rPr lang="en-US">
                          <a:highlight>
                            <a:srgbClr val="00FF00"/>
                          </a:highlight>
                        </a:rPr>
                        <a:t>Patch “D”</a:t>
                      </a:r>
                      <a:endParaRPr lang="en-US"/>
                    </a:p>
                  </a:txBody>
                  <a:tcPr/>
                </a:tc>
                <a:tc>
                  <a:txBody>
                    <a:bodyPr/>
                    <a:lstStyle/>
                    <a:p>
                      <a:r>
                        <a:rPr lang="en-US"/>
                        <a:t>26</a:t>
                      </a:r>
                    </a:p>
                  </a:txBody>
                  <a:tcPr/>
                </a:tc>
                <a:tc>
                  <a:txBody>
                    <a:bodyPr/>
                    <a:lstStyle/>
                    <a:p>
                      <a:r>
                        <a:rPr lang="en-US"/>
                        <a:t>27</a:t>
                      </a:r>
                    </a:p>
                  </a:txBody>
                  <a:tcPr/>
                </a:tc>
                <a:tc>
                  <a:txBody>
                    <a:bodyPr/>
                    <a:lstStyle/>
                    <a:p>
                      <a:r>
                        <a:rPr lang="en-US"/>
                        <a:t>28</a:t>
                      </a:r>
                    </a:p>
                  </a:txBody>
                  <a:tcPr/>
                </a:tc>
                <a:tc>
                  <a:txBody>
                    <a:bodyPr/>
                    <a:lstStyle/>
                    <a:p>
                      <a:r>
                        <a:rPr lang="en-US"/>
                        <a:t>29 </a:t>
                      </a:r>
                      <a:r>
                        <a:rPr lang="en-US">
                          <a:highlight>
                            <a:srgbClr val="00FF00"/>
                          </a:highlight>
                        </a:rPr>
                        <a:t>Patch “E”</a:t>
                      </a:r>
                    </a:p>
                  </a:txBody>
                  <a:tcPr/>
                </a:tc>
                <a:extLst>
                  <a:ext uri="{0D108BD9-81ED-4DB2-BD59-A6C34878D82A}">
                    <a16:rowId xmlns:a16="http://schemas.microsoft.com/office/drawing/2014/main" val="4058793016"/>
                  </a:ext>
                </a:extLst>
              </a:tr>
              <a:tr h="858270">
                <a:tc>
                  <a:txBody>
                    <a:bodyPr/>
                    <a:lstStyle/>
                    <a:p>
                      <a:r>
                        <a:rPr lang="en-US"/>
                        <a:t>30</a:t>
                      </a:r>
                    </a:p>
                  </a:txBody>
                  <a:tcPr/>
                </a:tc>
                <a:tc>
                  <a:txBody>
                    <a:bodyPr/>
                    <a:lstStyle/>
                    <a:p>
                      <a:r>
                        <a:rPr lang="en-US"/>
                        <a:t>31 </a:t>
                      </a:r>
                      <a:r>
                        <a:rPr lang="en-US">
                          <a:highlight>
                            <a:srgbClr val="00FF00"/>
                          </a:highlight>
                        </a:rPr>
                        <a:t>Patch “X”</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00FF00"/>
                          </a:highlight>
                        </a:rPr>
                        <a:t>1 Patch “F”</a:t>
                      </a:r>
                    </a:p>
                    <a:p>
                      <a:endParaRPr lang="en-US">
                        <a:highlight>
                          <a:srgbClr val="00FFFF"/>
                        </a:highlight>
                      </a:endParaRPr>
                    </a:p>
                  </a:txBody>
                  <a:tcPr>
                    <a:solidFill>
                      <a:schemeClr val="accent1">
                        <a:lumMod val="40000"/>
                        <a:lumOff val="60000"/>
                      </a:schemeClr>
                    </a:solidFill>
                  </a:tcPr>
                </a:tc>
                <a:tc>
                  <a:txBody>
                    <a:bodyPr/>
                    <a:lstStyle/>
                    <a:p>
                      <a:r>
                        <a:rPr lang="en-US">
                          <a:highlight>
                            <a:srgbClr val="00FFFF"/>
                          </a:highlight>
                        </a:rPr>
                        <a:t>2 April</a:t>
                      </a:r>
                    </a:p>
                  </a:txBody>
                  <a:tcPr>
                    <a:solidFill>
                      <a:schemeClr val="accent1">
                        <a:lumMod val="40000"/>
                        <a:lumOff val="60000"/>
                      </a:schemeClr>
                    </a:solidFill>
                  </a:tcPr>
                </a:tc>
                <a:tc>
                  <a:txBody>
                    <a:bodyPr/>
                    <a:lstStyle/>
                    <a:p>
                      <a:r>
                        <a:rPr lang="en-US">
                          <a:highlight>
                            <a:srgbClr val="00FFFF"/>
                          </a:highlight>
                        </a:rPr>
                        <a:t>3 April</a:t>
                      </a:r>
                    </a:p>
                  </a:txBody>
                  <a:tcPr marL="274320">
                    <a:solidFill>
                      <a:schemeClr val="accent1">
                        <a:lumMod val="40000"/>
                        <a:lumOff val="60000"/>
                      </a:schemeClr>
                    </a:solidFill>
                  </a:tcPr>
                </a:tc>
                <a:tc>
                  <a:txBody>
                    <a:bodyPr/>
                    <a:lstStyle/>
                    <a:p>
                      <a:r>
                        <a:rPr lang="en-US">
                          <a:highlight>
                            <a:srgbClr val="00FFFF"/>
                          </a:highlight>
                        </a:rPr>
                        <a:t>4 April</a:t>
                      </a:r>
                    </a:p>
                  </a:txBody>
                  <a:tcPr marL="274320">
                    <a:solidFill>
                      <a:schemeClr val="accent1">
                        <a:lumMod val="40000"/>
                        <a:lumOff val="60000"/>
                      </a:schemeClr>
                    </a:solidFill>
                  </a:tcPr>
                </a:tc>
                <a:tc>
                  <a:txBody>
                    <a:bodyPr/>
                    <a:lstStyle/>
                    <a:p>
                      <a:r>
                        <a:rPr lang="en-US">
                          <a:highlight>
                            <a:srgbClr val="00FFFF"/>
                          </a:highlight>
                        </a:rPr>
                        <a:t>5 April</a:t>
                      </a:r>
                    </a:p>
                  </a:txBody>
                  <a:tcPr marL="274320">
                    <a:solidFill>
                      <a:schemeClr val="accent1">
                        <a:lumMod val="40000"/>
                        <a:lumOff val="60000"/>
                      </a:schemeClr>
                    </a:solidFill>
                  </a:tcPr>
                </a:tc>
                <a:extLst>
                  <a:ext uri="{0D108BD9-81ED-4DB2-BD59-A6C34878D82A}">
                    <a16:rowId xmlns:a16="http://schemas.microsoft.com/office/drawing/2014/main" val="1152870837"/>
                  </a:ext>
                </a:extLst>
              </a:tr>
            </a:tbl>
          </a:graphicData>
        </a:graphic>
      </p:graphicFrame>
      <p:sp>
        <p:nvSpPr>
          <p:cNvPr id="5" name="Rectangle 4">
            <a:extLst>
              <a:ext uri="{FF2B5EF4-FFF2-40B4-BE49-F238E27FC236}">
                <a16:creationId xmlns:a16="http://schemas.microsoft.com/office/drawing/2014/main" id="{8F2F7271-351E-7E93-2964-2DD0637497CB}"/>
              </a:ext>
            </a:extLst>
          </p:cNvPr>
          <p:cNvSpPr/>
          <p:nvPr/>
        </p:nvSpPr>
        <p:spPr>
          <a:xfrm>
            <a:off x="2430221" y="3013578"/>
            <a:ext cx="1244996" cy="3949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Microsoft Patch Tuesday</a:t>
            </a:r>
          </a:p>
        </p:txBody>
      </p:sp>
    </p:spTree>
    <p:extLst>
      <p:ext uri="{BB962C8B-B14F-4D97-AF65-F5344CB8AC3E}">
        <p14:creationId xmlns:p14="http://schemas.microsoft.com/office/powerpoint/2010/main" val="1938268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014C47-C525-DEE0-CF91-EF828CC07FED}"/>
              </a:ext>
            </a:extLst>
          </p:cNvPr>
          <p:cNvSpPr>
            <a:spLocks noGrp="1"/>
          </p:cNvSpPr>
          <p:nvPr>
            <p:ph type="body" sz="quarter" idx="10"/>
          </p:nvPr>
        </p:nvSpPr>
        <p:spPr>
          <a:xfrm>
            <a:off x="3915069" y="2905780"/>
            <a:ext cx="4361861" cy="523220"/>
          </a:xfrm>
        </p:spPr>
        <p:txBody>
          <a:bodyPr/>
          <a:lstStyle/>
          <a:p>
            <a:r>
              <a:rPr lang="en-US"/>
              <a:t>Future State of Patching</a:t>
            </a:r>
          </a:p>
        </p:txBody>
      </p:sp>
    </p:spTree>
    <p:extLst>
      <p:ext uri="{BB962C8B-B14F-4D97-AF65-F5344CB8AC3E}">
        <p14:creationId xmlns:p14="http://schemas.microsoft.com/office/powerpoint/2010/main" val="631153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7B8E2-E7D8-0EFA-F85D-ECF8451FF99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59C6E0-0C32-E006-79CE-E30030950B50}"/>
              </a:ext>
            </a:extLst>
          </p:cNvPr>
          <p:cNvSpPr>
            <a:spLocks noGrp="1"/>
          </p:cNvSpPr>
          <p:nvPr>
            <p:ph idx="1"/>
          </p:nvPr>
        </p:nvSpPr>
        <p:spPr>
          <a:xfrm>
            <a:off x="533400" y="1329267"/>
            <a:ext cx="11328400" cy="5139268"/>
          </a:xfrm>
        </p:spPr>
        <p:txBody>
          <a:bodyPr/>
          <a:lstStyle/>
          <a:p>
            <a:pPr marL="0" indent="0">
              <a:buNone/>
            </a:pPr>
            <a:r>
              <a:rPr lang="en-US">
                <a:solidFill>
                  <a:schemeClr val="tx1"/>
                </a:solidFill>
              </a:rPr>
              <a:t>Patching schedules will be as follows: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a:buFont typeface="Arial" panose="020B0604020202020204" pitchFamily="34" charset="0"/>
              <a:buChar char="•"/>
            </a:pPr>
            <a:r>
              <a:rPr lang="en-US">
                <a:solidFill>
                  <a:schemeClr val="tx1"/>
                </a:solidFill>
              </a:rPr>
              <a:t>Days A and B will be combined into the Sunday pilot window</a:t>
            </a:r>
          </a:p>
          <a:p>
            <a:pPr>
              <a:buFont typeface="Arial" panose="020B0604020202020204" pitchFamily="34" charset="0"/>
              <a:buChar char="•"/>
            </a:pPr>
            <a:r>
              <a:rPr lang="en-US">
                <a:solidFill>
                  <a:schemeClr val="tx1"/>
                </a:solidFill>
              </a:rPr>
              <a:t>Day D will be moved to the Wednesday pilot window</a:t>
            </a:r>
          </a:p>
          <a:p>
            <a:pPr>
              <a:buFont typeface="Arial" panose="020B0604020202020204" pitchFamily="34" charset="0"/>
              <a:buChar char="•"/>
            </a:pPr>
            <a:r>
              <a:rPr lang="en-US">
                <a:solidFill>
                  <a:schemeClr val="tx1"/>
                </a:solidFill>
              </a:rPr>
              <a:t>Day E will be Production Sunday window</a:t>
            </a:r>
          </a:p>
          <a:p>
            <a:pPr>
              <a:buFont typeface="Arial" panose="020B0604020202020204" pitchFamily="34" charset="0"/>
              <a:buChar char="•"/>
            </a:pPr>
            <a:r>
              <a:rPr lang="en-US">
                <a:solidFill>
                  <a:schemeClr val="tx1"/>
                </a:solidFill>
              </a:rPr>
              <a:t>Day F will be Production Wednesday</a:t>
            </a:r>
          </a:p>
          <a:p>
            <a:pPr>
              <a:buFont typeface="Arial" panose="020B0604020202020204" pitchFamily="34" charset="0"/>
              <a:buChar char="•"/>
            </a:pPr>
            <a:r>
              <a:rPr lang="en-US">
                <a:solidFill>
                  <a:schemeClr val="tx1"/>
                </a:solidFill>
              </a:rPr>
              <a:t>Days C and X will remain at their current times</a:t>
            </a:r>
          </a:p>
          <a:p>
            <a:pPr>
              <a:buFont typeface="Arial" panose="020B0604020202020204" pitchFamily="34" charset="0"/>
              <a:buChar char="•"/>
            </a:pPr>
            <a:endParaRPr lang="en-US"/>
          </a:p>
          <a:p>
            <a:pPr marL="0" indent="0">
              <a:buNone/>
            </a:pPr>
            <a:endParaRPr lang="en-US"/>
          </a:p>
          <a:p>
            <a:pPr marL="0" indent="0">
              <a:buNone/>
            </a:pPr>
            <a:endParaRPr lang="en-US"/>
          </a:p>
          <a:p>
            <a:pPr marL="0" indent="0">
              <a:buNone/>
            </a:pPr>
            <a:endParaRPr lang="en-US"/>
          </a:p>
        </p:txBody>
      </p:sp>
      <p:sp>
        <p:nvSpPr>
          <p:cNvPr id="4" name="Title 3">
            <a:extLst>
              <a:ext uri="{FF2B5EF4-FFF2-40B4-BE49-F238E27FC236}">
                <a16:creationId xmlns:a16="http://schemas.microsoft.com/office/drawing/2014/main" id="{A3F151DE-0F5F-8C5D-AC42-909D68247E5E}"/>
              </a:ext>
            </a:extLst>
          </p:cNvPr>
          <p:cNvSpPr>
            <a:spLocks noGrp="1"/>
          </p:cNvSpPr>
          <p:nvPr>
            <p:ph type="title"/>
          </p:nvPr>
        </p:nvSpPr>
        <p:spPr>
          <a:xfrm>
            <a:off x="217715" y="190501"/>
            <a:ext cx="11314436" cy="914400"/>
          </a:xfrm>
        </p:spPr>
        <p:txBody>
          <a:bodyPr>
            <a:noAutofit/>
          </a:bodyPr>
          <a:lstStyle/>
          <a:p>
            <a:r>
              <a:rPr lang="en-US" sz="3600"/>
              <a:t>Revised patch schedule – starts April 2025</a:t>
            </a:r>
            <a:endParaRPr lang="en-US" sz="1600">
              <a:solidFill>
                <a:schemeClr val="accent2"/>
              </a:solidFill>
            </a:endParaRPr>
          </a:p>
        </p:txBody>
      </p:sp>
      <p:graphicFrame>
        <p:nvGraphicFramePr>
          <p:cNvPr id="3" name="Table 2">
            <a:extLst>
              <a:ext uri="{FF2B5EF4-FFF2-40B4-BE49-F238E27FC236}">
                <a16:creationId xmlns:a16="http://schemas.microsoft.com/office/drawing/2014/main" id="{CB11D6F5-A24A-FAE8-0921-B02FEABF8FA1}"/>
              </a:ext>
            </a:extLst>
          </p:cNvPr>
          <p:cNvGraphicFramePr>
            <a:graphicFrameLocks noGrp="1"/>
          </p:cNvGraphicFramePr>
          <p:nvPr/>
        </p:nvGraphicFramePr>
        <p:xfrm>
          <a:off x="1286933" y="1677610"/>
          <a:ext cx="9618133" cy="2332067"/>
        </p:xfrm>
        <a:graphic>
          <a:graphicData uri="http://schemas.openxmlformats.org/drawingml/2006/table">
            <a:tbl>
              <a:tblPr firstRow="1" bandRow="1">
                <a:tableStyleId>{5C22544A-7EE6-4342-B048-85BDC9FD1C3A}</a:tableStyleId>
              </a:tblPr>
              <a:tblGrid>
                <a:gridCol w="1913467">
                  <a:extLst>
                    <a:ext uri="{9D8B030D-6E8A-4147-A177-3AD203B41FA5}">
                      <a16:colId xmlns:a16="http://schemas.microsoft.com/office/drawing/2014/main" val="2690388630"/>
                    </a:ext>
                  </a:extLst>
                </a:gridCol>
                <a:gridCol w="2438400">
                  <a:extLst>
                    <a:ext uri="{9D8B030D-6E8A-4147-A177-3AD203B41FA5}">
                      <a16:colId xmlns:a16="http://schemas.microsoft.com/office/drawing/2014/main" val="1723719051"/>
                    </a:ext>
                  </a:extLst>
                </a:gridCol>
                <a:gridCol w="2582333">
                  <a:extLst>
                    <a:ext uri="{9D8B030D-6E8A-4147-A177-3AD203B41FA5}">
                      <a16:colId xmlns:a16="http://schemas.microsoft.com/office/drawing/2014/main" val="3908600034"/>
                    </a:ext>
                  </a:extLst>
                </a:gridCol>
                <a:gridCol w="2683933">
                  <a:extLst>
                    <a:ext uri="{9D8B030D-6E8A-4147-A177-3AD203B41FA5}">
                      <a16:colId xmlns:a16="http://schemas.microsoft.com/office/drawing/2014/main" val="121535038"/>
                    </a:ext>
                  </a:extLst>
                </a:gridCol>
              </a:tblGrid>
              <a:tr h="625187">
                <a:tc>
                  <a:txBody>
                    <a:bodyPr/>
                    <a:lstStyle/>
                    <a:p>
                      <a:endParaRPr lang="en-US" sz="2400"/>
                    </a:p>
                  </a:txBody>
                  <a:tcPr marL="121920" marR="121920" marT="60960" marB="60960"/>
                </a:tc>
                <a:tc>
                  <a:txBody>
                    <a:bodyPr/>
                    <a:lstStyle/>
                    <a:p>
                      <a:r>
                        <a:rPr lang="en-US" sz="2400"/>
                        <a:t>Sundays</a:t>
                      </a:r>
                    </a:p>
                  </a:txBody>
                  <a:tcPr marL="121920" marR="121920" marT="60960" marB="60960"/>
                </a:tc>
                <a:tc>
                  <a:txBody>
                    <a:bodyPr/>
                    <a:lstStyle/>
                    <a:p>
                      <a:r>
                        <a:rPr lang="en-US" sz="2400"/>
                        <a:t>Tuesdays</a:t>
                      </a:r>
                    </a:p>
                  </a:txBody>
                  <a:tcPr marL="121920" marR="121920" marT="60960" marB="60960"/>
                </a:tc>
                <a:tc>
                  <a:txBody>
                    <a:bodyPr/>
                    <a:lstStyle/>
                    <a:p>
                      <a:r>
                        <a:rPr lang="en-US" sz="2400"/>
                        <a:t>Wednesdays</a:t>
                      </a:r>
                    </a:p>
                  </a:txBody>
                  <a:tcPr marL="121920" marR="121920" marT="60960" marB="60960"/>
                </a:tc>
                <a:extLst>
                  <a:ext uri="{0D108BD9-81ED-4DB2-BD59-A6C34878D82A}">
                    <a16:rowId xmlns:a16="http://schemas.microsoft.com/office/drawing/2014/main" val="3222275998"/>
                  </a:ext>
                </a:extLst>
              </a:tr>
              <a:tr h="853440">
                <a:tc>
                  <a:txBody>
                    <a:bodyPr/>
                    <a:lstStyle/>
                    <a:p>
                      <a:r>
                        <a:rPr lang="en-US" sz="2400"/>
                        <a:t>Pilot patching </a:t>
                      </a:r>
                    </a:p>
                  </a:txBody>
                  <a:tcPr marL="121920" marR="121920" marT="60960" marB="60960"/>
                </a:tc>
                <a:tc>
                  <a:txBody>
                    <a:bodyPr/>
                    <a:lstStyle/>
                    <a:p>
                      <a:r>
                        <a:rPr lang="en-US" sz="2400"/>
                        <a:t>3:00 am – 9:00 am</a:t>
                      </a:r>
                    </a:p>
                  </a:txBody>
                  <a:tcPr marL="121920" marR="121920" marT="60960" marB="60960"/>
                </a:tc>
                <a:tc>
                  <a:txBody>
                    <a:bodyPr/>
                    <a:lstStyle/>
                    <a:p>
                      <a:r>
                        <a:rPr lang="en-US" sz="2400"/>
                        <a:t>10:00 am – 3:00 pm</a:t>
                      </a:r>
                    </a:p>
                  </a:txBody>
                  <a:tcPr marL="121920" marR="121920" marT="60960" marB="60960"/>
                </a:tc>
                <a:tc>
                  <a:txBody>
                    <a:bodyPr/>
                    <a:lstStyle/>
                    <a:p>
                      <a:r>
                        <a:rPr lang="en-US" sz="2400"/>
                        <a:t>7:00pm – Midnight</a:t>
                      </a:r>
                    </a:p>
                  </a:txBody>
                  <a:tcPr marL="121920" marR="121920" marT="60960" marB="60960"/>
                </a:tc>
                <a:extLst>
                  <a:ext uri="{0D108BD9-81ED-4DB2-BD59-A6C34878D82A}">
                    <a16:rowId xmlns:a16="http://schemas.microsoft.com/office/drawing/2014/main" val="213975594"/>
                  </a:ext>
                </a:extLst>
              </a:tr>
              <a:tr h="853440">
                <a:tc>
                  <a:txBody>
                    <a:bodyPr/>
                    <a:lstStyle/>
                    <a:p>
                      <a:r>
                        <a:rPr lang="en-US" sz="2400"/>
                        <a:t>Production patching</a:t>
                      </a:r>
                    </a:p>
                  </a:txBody>
                  <a:tcPr marL="121920" marR="121920" marT="60960" marB="60960"/>
                </a:tc>
                <a:tc>
                  <a:txBody>
                    <a:bodyPr/>
                    <a:lstStyle/>
                    <a:p>
                      <a:r>
                        <a:rPr lang="en-US" sz="2400"/>
                        <a:t>3:00 am – 1:00 pm</a:t>
                      </a:r>
                    </a:p>
                  </a:txBody>
                  <a:tcPr marL="121920" marR="121920" marT="60960" marB="60960"/>
                </a:tc>
                <a:tc>
                  <a:txBody>
                    <a:bodyPr/>
                    <a:lstStyle/>
                    <a:p>
                      <a:r>
                        <a:rPr lang="en-US" sz="2400"/>
                        <a:t>10:00 am – 3:00 pm</a:t>
                      </a:r>
                    </a:p>
                  </a:txBody>
                  <a:tcPr marL="121920" marR="121920" marT="60960" marB="60960"/>
                </a:tc>
                <a:tc>
                  <a:txBody>
                    <a:bodyPr/>
                    <a:lstStyle/>
                    <a:p>
                      <a:r>
                        <a:rPr lang="en-US" sz="2400"/>
                        <a:t>7:00pm - Midnight</a:t>
                      </a:r>
                    </a:p>
                  </a:txBody>
                  <a:tcPr marL="121920" marR="121920" marT="60960" marB="60960"/>
                </a:tc>
                <a:extLst>
                  <a:ext uri="{0D108BD9-81ED-4DB2-BD59-A6C34878D82A}">
                    <a16:rowId xmlns:a16="http://schemas.microsoft.com/office/drawing/2014/main" val="4024646325"/>
                  </a:ext>
                </a:extLst>
              </a:tr>
            </a:tbl>
          </a:graphicData>
        </a:graphic>
      </p:graphicFrame>
    </p:spTree>
    <p:extLst>
      <p:ext uri="{BB962C8B-B14F-4D97-AF65-F5344CB8AC3E}">
        <p14:creationId xmlns:p14="http://schemas.microsoft.com/office/powerpoint/2010/main" val="259483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AD48F4B-3A80-B97B-56F1-490CCC24B74F}"/>
              </a:ext>
            </a:extLst>
          </p:cNvPr>
          <p:cNvGraphicFramePr>
            <a:graphicFrameLocks noGrp="1"/>
          </p:cNvGraphicFramePr>
          <p:nvPr>
            <p:ph idx="1"/>
          </p:nvPr>
        </p:nvGraphicFramePr>
        <p:xfrm>
          <a:off x="445764" y="1194637"/>
          <a:ext cx="11328399" cy="4876800"/>
        </p:xfrm>
        <a:graphic>
          <a:graphicData uri="http://schemas.openxmlformats.org/drawingml/2006/table">
            <a:tbl>
              <a:tblPr firstRow="1" bandRow="1">
                <a:tableStyleId>{5C22544A-7EE6-4342-B048-85BDC9FD1C3A}</a:tableStyleId>
              </a:tblPr>
              <a:tblGrid>
                <a:gridCol w="3776133">
                  <a:extLst>
                    <a:ext uri="{9D8B030D-6E8A-4147-A177-3AD203B41FA5}">
                      <a16:colId xmlns:a16="http://schemas.microsoft.com/office/drawing/2014/main" val="3100979649"/>
                    </a:ext>
                  </a:extLst>
                </a:gridCol>
                <a:gridCol w="3776133">
                  <a:extLst>
                    <a:ext uri="{9D8B030D-6E8A-4147-A177-3AD203B41FA5}">
                      <a16:colId xmlns:a16="http://schemas.microsoft.com/office/drawing/2014/main" val="2721502349"/>
                    </a:ext>
                  </a:extLst>
                </a:gridCol>
                <a:gridCol w="3776133">
                  <a:extLst>
                    <a:ext uri="{9D8B030D-6E8A-4147-A177-3AD203B41FA5}">
                      <a16:colId xmlns:a16="http://schemas.microsoft.com/office/drawing/2014/main" val="1575126444"/>
                    </a:ext>
                  </a:extLst>
                </a:gridCol>
              </a:tblGrid>
              <a:tr h="487680">
                <a:tc>
                  <a:txBody>
                    <a:bodyPr/>
                    <a:lstStyle/>
                    <a:p>
                      <a:r>
                        <a:rPr lang="en-US" sz="2400"/>
                        <a:t>Patch released between</a:t>
                      </a:r>
                    </a:p>
                  </a:txBody>
                  <a:tcPr marL="121920" marR="121920" marT="60960" marB="60960"/>
                </a:tc>
                <a:tc>
                  <a:txBody>
                    <a:bodyPr/>
                    <a:lstStyle/>
                    <a:p>
                      <a:r>
                        <a:rPr lang="en-US" sz="2400"/>
                        <a:t>Pilot windows</a:t>
                      </a:r>
                    </a:p>
                  </a:txBody>
                  <a:tcPr marL="121920" marR="121920" marT="60960" marB="60960"/>
                </a:tc>
                <a:tc>
                  <a:txBody>
                    <a:bodyPr/>
                    <a:lstStyle/>
                    <a:p>
                      <a:r>
                        <a:rPr lang="en-US" sz="2400"/>
                        <a:t>Production windows</a:t>
                      </a:r>
                    </a:p>
                  </a:txBody>
                  <a:tcPr marL="121920" marR="121920" marT="60960" marB="60960"/>
                </a:tc>
                <a:extLst>
                  <a:ext uri="{0D108BD9-81ED-4DB2-BD59-A6C34878D82A}">
                    <a16:rowId xmlns:a16="http://schemas.microsoft.com/office/drawing/2014/main" val="3158056154"/>
                  </a:ext>
                </a:extLst>
              </a:tr>
              <a:tr h="487680">
                <a:tc rowSpan="3">
                  <a:txBody>
                    <a:bodyPr/>
                    <a:lstStyle/>
                    <a:p>
                      <a:pPr algn="ctr"/>
                      <a:r>
                        <a:rPr lang="en-US" sz="2400" b="0"/>
                        <a:t>March 30 – April 12</a:t>
                      </a:r>
                    </a:p>
                  </a:txBody>
                  <a:tcPr marL="121920" marR="121920" marT="60960" marB="60960" anchor="ctr">
                    <a:lnB w="38100" cap="flat" cmpd="sng" algn="ctr">
                      <a:solidFill>
                        <a:schemeClr val="bg1"/>
                      </a:solidFill>
                      <a:prstDash val="solid"/>
                      <a:round/>
                      <a:headEnd type="none" w="med" len="med"/>
                      <a:tailEnd type="none" w="med" len="med"/>
                    </a:lnB>
                  </a:tcPr>
                </a:tc>
                <a:tc>
                  <a:txBody>
                    <a:bodyPr/>
                    <a:lstStyle/>
                    <a:p>
                      <a:pPr algn="r"/>
                      <a:r>
                        <a:rPr lang="en-US" sz="2400"/>
                        <a:t>Sunday,  April 13</a:t>
                      </a:r>
                    </a:p>
                  </a:txBody>
                  <a:tcPr marL="121920" marR="121920" marT="60960" marB="60960"/>
                </a:tc>
                <a:tc>
                  <a:txBody>
                    <a:bodyPr/>
                    <a:lstStyle/>
                    <a:p>
                      <a:pPr algn="r"/>
                      <a:r>
                        <a:rPr lang="en-US" sz="2400"/>
                        <a:t>Sunday,  April 20</a:t>
                      </a:r>
                    </a:p>
                  </a:txBody>
                  <a:tcPr marL="121920" marR="121920" marT="60960" marB="60960"/>
                </a:tc>
                <a:extLst>
                  <a:ext uri="{0D108BD9-81ED-4DB2-BD59-A6C34878D82A}">
                    <a16:rowId xmlns:a16="http://schemas.microsoft.com/office/drawing/2014/main" val="1225172883"/>
                  </a:ext>
                </a:extLst>
              </a:tr>
              <a:tr h="487680">
                <a:tc vMerge="1">
                  <a:txBody>
                    <a:bodyPr/>
                    <a:lstStyle/>
                    <a:p>
                      <a:endParaRPr lang="en-US"/>
                    </a:p>
                  </a:txBody>
                  <a:tcPr/>
                </a:tc>
                <a:tc>
                  <a:txBody>
                    <a:bodyPr/>
                    <a:lstStyle/>
                    <a:p>
                      <a:pPr algn="r"/>
                      <a:r>
                        <a:rPr lang="en-US" sz="2400"/>
                        <a:t>Tuesday,  April 15</a:t>
                      </a:r>
                    </a:p>
                  </a:txBody>
                  <a:tcPr marL="121920" marR="121920" marT="60960" marB="60960"/>
                </a:tc>
                <a:tc>
                  <a:txBody>
                    <a:bodyPr/>
                    <a:lstStyle/>
                    <a:p>
                      <a:pPr algn="r"/>
                      <a:r>
                        <a:rPr lang="en-US" sz="2400"/>
                        <a:t>Tuesday,  April 22</a:t>
                      </a:r>
                    </a:p>
                  </a:txBody>
                  <a:tcPr marL="121920" marR="121920" marT="60960" marB="60960"/>
                </a:tc>
                <a:extLst>
                  <a:ext uri="{0D108BD9-81ED-4DB2-BD59-A6C34878D82A}">
                    <a16:rowId xmlns:a16="http://schemas.microsoft.com/office/drawing/2014/main" val="3979241656"/>
                  </a:ext>
                </a:extLst>
              </a:tr>
              <a:tr h="487680">
                <a:tc vMerge="1">
                  <a:txBody>
                    <a:bodyPr/>
                    <a:lstStyle/>
                    <a:p>
                      <a:endParaRPr lang="en-US"/>
                    </a:p>
                  </a:txBody>
                  <a:tcPr/>
                </a:tc>
                <a:tc>
                  <a:txBody>
                    <a:bodyPr/>
                    <a:lstStyle/>
                    <a:p>
                      <a:pPr algn="r"/>
                      <a:r>
                        <a:rPr lang="en-US" sz="2400"/>
                        <a:t>Wednesday,  April 16</a:t>
                      </a:r>
                    </a:p>
                  </a:txBody>
                  <a:tcPr marL="121920" marR="121920" marT="60960" marB="60960">
                    <a:lnB w="38100" cap="flat" cmpd="sng" algn="ctr">
                      <a:solidFill>
                        <a:schemeClr val="bg1"/>
                      </a:solidFill>
                      <a:prstDash val="solid"/>
                      <a:round/>
                      <a:headEnd type="none" w="med" len="med"/>
                      <a:tailEnd type="none" w="med" len="med"/>
                    </a:lnB>
                  </a:tcPr>
                </a:tc>
                <a:tc>
                  <a:txBody>
                    <a:bodyPr/>
                    <a:lstStyle/>
                    <a:p>
                      <a:pPr algn="r"/>
                      <a:r>
                        <a:rPr lang="en-US" sz="2400"/>
                        <a:t>Wednesday,  April 23</a:t>
                      </a:r>
                    </a:p>
                  </a:txBody>
                  <a:tcPr marL="121920" marR="121920" marT="60960" marB="60960">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6165547"/>
                  </a:ext>
                </a:extLst>
              </a:tr>
              <a:tr h="487680">
                <a:tc rowSpan="3">
                  <a:txBody>
                    <a:bodyPr/>
                    <a:lstStyle/>
                    <a:p>
                      <a:pPr algn="ctr"/>
                      <a:r>
                        <a:rPr lang="en-US" sz="2400"/>
                        <a:t>April 13- April 26</a:t>
                      </a:r>
                    </a:p>
                  </a:txBody>
                  <a:tcPr marL="121920" marR="121920" marT="60960" marB="6096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a:r>
                        <a:rPr lang="en-US" sz="2400"/>
                        <a:t>Sunday,  April 27</a:t>
                      </a:r>
                    </a:p>
                  </a:txBody>
                  <a:tcPr marL="121920" marR="121920" marT="60960" marB="60960">
                    <a:lnT w="38100" cap="flat" cmpd="sng" algn="ctr">
                      <a:solidFill>
                        <a:schemeClr val="bg1"/>
                      </a:solidFill>
                      <a:prstDash val="solid"/>
                      <a:round/>
                      <a:headEnd type="none" w="med" len="med"/>
                      <a:tailEnd type="none" w="med" len="med"/>
                    </a:lnT>
                  </a:tcPr>
                </a:tc>
                <a:tc>
                  <a:txBody>
                    <a:bodyPr/>
                    <a:lstStyle/>
                    <a:p>
                      <a:pPr algn="r"/>
                      <a:r>
                        <a:rPr lang="en-US" sz="2400"/>
                        <a:t>Sunday,  May 4</a:t>
                      </a:r>
                    </a:p>
                  </a:txBody>
                  <a:tcPr marL="121920" marR="121920" marT="60960" marB="6096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6986733"/>
                  </a:ext>
                </a:extLst>
              </a:tr>
              <a:tr h="487680">
                <a:tc vMerge="1">
                  <a:txBody>
                    <a:bodyPr/>
                    <a:lstStyle/>
                    <a:p>
                      <a:endParaRPr lang="en-US"/>
                    </a:p>
                  </a:txBody>
                  <a:tcPr/>
                </a:tc>
                <a:tc>
                  <a:txBody>
                    <a:bodyPr/>
                    <a:lstStyle/>
                    <a:p>
                      <a:pPr algn="r"/>
                      <a:r>
                        <a:rPr lang="en-US" sz="2400"/>
                        <a:t>Tuesday,  April 29</a:t>
                      </a:r>
                    </a:p>
                  </a:txBody>
                  <a:tcPr marL="121920" marR="121920" marT="60960" marB="60960"/>
                </a:tc>
                <a:tc>
                  <a:txBody>
                    <a:bodyPr/>
                    <a:lstStyle/>
                    <a:p>
                      <a:pPr algn="r"/>
                      <a:r>
                        <a:rPr lang="en-US" sz="2400"/>
                        <a:t>Tuesday,  May 6</a:t>
                      </a:r>
                    </a:p>
                  </a:txBody>
                  <a:tcPr marL="121920" marR="121920" marT="60960" marB="60960"/>
                </a:tc>
                <a:extLst>
                  <a:ext uri="{0D108BD9-81ED-4DB2-BD59-A6C34878D82A}">
                    <a16:rowId xmlns:a16="http://schemas.microsoft.com/office/drawing/2014/main" val="3929592102"/>
                  </a:ext>
                </a:extLst>
              </a:tr>
              <a:tr h="487680">
                <a:tc vMerge="1">
                  <a:txBody>
                    <a:bodyPr/>
                    <a:lstStyle/>
                    <a:p>
                      <a:endParaRPr lang="en-US"/>
                    </a:p>
                  </a:txBody>
                  <a:tcPr/>
                </a:tc>
                <a:tc>
                  <a:txBody>
                    <a:bodyPr/>
                    <a:lstStyle/>
                    <a:p>
                      <a:pPr algn="r"/>
                      <a:r>
                        <a:rPr lang="en-US" sz="2400"/>
                        <a:t>Wednesday,  April 30</a:t>
                      </a:r>
                    </a:p>
                  </a:txBody>
                  <a:tcPr marL="121920" marR="121920" marT="60960" marB="60960">
                    <a:lnB w="38100" cap="flat" cmpd="sng" algn="ctr">
                      <a:solidFill>
                        <a:schemeClr val="bg1"/>
                      </a:solidFill>
                      <a:prstDash val="solid"/>
                      <a:round/>
                      <a:headEnd type="none" w="med" len="med"/>
                      <a:tailEnd type="none" w="med" len="med"/>
                    </a:lnB>
                  </a:tcPr>
                </a:tc>
                <a:tc>
                  <a:txBody>
                    <a:bodyPr/>
                    <a:lstStyle/>
                    <a:p>
                      <a:pPr algn="r"/>
                      <a:r>
                        <a:rPr lang="en-US" sz="2400"/>
                        <a:t>Wednesday,  May 7</a:t>
                      </a:r>
                    </a:p>
                  </a:txBody>
                  <a:tcPr marL="121920" marR="121920" marT="60960" marB="60960">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7087396"/>
                  </a:ext>
                </a:extLst>
              </a:tr>
              <a:tr h="487680">
                <a:tc rowSpan="3">
                  <a:txBody>
                    <a:bodyPr/>
                    <a:lstStyle/>
                    <a:p>
                      <a:pPr algn="ctr"/>
                      <a:r>
                        <a:rPr lang="en-US" sz="2400"/>
                        <a:t>April 27 – May 17</a:t>
                      </a:r>
                    </a:p>
                  </a:txBody>
                  <a:tcPr marL="121920" marR="121920" marT="60960" marB="60960" anchor="ctr">
                    <a:lnT w="38100" cap="flat" cmpd="sng" algn="ctr">
                      <a:solidFill>
                        <a:schemeClr val="bg1"/>
                      </a:solidFill>
                      <a:prstDash val="solid"/>
                      <a:round/>
                      <a:headEnd type="none" w="med" len="med"/>
                      <a:tailEnd type="none" w="med" len="med"/>
                    </a:lnT>
                  </a:tcPr>
                </a:tc>
                <a:tc>
                  <a:txBody>
                    <a:bodyPr/>
                    <a:lstStyle/>
                    <a:p>
                      <a:pPr algn="r"/>
                      <a:r>
                        <a:rPr lang="en-US" sz="2400"/>
                        <a:t>Sunday,  May 18</a:t>
                      </a:r>
                    </a:p>
                  </a:txBody>
                  <a:tcPr marL="121920" marR="121920" marT="60960" marB="60960">
                    <a:lnT w="38100" cap="flat" cmpd="sng" algn="ctr">
                      <a:solidFill>
                        <a:schemeClr val="bg1"/>
                      </a:solidFill>
                      <a:prstDash val="solid"/>
                      <a:round/>
                      <a:headEnd type="none" w="med" len="med"/>
                      <a:tailEnd type="none" w="med" len="med"/>
                    </a:lnT>
                  </a:tcPr>
                </a:tc>
                <a:tc>
                  <a:txBody>
                    <a:bodyPr/>
                    <a:lstStyle/>
                    <a:p>
                      <a:pPr algn="r"/>
                      <a:r>
                        <a:rPr lang="en-US" sz="2400"/>
                        <a:t>Sunday,  May 25</a:t>
                      </a:r>
                    </a:p>
                  </a:txBody>
                  <a:tcPr marL="121920" marR="121920" marT="60960" marB="6096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15980099"/>
                  </a:ext>
                </a:extLst>
              </a:tr>
              <a:tr h="487680">
                <a:tc vMerge="1">
                  <a:txBody>
                    <a:bodyPr/>
                    <a:lstStyle/>
                    <a:p>
                      <a:endParaRPr lang="en-US"/>
                    </a:p>
                  </a:txBody>
                  <a:tcPr/>
                </a:tc>
                <a:tc>
                  <a:txBody>
                    <a:bodyPr/>
                    <a:lstStyle/>
                    <a:p>
                      <a:pPr algn="r"/>
                      <a:r>
                        <a:rPr lang="en-US" sz="2400"/>
                        <a:t>Tuesday,  May 20</a:t>
                      </a:r>
                    </a:p>
                  </a:txBody>
                  <a:tcPr marL="121920" marR="121920" marT="60960" marB="60960"/>
                </a:tc>
                <a:tc>
                  <a:txBody>
                    <a:bodyPr/>
                    <a:lstStyle/>
                    <a:p>
                      <a:pPr algn="r"/>
                      <a:r>
                        <a:rPr lang="en-US" sz="2400"/>
                        <a:t>Tuesday,  May 27</a:t>
                      </a:r>
                    </a:p>
                  </a:txBody>
                  <a:tcPr marL="121920" marR="121920" marT="60960" marB="60960"/>
                </a:tc>
                <a:extLst>
                  <a:ext uri="{0D108BD9-81ED-4DB2-BD59-A6C34878D82A}">
                    <a16:rowId xmlns:a16="http://schemas.microsoft.com/office/drawing/2014/main" val="3869311567"/>
                  </a:ext>
                </a:extLst>
              </a:tr>
              <a:tr h="487680">
                <a:tc vMerge="1">
                  <a:txBody>
                    <a:bodyPr/>
                    <a:lstStyle/>
                    <a:p>
                      <a:endParaRPr lang="en-US"/>
                    </a:p>
                  </a:txBody>
                  <a:tcPr/>
                </a:tc>
                <a:tc>
                  <a:txBody>
                    <a:bodyPr/>
                    <a:lstStyle/>
                    <a:p>
                      <a:pPr algn="r"/>
                      <a:r>
                        <a:rPr lang="en-US" sz="2400"/>
                        <a:t>Wednesday,  May 21</a:t>
                      </a:r>
                    </a:p>
                  </a:txBody>
                  <a:tcPr marL="121920" marR="121920" marT="60960" marB="60960"/>
                </a:tc>
                <a:tc>
                  <a:txBody>
                    <a:bodyPr/>
                    <a:lstStyle/>
                    <a:p>
                      <a:pPr algn="r"/>
                      <a:r>
                        <a:rPr lang="en-US" sz="2400"/>
                        <a:t>Wednesday,  May 28</a:t>
                      </a:r>
                    </a:p>
                  </a:txBody>
                  <a:tcPr marL="121920" marR="121920" marT="60960" marB="60960"/>
                </a:tc>
                <a:extLst>
                  <a:ext uri="{0D108BD9-81ED-4DB2-BD59-A6C34878D82A}">
                    <a16:rowId xmlns:a16="http://schemas.microsoft.com/office/drawing/2014/main" val="2696265034"/>
                  </a:ext>
                </a:extLst>
              </a:tr>
            </a:tbl>
          </a:graphicData>
        </a:graphic>
      </p:graphicFrame>
      <p:sp>
        <p:nvSpPr>
          <p:cNvPr id="2" name="Title 1">
            <a:extLst>
              <a:ext uri="{FF2B5EF4-FFF2-40B4-BE49-F238E27FC236}">
                <a16:creationId xmlns:a16="http://schemas.microsoft.com/office/drawing/2014/main" id="{94518E78-7651-EF45-A672-58E097F14502}"/>
              </a:ext>
            </a:extLst>
          </p:cNvPr>
          <p:cNvSpPr>
            <a:spLocks noGrp="1"/>
          </p:cNvSpPr>
          <p:nvPr>
            <p:ph type="title"/>
          </p:nvPr>
        </p:nvSpPr>
        <p:spPr>
          <a:xfrm>
            <a:off x="438782" y="278563"/>
            <a:ext cx="11314436" cy="508000"/>
          </a:xfrm>
        </p:spPr>
        <p:txBody>
          <a:bodyPr>
            <a:normAutofit fontScale="90000"/>
          </a:bodyPr>
          <a:lstStyle/>
          <a:p>
            <a:r>
              <a:rPr lang="en-US"/>
              <a:t>Patch schedule beginning in April</a:t>
            </a:r>
          </a:p>
        </p:txBody>
      </p:sp>
    </p:spTree>
    <p:extLst>
      <p:ext uri="{BB962C8B-B14F-4D97-AF65-F5344CB8AC3E}">
        <p14:creationId xmlns:p14="http://schemas.microsoft.com/office/powerpoint/2010/main" val="3314395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5476-DEDE-FC01-FD44-424ACE1F0D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009854-C9DB-5AE2-806B-FAA6071AB084}"/>
              </a:ext>
            </a:extLst>
          </p:cNvPr>
          <p:cNvSpPr>
            <a:spLocks noGrp="1"/>
          </p:cNvSpPr>
          <p:nvPr>
            <p:ph type="body" sz="quarter" idx="10"/>
          </p:nvPr>
        </p:nvSpPr>
        <p:spPr>
          <a:xfrm>
            <a:off x="644237" y="107071"/>
            <a:ext cx="7786687" cy="523220"/>
          </a:xfrm>
        </p:spPr>
        <p:txBody>
          <a:bodyPr>
            <a:normAutofit fontScale="92500"/>
          </a:bodyPr>
          <a:lstStyle/>
          <a:p>
            <a:r>
              <a:rPr lang="en-US"/>
              <a:t>Patch Calendar – Future State (Start:  April 2025)</a:t>
            </a:r>
          </a:p>
        </p:txBody>
      </p:sp>
      <p:graphicFrame>
        <p:nvGraphicFramePr>
          <p:cNvPr id="3" name="Table 2">
            <a:extLst>
              <a:ext uri="{FF2B5EF4-FFF2-40B4-BE49-F238E27FC236}">
                <a16:creationId xmlns:a16="http://schemas.microsoft.com/office/drawing/2014/main" id="{281A0690-4444-8D77-E001-48FBC1445D0E}"/>
              </a:ext>
            </a:extLst>
          </p:cNvPr>
          <p:cNvGraphicFramePr>
            <a:graphicFrameLocks noGrp="1"/>
          </p:cNvGraphicFramePr>
          <p:nvPr/>
        </p:nvGraphicFramePr>
        <p:xfrm>
          <a:off x="760073" y="582101"/>
          <a:ext cx="10802911" cy="5556566"/>
        </p:xfrm>
        <a:graphic>
          <a:graphicData uri="http://schemas.openxmlformats.org/drawingml/2006/table">
            <a:tbl>
              <a:tblPr firstRow="1">
                <a:effectLst>
                  <a:outerShdw blurRad="50800" dist="50800" dir="5400000" algn="ctr" rotWithShape="0">
                    <a:schemeClr val="bg1"/>
                  </a:outerShdw>
                </a:effectLst>
                <a:tableStyleId>{5940675A-B579-460E-94D1-54222C63F5DA}</a:tableStyleId>
              </a:tblPr>
              <a:tblGrid>
                <a:gridCol w="1543273">
                  <a:extLst>
                    <a:ext uri="{9D8B030D-6E8A-4147-A177-3AD203B41FA5}">
                      <a16:colId xmlns:a16="http://schemas.microsoft.com/office/drawing/2014/main" val="3962741137"/>
                    </a:ext>
                  </a:extLst>
                </a:gridCol>
                <a:gridCol w="1543273">
                  <a:extLst>
                    <a:ext uri="{9D8B030D-6E8A-4147-A177-3AD203B41FA5}">
                      <a16:colId xmlns:a16="http://schemas.microsoft.com/office/drawing/2014/main" val="2704549988"/>
                    </a:ext>
                  </a:extLst>
                </a:gridCol>
                <a:gridCol w="1543273">
                  <a:extLst>
                    <a:ext uri="{9D8B030D-6E8A-4147-A177-3AD203B41FA5}">
                      <a16:colId xmlns:a16="http://schemas.microsoft.com/office/drawing/2014/main" val="2135251138"/>
                    </a:ext>
                  </a:extLst>
                </a:gridCol>
                <a:gridCol w="1543273">
                  <a:extLst>
                    <a:ext uri="{9D8B030D-6E8A-4147-A177-3AD203B41FA5}">
                      <a16:colId xmlns:a16="http://schemas.microsoft.com/office/drawing/2014/main" val="1931268346"/>
                    </a:ext>
                  </a:extLst>
                </a:gridCol>
                <a:gridCol w="1543273">
                  <a:extLst>
                    <a:ext uri="{9D8B030D-6E8A-4147-A177-3AD203B41FA5}">
                      <a16:colId xmlns:a16="http://schemas.microsoft.com/office/drawing/2014/main" val="628427946"/>
                    </a:ext>
                  </a:extLst>
                </a:gridCol>
                <a:gridCol w="1543273">
                  <a:extLst>
                    <a:ext uri="{9D8B030D-6E8A-4147-A177-3AD203B41FA5}">
                      <a16:colId xmlns:a16="http://schemas.microsoft.com/office/drawing/2014/main" val="1807957773"/>
                    </a:ext>
                  </a:extLst>
                </a:gridCol>
                <a:gridCol w="1543273">
                  <a:extLst>
                    <a:ext uri="{9D8B030D-6E8A-4147-A177-3AD203B41FA5}">
                      <a16:colId xmlns:a16="http://schemas.microsoft.com/office/drawing/2014/main" val="847636924"/>
                    </a:ext>
                  </a:extLst>
                </a:gridCol>
              </a:tblGrid>
              <a:tr h="409286">
                <a:tc>
                  <a:txBody>
                    <a:bodyPr/>
                    <a:lstStyle/>
                    <a:p>
                      <a:r>
                        <a:rPr lang="en-US"/>
                        <a:t>Monday</a:t>
                      </a:r>
                    </a:p>
                  </a:txBody>
                  <a:tcPr marL="274320"/>
                </a:tc>
                <a:tc>
                  <a:txBody>
                    <a:bodyPr/>
                    <a:lstStyle/>
                    <a:p>
                      <a:r>
                        <a:rPr lang="en-US"/>
                        <a:t>Tuesday</a:t>
                      </a:r>
                    </a:p>
                  </a:txBody>
                  <a:tcPr marL="274320"/>
                </a:tc>
                <a:tc>
                  <a:txBody>
                    <a:bodyPr/>
                    <a:lstStyle/>
                    <a:p>
                      <a:r>
                        <a:rPr lang="en-US"/>
                        <a:t>Wednesday</a:t>
                      </a:r>
                    </a:p>
                  </a:txBody>
                  <a:tcPr marL="274320">
                    <a:solidFill>
                      <a:schemeClr val="accent3">
                        <a:lumMod val="20000"/>
                        <a:lumOff val="80000"/>
                      </a:schemeClr>
                    </a:solidFill>
                  </a:tcPr>
                </a:tc>
                <a:tc>
                  <a:txBody>
                    <a:bodyPr/>
                    <a:lstStyle/>
                    <a:p>
                      <a:r>
                        <a:rPr lang="en-US"/>
                        <a:t>Thursday</a:t>
                      </a:r>
                    </a:p>
                  </a:txBody>
                  <a:tcPr marL="274320"/>
                </a:tc>
                <a:tc>
                  <a:txBody>
                    <a:bodyPr/>
                    <a:lstStyle/>
                    <a:p>
                      <a:r>
                        <a:rPr lang="en-US"/>
                        <a:t>Friday</a:t>
                      </a:r>
                    </a:p>
                  </a:txBody>
                  <a:tcPr marL="274320"/>
                </a:tc>
                <a:tc>
                  <a:txBody>
                    <a:bodyPr/>
                    <a:lstStyle/>
                    <a:p>
                      <a:r>
                        <a:rPr lang="en-US"/>
                        <a:t>Saturday</a:t>
                      </a:r>
                    </a:p>
                  </a:txBody>
                  <a:tcPr marL="274320"/>
                </a:tc>
                <a:tc>
                  <a:txBody>
                    <a:bodyPr/>
                    <a:lstStyle/>
                    <a:p>
                      <a:r>
                        <a:rPr lang="en-US"/>
                        <a:t>Sunday</a:t>
                      </a:r>
                    </a:p>
                  </a:txBody>
                  <a:tcPr marL="274320">
                    <a:solidFill>
                      <a:schemeClr val="bg2"/>
                    </a:solidFill>
                  </a:tcPr>
                </a:tc>
                <a:extLst>
                  <a:ext uri="{0D108BD9-81ED-4DB2-BD59-A6C34878D82A}">
                    <a16:rowId xmlns:a16="http://schemas.microsoft.com/office/drawing/2014/main" val="4195459208"/>
                  </a:ext>
                </a:extLst>
              </a:tr>
              <a:tr h="858270">
                <a:tc>
                  <a:txBody>
                    <a:bodyPr/>
                    <a:lstStyle/>
                    <a:p>
                      <a:r>
                        <a:rPr lang="en-US"/>
                        <a:t>30/31 March</a:t>
                      </a:r>
                    </a:p>
                  </a:txBody>
                  <a:tcPr>
                    <a:solidFill>
                      <a:schemeClr val="accent1">
                        <a:lumMod val="40000"/>
                        <a:lumOff val="60000"/>
                      </a:schemeClr>
                    </a:solidFill>
                  </a:tcPr>
                </a:tc>
                <a:tc>
                  <a:txBody>
                    <a:bodyPr/>
                    <a:lstStyle/>
                    <a:p>
                      <a:r>
                        <a:rPr lang="en-US">
                          <a:solidFill>
                            <a:schemeClr val="tx1"/>
                          </a:solidFill>
                        </a:rPr>
                        <a:t>1 April</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a:t>
                      </a:r>
                      <a:endParaRPr lang="en-US">
                        <a:highlight>
                          <a:srgbClr val="00FFFF"/>
                        </a:highlight>
                      </a:endParaRPr>
                    </a:p>
                  </a:txBody>
                  <a:tcPr>
                    <a:solidFill>
                      <a:schemeClr val="accent3">
                        <a:lumMod val="20000"/>
                        <a:lumOff val="80000"/>
                      </a:schemeClr>
                    </a:solidFill>
                  </a:tcPr>
                </a:tc>
                <a:tc>
                  <a:txBody>
                    <a:bodyPr/>
                    <a:lstStyle/>
                    <a:p>
                      <a:r>
                        <a:rPr lang="en-US"/>
                        <a:t>3</a:t>
                      </a:r>
                    </a:p>
                  </a:txBody>
                  <a:tcPr>
                    <a:noFill/>
                  </a:tcPr>
                </a:tc>
                <a:tc>
                  <a:txBody>
                    <a:bodyPr/>
                    <a:lstStyle/>
                    <a:p>
                      <a:r>
                        <a:rPr lang="en-US"/>
                        <a:t>4</a:t>
                      </a:r>
                    </a:p>
                  </a:txBody>
                  <a:tcPr>
                    <a:noFill/>
                  </a:tcPr>
                </a:tc>
                <a:tc>
                  <a:txBody>
                    <a:bodyPr/>
                    <a:lstStyle/>
                    <a:p>
                      <a:r>
                        <a:rPr lang="en-US"/>
                        <a:t>5</a:t>
                      </a:r>
                    </a:p>
                  </a:txBody>
                  <a:tcPr>
                    <a:noFill/>
                  </a:tcPr>
                </a:tc>
                <a:tc>
                  <a:txBody>
                    <a:bodyPr/>
                    <a:lstStyle/>
                    <a:p>
                      <a:r>
                        <a:rPr lang="en-US"/>
                        <a:t>6</a:t>
                      </a:r>
                    </a:p>
                  </a:txBody>
                  <a:tcPr>
                    <a:solidFill>
                      <a:schemeClr val="bg2"/>
                    </a:solidFill>
                  </a:tcPr>
                </a:tc>
                <a:extLst>
                  <a:ext uri="{0D108BD9-81ED-4DB2-BD59-A6C34878D82A}">
                    <a16:rowId xmlns:a16="http://schemas.microsoft.com/office/drawing/2014/main" val="2341384432"/>
                  </a:ext>
                </a:extLst>
              </a:tr>
              <a:tr h="858270">
                <a:tc>
                  <a:txBody>
                    <a:bodyPr/>
                    <a:lstStyle/>
                    <a:p>
                      <a:r>
                        <a:rPr lang="en-US"/>
                        <a:t>7</a:t>
                      </a:r>
                    </a:p>
                  </a:txBody>
                  <a:tcPr/>
                </a:tc>
                <a:tc>
                  <a:txBody>
                    <a:bodyPr/>
                    <a:lstStyle/>
                    <a:p>
                      <a:r>
                        <a:rPr lang="en-US">
                          <a:solidFill>
                            <a:schemeClr val="tx1"/>
                          </a:solidFill>
                        </a:rPr>
                        <a:t>8</a:t>
                      </a:r>
                    </a:p>
                  </a:txBody>
                  <a:tcPr>
                    <a:noFill/>
                  </a:tcPr>
                </a:tc>
                <a:tc>
                  <a:txBody>
                    <a:bodyPr/>
                    <a:lstStyle/>
                    <a:p>
                      <a:r>
                        <a:rPr lang="en-US"/>
                        <a:t>9</a:t>
                      </a:r>
                    </a:p>
                  </a:txBody>
                  <a:tcPr>
                    <a:solidFill>
                      <a:schemeClr val="accent3">
                        <a:lumMod val="20000"/>
                        <a:lumOff val="80000"/>
                      </a:schemeClr>
                    </a:solidFill>
                  </a:tcPr>
                </a:tc>
                <a:tc>
                  <a:txBody>
                    <a:bodyPr/>
                    <a:lstStyle/>
                    <a:p>
                      <a:r>
                        <a:rPr lang="en-US"/>
                        <a:t>10</a:t>
                      </a:r>
                    </a:p>
                  </a:txBody>
                  <a:tcPr/>
                </a:tc>
                <a:tc>
                  <a:txBody>
                    <a:bodyPr/>
                    <a:lstStyle/>
                    <a:p>
                      <a:r>
                        <a:rPr lang="en-US"/>
                        <a:t>11</a:t>
                      </a:r>
                    </a:p>
                  </a:txBody>
                  <a:tcPr/>
                </a:tc>
                <a:tc>
                  <a:txBody>
                    <a:bodyPr/>
                    <a:lstStyle/>
                    <a:p>
                      <a:r>
                        <a:rPr lang="en-US"/>
                        <a:t>12</a:t>
                      </a:r>
                    </a:p>
                  </a:txBody>
                  <a:tcPr/>
                </a:tc>
                <a:tc>
                  <a:txBody>
                    <a:bodyPr/>
                    <a:lstStyle/>
                    <a:p>
                      <a:r>
                        <a:rPr lang="en-US"/>
                        <a:t>13 </a:t>
                      </a:r>
                      <a:endParaRPr lang="en-US">
                        <a:highlight>
                          <a:srgbClr val="00FF00"/>
                        </a:highlight>
                      </a:endParaRPr>
                    </a:p>
                  </a:txBody>
                  <a:tcPr>
                    <a:solidFill>
                      <a:schemeClr val="bg2"/>
                    </a:solidFill>
                  </a:tcPr>
                </a:tc>
                <a:extLst>
                  <a:ext uri="{0D108BD9-81ED-4DB2-BD59-A6C34878D82A}">
                    <a16:rowId xmlns:a16="http://schemas.microsoft.com/office/drawing/2014/main" val="1306478132"/>
                  </a:ext>
                </a:extLst>
              </a:tr>
              <a:tr h="858270">
                <a:tc>
                  <a:txBody>
                    <a:bodyPr/>
                    <a:lstStyle/>
                    <a:p>
                      <a:r>
                        <a:rPr lang="en-US"/>
                        <a:t>14</a:t>
                      </a:r>
                    </a:p>
                  </a:txBody>
                  <a:tcPr/>
                </a:tc>
                <a:tc>
                  <a:txBody>
                    <a:bodyPr/>
                    <a:lstStyle/>
                    <a:p>
                      <a:r>
                        <a:rPr lang="en-US"/>
                        <a:t>15</a:t>
                      </a:r>
                    </a:p>
                  </a:txBody>
                  <a:tcPr/>
                </a:tc>
                <a:tc>
                  <a:txBody>
                    <a:bodyPr/>
                    <a:lstStyle/>
                    <a:p>
                      <a:r>
                        <a:rPr lang="en-US"/>
                        <a:t>16</a:t>
                      </a:r>
                    </a:p>
                  </a:txBody>
                  <a:tcPr>
                    <a:solidFill>
                      <a:schemeClr val="accent3">
                        <a:lumMod val="20000"/>
                        <a:lumOff val="80000"/>
                      </a:schemeClr>
                    </a:solidFill>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 </a:t>
                      </a:r>
                      <a:endParaRPr lang="en-US">
                        <a:highlight>
                          <a:srgbClr val="00FF00"/>
                        </a:highlight>
                      </a:endParaRPr>
                    </a:p>
                  </a:txBody>
                  <a:tcPr>
                    <a:solidFill>
                      <a:schemeClr val="bg2"/>
                    </a:solidFill>
                  </a:tcPr>
                </a:tc>
                <a:extLst>
                  <a:ext uri="{0D108BD9-81ED-4DB2-BD59-A6C34878D82A}">
                    <a16:rowId xmlns:a16="http://schemas.microsoft.com/office/drawing/2014/main" val="1324686982"/>
                  </a:ext>
                </a:extLst>
              </a:tr>
              <a:tr h="858270">
                <a:tc>
                  <a:txBody>
                    <a:bodyPr/>
                    <a:lstStyle/>
                    <a:p>
                      <a:r>
                        <a:rPr lang="en-US"/>
                        <a:t>21</a:t>
                      </a:r>
                    </a:p>
                  </a:txBody>
                  <a:tcPr/>
                </a:tc>
                <a:tc>
                  <a:txBody>
                    <a:bodyPr/>
                    <a:lstStyle/>
                    <a:p>
                      <a:r>
                        <a:rPr lang="en-US"/>
                        <a:t>22</a:t>
                      </a:r>
                    </a:p>
                  </a:txBody>
                  <a:tcPr/>
                </a:tc>
                <a:tc>
                  <a:txBody>
                    <a:bodyPr/>
                    <a:lstStyle/>
                    <a:p>
                      <a:r>
                        <a:rPr lang="en-US"/>
                        <a:t>23 </a:t>
                      </a:r>
                    </a:p>
                  </a:txBody>
                  <a:tcPr>
                    <a:solidFill>
                      <a:schemeClr val="accent3">
                        <a:lumMod val="20000"/>
                        <a:lumOff val="80000"/>
                      </a:schemeClr>
                    </a:solidFill>
                  </a:tcPr>
                </a:tc>
                <a:tc>
                  <a:txBody>
                    <a:bodyPr/>
                    <a:lstStyle/>
                    <a:p>
                      <a:r>
                        <a:rPr lang="en-US"/>
                        <a:t>24</a:t>
                      </a:r>
                    </a:p>
                  </a:txBody>
                  <a:tcPr/>
                </a:tc>
                <a:tc>
                  <a:txBody>
                    <a:bodyPr/>
                    <a:lstStyle/>
                    <a:p>
                      <a:r>
                        <a:rPr lang="en-US"/>
                        <a:t>25</a:t>
                      </a:r>
                    </a:p>
                  </a:txBody>
                  <a:tcPr/>
                </a:tc>
                <a:tc>
                  <a:txBody>
                    <a:bodyPr/>
                    <a:lstStyle/>
                    <a:p>
                      <a:r>
                        <a:rPr lang="en-US"/>
                        <a:t>26</a:t>
                      </a:r>
                    </a:p>
                  </a:txBody>
                  <a:tcPr/>
                </a:tc>
                <a:tc>
                  <a:txBody>
                    <a:bodyPr/>
                    <a:lstStyle/>
                    <a:p>
                      <a:r>
                        <a:rPr lang="en-US"/>
                        <a:t>27 </a:t>
                      </a:r>
                      <a:endParaRPr lang="en-US">
                        <a:highlight>
                          <a:srgbClr val="00FF00"/>
                        </a:highlight>
                      </a:endParaRPr>
                    </a:p>
                  </a:txBody>
                  <a:tcPr>
                    <a:solidFill>
                      <a:schemeClr val="bg2"/>
                    </a:solidFill>
                  </a:tcPr>
                </a:tc>
                <a:extLst>
                  <a:ext uri="{0D108BD9-81ED-4DB2-BD59-A6C34878D82A}">
                    <a16:rowId xmlns:a16="http://schemas.microsoft.com/office/drawing/2014/main" val="1563826313"/>
                  </a:ext>
                </a:extLst>
              </a:tr>
              <a:tr h="855930">
                <a:tc>
                  <a:txBody>
                    <a:bodyPr/>
                    <a:lstStyle/>
                    <a:p>
                      <a:r>
                        <a:rPr lang="en-US"/>
                        <a:t>28</a:t>
                      </a:r>
                    </a:p>
                  </a:txBody>
                  <a:tcPr/>
                </a:tc>
                <a:tc>
                  <a:txBody>
                    <a:bodyPr/>
                    <a:lstStyle/>
                    <a:p>
                      <a:r>
                        <a:rPr lang="en-US"/>
                        <a:t>29 </a:t>
                      </a:r>
                      <a:endParaRPr lang="en-US">
                        <a:highlight>
                          <a:srgbClr val="00FF00"/>
                        </a:highlight>
                      </a:endParaRPr>
                    </a:p>
                  </a:txBody>
                  <a:tcPr/>
                </a:tc>
                <a:tc>
                  <a:txBody>
                    <a:bodyPr/>
                    <a:lstStyle/>
                    <a:p>
                      <a:r>
                        <a:rPr lang="en-US"/>
                        <a:t>30 </a:t>
                      </a:r>
                    </a:p>
                  </a:txBody>
                  <a:tcPr>
                    <a:solidFill>
                      <a:schemeClr val="accent3">
                        <a:lumMod val="20000"/>
                        <a:lumOff val="80000"/>
                      </a:schemeClr>
                    </a:solidFill>
                  </a:tcPr>
                </a:tc>
                <a:tc>
                  <a:txBody>
                    <a:bodyPr/>
                    <a:lstStyle/>
                    <a:p>
                      <a:r>
                        <a:rPr lang="en-US"/>
                        <a:t>1 May</a:t>
                      </a:r>
                    </a:p>
                  </a:txBody>
                  <a:tcPr/>
                </a:tc>
                <a:tc>
                  <a:txBody>
                    <a:bodyPr/>
                    <a:lstStyle/>
                    <a:p>
                      <a:r>
                        <a:rPr lang="en-US"/>
                        <a:t>2 </a:t>
                      </a:r>
                    </a:p>
                  </a:txBody>
                  <a:tcPr/>
                </a:tc>
                <a:tc>
                  <a:txBody>
                    <a:bodyPr/>
                    <a:lstStyle/>
                    <a:p>
                      <a:r>
                        <a:rPr lang="en-US"/>
                        <a:t>3</a:t>
                      </a:r>
                    </a:p>
                  </a:txBody>
                  <a:tcPr/>
                </a:tc>
                <a:tc>
                  <a:txBody>
                    <a:bodyPr/>
                    <a:lstStyle/>
                    <a:p>
                      <a:r>
                        <a:rPr lang="en-US"/>
                        <a:t>4 </a:t>
                      </a:r>
                      <a:endParaRPr lang="en-US">
                        <a:highlight>
                          <a:srgbClr val="00FF00"/>
                        </a:highlight>
                      </a:endParaRPr>
                    </a:p>
                  </a:txBody>
                  <a:tcPr>
                    <a:solidFill>
                      <a:schemeClr val="bg2"/>
                    </a:solidFill>
                  </a:tcPr>
                </a:tc>
                <a:extLst>
                  <a:ext uri="{0D108BD9-81ED-4DB2-BD59-A6C34878D82A}">
                    <a16:rowId xmlns:a16="http://schemas.microsoft.com/office/drawing/2014/main" val="4058793016"/>
                  </a:ext>
                </a:extLst>
              </a:tr>
              <a:tr h="858270">
                <a:tc>
                  <a:txBody>
                    <a:bodyPr/>
                    <a:lstStyle/>
                    <a:p>
                      <a:r>
                        <a:rPr lang="en-US"/>
                        <a:t>5</a:t>
                      </a:r>
                    </a:p>
                  </a:txBody>
                  <a:tcPr/>
                </a:tc>
                <a:tc>
                  <a:txBody>
                    <a:bodyPr/>
                    <a:lstStyle/>
                    <a:p>
                      <a:r>
                        <a:rPr lang="en-US"/>
                        <a:t>6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7 </a:t>
                      </a:r>
                    </a:p>
                    <a:p>
                      <a:endParaRPr lang="en-US">
                        <a:highlight>
                          <a:srgbClr val="00FFFF"/>
                        </a:highlight>
                      </a:endParaRPr>
                    </a:p>
                  </a:txBody>
                  <a:tcPr>
                    <a:solidFill>
                      <a:schemeClr val="accent3">
                        <a:lumMod val="20000"/>
                        <a:lumOff val="80000"/>
                      </a:schemeClr>
                    </a:solidFill>
                  </a:tcPr>
                </a:tc>
                <a:tc>
                  <a:txBody>
                    <a:bodyPr/>
                    <a:lstStyle/>
                    <a:p>
                      <a:r>
                        <a:rPr lang="en-US"/>
                        <a:t>8</a:t>
                      </a:r>
                    </a:p>
                  </a:txBody>
                  <a:tcPr>
                    <a:solidFill>
                      <a:schemeClr val="bg1"/>
                    </a:solidFill>
                  </a:tcPr>
                </a:tc>
                <a:tc>
                  <a:txBody>
                    <a:bodyPr/>
                    <a:lstStyle/>
                    <a:p>
                      <a:r>
                        <a:rPr lang="en-US"/>
                        <a:t>9</a:t>
                      </a:r>
                    </a:p>
                  </a:txBody>
                  <a:tcPr marL="274320">
                    <a:solidFill>
                      <a:schemeClr val="bg1"/>
                    </a:solidFill>
                  </a:tcPr>
                </a:tc>
                <a:tc>
                  <a:txBody>
                    <a:bodyPr/>
                    <a:lstStyle/>
                    <a:p>
                      <a:r>
                        <a:rPr lang="en-US"/>
                        <a:t>10</a:t>
                      </a:r>
                    </a:p>
                  </a:txBody>
                  <a:tcPr marL="274320">
                    <a:solidFill>
                      <a:schemeClr val="bg1"/>
                    </a:solidFill>
                  </a:tcPr>
                </a:tc>
                <a:tc>
                  <a:txBody>
                    <a:bodyPr/>
                    <a:lstStyle/>
                    <a:p>
                      <a:r>
                        <a:rPr lang="en-US"/>
                        <a:t>11</a:t>
                      </a:r>
                    </a:p>
                  </a:txBody>
                  <a:tcPr marL="274320">
                    <a:solidFill>
                      <a:schemeClr val="bg2"/>
                    </a:solidFill>
                  </a:tcPr>
                </a:tc>
                <a:extLst>
                  <a:ext uri="{0D108BD9-81ED-4DB2-BD59-A6C34878D82A}">
                    <a16:rowId xmlns:a16="http://schemas.microsoft.com/office/drawing/2014/main" val="1152870837"/>
                  </a:ext>
                </a:extLst>
              </a:tr>
            </a:tbl>
          </a:graphicData>
        </a:graphic>
      </p:graphicFrame>
      <p:sp>
        <p:nvSpPr>
          <p:cNvPr id="5" name="Rectangle 4">
            <a:extLst>
              <a:ext uri="{FF2B5EF4-FFF2-40B4-BE49-F238E27FC236}">
                <a16:creationId xmlns:a16="http://schemas.microsoft.com/office/drawing/2014/main" id="{7A6FA6AA-F6F9-FA9B-BA96-CD33F58151C8}"/>
              </a:ext>
            </a:extLst>
          </p:cNvPr>
          <p:cNvSpPr/>
          <p:nvPr/>
        </p:nvSpPr>
        <p:spPr>
          <a:xfrm>
            <a:off x="2577361" y="1928281"/>
            <a:ext cx="1244996" cy="3949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Microsoft Patch Tuesday</a:t>
            </a:r>
          </a:p>
        </p:txBody>
      </p:sp>
      <p:sp>
        <p:nvSpPr>
          <p:cNvPr id="4" name="Arrow: Left-Right 3">
            <a:extLst>
              <a:ext uri="{FF2B5EF4-FFF2-40B4-BE49-F238E27FC236}">
                <a16:creationId xmlns:a16="http://schemas.microsoft.com/office/drawing/2014/main" id="{70886A82-75CD-E2ED-62D1-259640B10C33}"/>
              </a:ext>
            </a:extLst>
          </p:cNvPr>
          <p:cNvSpPr/>
          <p:nvPr/>
        </p:nvSpPr>
        <p:spPr>
          <a:xfrm>
            <a:off x="744852" y="1540347"/>
            <a:ext cx="10802911" cy="33745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Patch Release from OEM </a:t>
            </a:r>
          </a:p>
        </p:txBody>
      </p:sp>
      <p:sp>
        <p:nvSpPr>
          <p:cNvPr id="6" name="Arrow: Left-Right 5">
            <a:extLst>
              <a:ext uri="{FF2B5EF4-FFF2-40B4-BE49-F238E27FC236}">
                <a16:creationId xmlns:a16="http://schemas.microsoft.com/office/drawing/2014/main" id="{337F8D90-81B1-9A45-DFA9-134559581DE6}"/>
              </a:ext>
            </a:extLst>
          </p:cNvPr>
          <p:cNvSpPr/>
          <p:nvPr/>
        </p:nvSpPr>
        <p:spPr>
          <a:xfrm>
            <a:off x="744852" y="2336241"/>
            <a:ext cx="9264121" cy="31064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Patch Release from OEM</a:t>
            </a:r>
          </a:p>
        </p:txBody>
      </p:sp>
      <p:sp>
        <p:nvSpPr>
          <p:cNvPr id="7" name="Arrow: Left-Right 6">
            <a:extLst>
              <a:ext uri="{FF2B5EF4-FFF2-40B4-BE49-F238E27FC236}">
                <a16:creationId xmlns:a16="http://schemas.microsoft.com/office/drawing/2014/main" id="{970553DF-6F39-7285-7BB6-87C167425134}"/>
              </a:ext>
            </a:extLst>
          </p:cNvPr>
          <p:cNvSpPr/>
          <p:nvPr/>
        </p:nvSpPr>
        <p:spPr>
          <a:xfrm>
            <a:off x="744852" y="3297316"/>
            <a:ext cx="10802911" cy="310648"/>
          </a:xfrm>
          <a:prstGeom prst="leftRightArrow">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Patch Leased from OEM</a:t>
            </a:r>
          </a:p>
        </p:txBody>
      </p:sp>
      <p:sp>
        <p:nvSpPr>
          <p:cNvPr id="9" name="Arrow: Left-Right 8">
            <a:extLst>
              <a:ext uri="{FF2B5EF4-FFF2-40B4-BE49-F238E27FC236}">
                <a16:creationId xmlns:a16="http://schemas.microsoft.com/office/drawing/2014/main" id="{AEC2A805-02B7-D471-6DCE-5BB48A0FD3CF}"/>
              </a:ext>
            </a:extLst>
          </p:cNvPr>
          <p:cNvSpPr/>
          <p:nvPr/>
        </p:nvSpPr>
        <p:spPr>
          <a:xfrm>
            <a:off x="744852" y="4198610"/>
            <a:ext cx="9264121" cy="310648"/>
          </a:xfrm>
          <a:prstGeom prst="leftRightArrow">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Patch Leased from OEM</a:t>
            </a:r>
          </a:p>
        </p:txBody>
      </p:sp>
      <p:sp>
        <p:nvSpPr>
          <p:cNvPr id="10" name="Rectangle 9">
            <a:extLst>
              <a:ext uri="{FF2B5EF4-FFF2-40B4-BE49-F238E27FC236}">
                <a16:creationId xmlns:a16="http://schemas.microsoft.com/office/drawing/2014/main" id="{9A8C057D-BDE3-20DF-864A-1F4892DD83E7}"/>
              </a:ext>
            </a:extLst>
          </p:cNvPr>
          <p:cNvSpPr/>
          <p:nvPr/>
        </p:nvSpPr>
        <p:spPr>
          <a:xfrm>
            <a:off x="10384467" y="1968853"/>
            <a:ext cx="1062681" cy="191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Pilot</a:t>
            </a:r>
          </a:p>
        </p:txBody>
      </p:sp>
      <p:sp>
        <p:nvSpPr>
          <p:cNvPr id="11" name="Rectangle 10">
            <a:extLst>
              <a:ext uri="{FF2B5EF4-FFF2-40B4-BE49-F238E27FC236}">
                <a16:creationId xmlns:a16="http://schemas.microsoft.com/office/drawing/2014/main" id="{EFE60EBD-4F6B-0D57-A178-1DC056CA3798}"/>
              </a:ext>
            </a:extLst>
          </p:cNvPr>
          <p:cNvSpPr/>
          <p:nvPr/>
        </p:nvSpPr>
        <p:spPr>
          <a:xfrm>
            <a:off x="2759676" y="2796542"/>
            <a:ext cx="1062681" cy="191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Pilot</a:t>
            </a:r>
          </a:p>
        </p:txBody>
      </p:sp>
      <p:sp>
        <p:nvSpPr>
          <p:cNvPr id="12" name="Rectangle 11">
            <a:extLst>
              <a:ext uri="{FF2B5EF4-FFF2-40B4-BE49-F238E27FC236}">
                <a16:creationId xmlns:a16="http://schemas.microsoft.com/office/drawing/2014/main" id="{46D18329-3AFD-7C24-4391-EB2CB7694FC3}"/>
              </a:ext>
            </a:extLst>
          </p:cNvPr>
          <p:cNvSpPr/>
          <p:nvPr/>
        </p:nvSpPr>
        <p:spPr>
          <a:xfrm>
            <a:off x="4221893" y="2799096"/>
            <a:ext cx="1062681" cy="191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Pilot</a:t>
            </a:r>
          </a:p>
        </p:txBody>
      </p:sp>
      <p:sp>
        <p:nvSpPr>
          <p:cNvPr id="13" name="Rectangle 12">
            <a:extLst>
              <a:ext uri="{FF2B5EF4-FFF2-40B4-BE49-F238E27FC236}">
                <a16:creationId xmlns:a16="http://schemas.microsoft.com/office/drawing/2014/main" id="{3C4EC102-1520-7D38-366F-ED7430D6B074}"/>
              </a:ext>
            </a:extLst>
          </p:cNvPr>
          <p:cNvSpPr/>
          <p:nvPr/>
        </p:nvSpPr>
        <p:spPr>
          <a:xfrm>
            <a:off x="10394270" y="2796542"/>
            <a:ext cx="1062681" cy="19199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Production</a:t>
            </a:r>
          </a:p>
        </p:txBody>
      </p:sp>
      <p:sp>
        <p:nvSpPr>
          <p:cNvPr id="14" name="Rectangle 13">
            <a:extLst>
              <a:ext uri="{FF2B5EF4-FFF2-40B4-BE49-F238E27FC236}">
                <a16:creationId xmlns:a16="http://schemas.microsoft.com/office/drawing/2014/main" id="{1D443DBB-327D-8209-5D3F-98E0A35BBCCA}"/>
              </a:ext>
            </a:extLst>
          </p:cNvPr>
          <p:cNvSpPr/>
          <p:nvPr/>
        </p:nvSpPr>
        <p:spPr>
          <a:xfrm>
            <a:off x="2759675" y="3640769"/>
            <a:ext cx="1062681" cy="19199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Production</a:t>
            </a:r>
          </a:p>
        </p:txBody>
      </p:sp>
      <p:sp>
        <p:nvSpPr>
          <p:cNvPr id="15" name="Rectangle 14">
            <a:extLst>
              <a:ext uri="{FF2B5EF4-FFF2-40B4-BE49-F238E27FC236}">
                <a16:creationId xmlns:a16="http://schemas.microsoft.com/office/drawing/2014/main" id="{C9A2C561-67EF-1706-FA3E-DB4A31D88533}"/>
              </a:ext>
            </a:extLst>
          </p:cNvPr>
          <p:cNvSpPr/>
          <p:nvPr/>
        </p:nvSpPr>
        <p:spPr>
          <a:xfrm>
            <a:off x="4231058" y="3648813"/>
            <a:ext cx="1062681" cy="19199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Production</a:t>
            </a:r>
          </a:p>
        </p:txBody>
      </p:sp>
      <p:sp>
        <p:nvSpPr>
          <p:cNvPr id="16" name="Arrow: Curved Right 15">
            <a:extLst>
              <a:ext uri="{FF2B5EF4-FFF2-40B4-BE49-F238E27FC236}">
                <a16:creationId xmlns:a16="http://schemas.microsoft.com/office/drawing/2014/main" id="{0C9CABAA-524A-58EC-0459-3CC6105F5C0D}"/>
              </a:ext>
            </a:extLst>
          </p:cNvPr>
          <p:cNvSpPr/>
          <p:nvPr/>
        </p:nvSpPr>
        <p:spPr>
          <a:xfrm flipH="1">
            <a:off x="11396580" y="2125779"/>
            <a:ext cx="402982" cy="83708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rrow: Curved Right 16">
            <a:extLst>
              <a:ext uri="{FF2B5EF4-FFF2-40B4-BE49-F238E27FC236}">
                <a16:creationId xmlns:a16="http://schemas.microsoft.com/office/drawing/2014/main" id="{340BF57B-5B08-9D96-910B-0E720A9A2135}"/>
              </a:ext>
            </a:extLst>
          </p:cNvPr>
          <p:cNvSpPr/>
          <p:nvPr/>
        </p:nvSpPr>
        <p:spPr>
          <a:xfrm flipH="1">
            <a:off x="3768332" y="2892538"/>
            <a:ext cx="498420" cy="83708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Curved Right 17">
            <a:extLst>
              <a:ext uri="{FF2B5EF4-FFF2-40B4-BE49-F238E27FC236}">
                <a16:creationId xmlns:a16="http://schemas.microsoft.com/office/drawing/2014/main" id="{8958E335-E5CD-6943-0E22-DC76226ACE60}"/>
              </a:ext>
            </a:extLst>
          </p:cNvPr>
          <p:cNvSpPr/>
          <p:nvPr/>
        </p:nvSpPr>
        <p:spPr>
          <a:xfrm flipH="1">
            <a:off x="5279233" y="2907727"/>
            <a:ext cx="498420" cy="83708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81D74A-1A2C-DDB2-E647-A5E0E716547C}"/>
              </a:ext>
            </a:extLst>
          </p:cNvPr>
          <p:cNvSpPr/>
          <p:nvPr/>
        </p:nvSpPr>
        <p:spPr>
          <a:xfrm>
            <a:off x="10459798" y="3687096"/>
            <a:ext cx="1062681" cy="19199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Pilot</a:t>
            </a:r>
          </a:p>
        </p:txBody>
      </p:sp>
      <p:sp>
        <p:nvSpPr>
          <p:cNvPr id="20" name="Rectangle 19">
            <a:extLst>
              <a:ext uri="{FF2B5EF4-FFF2-40B4-BE49-F238E27FC236}">
                <a16:creationId xmlns:a16="http://schemas.microsoft.com/office/drawing/2014/main" id="{802C6EEE-3D84-0BAF-9EF4-DE95EFE63C02}"/>
              </a:ext>
            </a:extLst>
          </p:cNvPr>
          <p:cNvSpPr/>
          <p:nvPr/>
        </p:nvSpPr>
        <p:spPr>
          <a:xfrm>
            <a:off x="2668518" y="4564089"/>
            <a:ext cx="1062681" cy="19199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Pilot</a:t>
            </a:r>
          </a:p>
        </p:txBody>
      </p:sp>
      <p:sp>
        <p:nvSpPr>
          <p:cNvPr id="21" name="Rectangle 20">
            <a:extLst>
              <a:ext uri="{FF2B5EF4-FFF2-40B4-BE49-F238E27FC236}">
                <a16:creationId xmlns:a16="http://schemas.microsoft.com/office/drawing/2014/main" id="{CB086841-38F9-6FD3-3F3D-AA0F330F973D}"/>
              </a:ext>
            </a:extLst>
          </p:cNvPr>
          <p:cNvSpPr/>
          <p:nvPr/>
        </p:nvSpPr>
        <p:spPr>
          <a:xfrm>
            <a:off x="4221891" y="4579295"/>
            <a:ext cx="1062681" cy="19199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Pilot</a:t>
            </a:r>
          </a:p>
        </p:txBody>
      </p:sp>
      <p:sp>
        <p:nvSpPr>
          <p:cNvPr id="22" name="Rectangle 21">
            <a:extLst>
              <a:ext uri="{FF2B5EF4-FFF2-40B4-BE49-F238E27FC236}">
                <a16:creationId xmlns:a16="http://schemas.microsoft.com/office/drawing/2014/main" id="{886997A7-9CDD-6B18-33F9-8062AE3A9215}"/>
              </a:ext>
            </a:extLst>
          </p:cNvPr>
          <p:cNvSpPr/>
          <p:nvPr/>
        </p:nvSpPr>
        <p:spPr>
          <a:xfrm>
            <a:off x="10394270" y="4579295"/>
            <a:ext cx="1062681" cy="191993"/>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Production</a:t>
            </a:r>
          </a:p>
        </p:txBody>
      </p:sp>
      <p:sp>
        <p:nvSpPr>
          <p:cNvPr id="23" name="Rectangle 22">
            <a:extLst>
              <a:ext uri="{FF2B5EF4-FFF2-40B4-BE49-F238E27FC236}">
                <a16:creationId xmlns:a16="http://schemas.microsoft.com/office/drawing/2014/main" id="{CC9CC782-8B77-4C92-9691-5B545FAD6DEB}"/>
              </a:ext>
            </a:extLst>
          </p:cNvPr>
          <p:cNvSpPr/>
          <p:nvPr/>
        </p:nvSpPr>
        <p:spPr>
          <a:xfrm>
            <a:off x="4221891" y="5383076"/>
            <a:ext cx="1062681" cy="191993"/>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Production</a:t>
            </a:r>
          </a:p>
        </p:txBody>
      </p:sp>
      <p:sp>
        <p:nvSpPr>
          <p:cNvPr id="24" name="Rectangle 23">
            <a:extLst>
              <a:ext uri="{FF2B5EF4-FFF2-40B4-BE49-F238E27FC236}">
                <a16:creationId xmlns:a16="http://schemas.microsoft.com/office/drawing/2014/main" id="{9CED148A-FC7A-1DBA-6594-D8DBA9C24AE4}"/>
              </a:ext>
            </a:extLst>
          </p:cNvPr>
          <p:cNvSpPr/>
          <p:nvPr/>
        </p:nvSpPr>
        <p:spPr>
          <a:xfrm>
            <a:off x="2577361" y="5375189"/>
            <a:ext cx="1062681" cy="191993"/>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Production</a:t>
            </a:r>
          </a:p>
        </p:txBody>
      </p:sp>
      <p:sp>
        <p:nvSpPr>
          <p:cNvPr id="25" name="Arrow: Curved Right 24">
            <a:extLst>
              <a:ext uri="{FF2B5EF4-FFF2-40B4-BE49-F238E27FC236}">
                <a16:creationId xmlns:a16="http://schemas.microsoft.com/office/drawing/2014/main" id="{6D7B3925-415A-0DFB-4A5D-BF6635BD71A3}"/>
              </a:ext>
            </a:extLst>
          </p:cNvPr>
          <p:cNvSpPr/>
          <p:nvPr/>
        </p:nvSpPr>
        <p:spPr>
          <a:xfrm flipH="1">
            <a:off x="11472172" y="3778924"/>
            <a:ext cx="402982" cy="881161"/>
          </a:xfrm>
          <a:prstGeom prst="curved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Arrow: Curved Right 25">
            <a:extLst>
              <a:ext uri="{FF2B5EF4-FFF2-40B4-BE49-F238E27FC236}">
                <a16:creationId xmlns:a16="http://schemas.microsoft.com/office/drawing/2014/main" id="{4F6527CD-1F00-D897-FCE9-33E661407CFF}"/>
              </a:ext>
            </a:extLst>
          </p:cNvPr>
          <p:cNvSpPr/>
          <p:nvPr/>
        </p:nvSpPr>
        <p:spPr>
          <a:xfrm flipH="1">
            <a:off x="3600322" y="4628311"/>
            <a:ext cx="444068" cy="881161"/>
          </a:xfrm>
          <a:prstGeom prst="curved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row: Curved Right 26">
            <a:extLst>
              <a:ext uri="{FF2B5EF4-FFF2-40B4-BE49-F238E27FC236}">
                <a16:creationId xmlns:a16="http://schemas.microsoft.com/office/drawing/2014/main" id="{3D61D9E0-959A-60E0-971D-B4AE272008AB}"/>
              </a:ext>
            </a:extLst>
          </p:cNvPr>
          <p:cNvSpPr/>
          <p:nvPr/>
        </p:nvSpPr>
        <p:spPr>
          <a:xfrm flipH="1">
            <a:off x="5231987" y="4686021"/>
            <a:ext cx="444069" cy="881161"/>
          </a:xfrm>
          <a:prstGeom prst="curved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Arrow: Left-Right 27">
            <a:extLst>
              <a:ext uri="{FF2B5EF4-FFF2-40B4-BE49-F238E27FC236}">
                <a16:creationId xmlns:a16="http://schemas.microsoft.com/office/drawing/2014/main" id="{6DB166F7-75CB-3849-5647-E2D2C6957547}"/>
              </a:ext>
            </a:extLst>
          </p:cNvPr>
          <p:cNvSpPr/>
          <p:nvPr/>
        </p:nvSpPr>
        <p:spPr>
          <a:xfrm>
            <a:off x="10024194" y="2382724"/>
            <a:ext cx="1531900" cy="228437"/>
          </a:xfrm>
          <a:prstGeom prst="leftRightArrow">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D88E55-77C9-8EF7-3179-879CC4DC2868}"/>
              </a:ext>
            </a:extLst>
          </p:cNvPr>
          <p:cNvSpPr/>
          <p:nvPr/>
        </p:nvSpPr>
        <p:spPr>
          <a:xfrm>
            <a:off x="10431744" y="2133269"/>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sp>
        <p:nvSpPr>
          <p:cNvPr id="30" name="Rectangle 29">
            <a:extLst>
              <a:ext uri="{FF2B5EF4-FFF2-40B4-BE49-F238E27FC236}">
                <a16:creationId xmlns:a16="http://schemas.microsoft.com/office/drawing/2014/main" id="{403C2D17-D6E8-3393-2469-C3FF7751876A}"/>
              </a:ext>
            </a:extLst>
          </p:cNvPr>
          <p:cNvSpPr/>
          <p:nvPr/>
        </p:nvSpPr>
        <p:spPr>
          <a:xfrm>
            <a:off x="11023152" y="2133269"/>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sp>
        <p:nvSpPr>
          <p:cNvPr id="31" name="Rectangle 30">
            <a:extLst>
              <a:ext uri="{FF2B5EF4-FFF2-40B4-BE49-F238E27FC236}">
                <a16:creationId xmlns:a16="http://schemas.microsoft.com/office/drawing/2014/main" id="{4355064A-6CBC-DAEF-5565-83CCFB1C60E8}"/>
              </a:ext>
            </a:extLst>
          </p:cNvPr>
          <p:cNvSpPr/>
          <p:nvPr/>
        </p:nvSpPr>
        <p:spPr>
          <a:xfrm>
            <a:off x="4302997" y="3001603"/>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
            </a:r>
          </a:p>
        </p:txBody>
      </p:sp>
      <p:sp>
        <p:nvSpPr>
          <p:cNvPr id="32" name="Rectangle 31">
            <a:extLst>
              <a:ext uri="{FF2B5EF4-FFF2-40B4-BE49-F238E27FC236}">
                <a16:creationId xmlns:a16="http://schemas.microsoft.com/office/drawing/2014/main" id="{2249CCD4-4724-1971-92A5-F172FD4416FD}"/>
              </a:ext>
            </a:extLst>
          </p:cNvPr>
          <p:cNvSpPr/>
          <p:nvPr/>
        </p:nvSpPr>
        <p:spPr>
          <a:xfrm>
            <a:off x="10459798" y="3001603"/>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a:t>
            </a:r>
          </a:p>
        </p:txBody>
      </p:sp>
      <p:sp>
        <p:nvSpPr>
          <p:cNvPr id="33" name="Rectangle 32">
            <a:extLst>
              <a:ext uri="{FF2B5EF4-FFF2-40B4-BE49-F238E27FC236}">
                <a16:creationId xmlns:a16="http://schemas.microsoft.com/office/drawing/2014/main" id="{D39FF442-7732-9CC1-3A92-6771284CC5B9}"/>
              </a:ext>
            </a:extLst>
          </p:cNvPr>
          <p:cNvSpPr/>
          <p:nvPr/>
        </p:nvSpPr>
        <p:spPr>
          <a:xfrm>
            <a:off x="4206589" y="3872915"/>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a:t>
            </a:r>
          </a:p>
        </p:txBody>
      </p:sp>
      <p:sp>
        <p:nvSpPr>
          <p:cNvPr id="34" name="Rectangle 33">
            <a:extLst>
              <a:ext uri="{FF2B5EF4-FFF2-40B4-BE49-F238E27FC236}">
                <a16:creationId xmlns:a16="http://schemas.microsoft.com/office/drawing/2014/main" id="{9CCB3E01-FE9F-23D1-2353-37E937C48C0F}"/>
              </a:ext>
            </a:extLst>
          </p:cNvPr>
          <p:cNvSpPr/>
          <p:nvPr/>
        </p:nvSpPr>
        <p:spPr>
          <a:xfrm>
            <a:off x="2696077" y="3887593"/>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35" name="Rectangle 34">
            <a:extLst>
              <a:ext uri="{FF2B5EF4-FFF2-40B4-BE49-F238E27FC236}">
                <a16:creationId xmlns:a16="http://schemas.microsoft.com/office/drawing/2014/main" id="{5FD88328-482D-FC50-5433-8F8607D8B973}"/>
              </a:ext>
            </a:extLst>
          </p:cNvPr>
          <p:cNvSpPr/>
          <p:nvPr/>
        </p:nvSpPr>
        <p:spPr>
          <a:xfrm>
            <a:off x="2696077" y="4851431"/>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X</a:t>
            </a:r>
          </a:p>
        </p:txBody>
      </p:sp>
      <p:sp>
        <p:nvSpPr>
          <p:cNvPr id="38" name="Rectangle 37">
            <a:extLst>
              <a:ext uri="{FF2B5EF4-FFF2-40B4-BE49-F238E27FC236}">
                <a16:creationId xmlns:a16="http://schemas.microsoft.com/office/drawing/2014/main" id="{768126B2-BC4A-D015-4EF2-C919377F3F34}"/>
              </a:ext>
            </a:extLst>
          </p:cNvPr>
          <p:cNvSpPr/>
          <p:nvPr/>
        </p:nvSpPr>
        <p:spPr>
          <a:xfrm>
            <a:off x="10431744" y="3894380"/>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sp>
        <p:nvSpPr>
          <p:cNvPr id="39" name="Rectangle 38">
            <a:extLst>
              <a:ext uri="{FF2B5EF4-FFF2-40B4-BE49-F238E27FC236}">
                <a16:creationId xmlns:a16="http://schemas.microsoft.com/office/drawing/2014/main" id="{9D345B2F-2184-C07E-2E51-D66ACE25A2A4}"/>
              </a:ext>
            </a:extLst>
          </p:cNvPr>
          <p:cNvSpPr/>
          <p:nvPr/>
        </p:nvSpPr>
        <p:spPr>
          <a:xfrm>
            <a:off x="11074956" y="3887593"/>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sp>
        <p:nvSpPr>
          <p:cNvPr id="40" name="Rectangle 39">
            <a:extLst>
              <a:ext uri="{FF2B5EF4-FFF2-40B4-BE49-F238E27FC236}">
                <a16:creationId xmlns:a16="http://schemas.microsoft.com/office/drawing/2014/main" id="{1455D4A5-F72D-01A0-0EB2-EFBCD24311E4}"/>
              </a:ext>
            </a:extLst>
          </p:cNvPr>
          <p:cNvSpPr/>
          <p:nvPr/>
        </p:nvSpPr>
        <p:spPr>
          <a:xfrm>
            <a:off x="10431744" y="4828334"/>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a:t>
            </a:r>
          </a:p>
        </p:txBody>
      </p:sp>
      <p:sp>
        <p:nvSpPr>
          <p:cNvPr id="41" name="Rectangle 40">
            <a:extLst>
              <a:ext uri="{FF2B5EF4-FFF2-40B4-BE49-F238E27FC236}">
                <a16:creationId xmlns:a16="http://schemas.microsoft.com/office/drawing/2014/main" id="{23B94BA6-18DD-1A99-2A56-D6494899A9E1}"/>
              </a:ext>
            </a:extLst>
          </p:cNvPr>
          <p:cNvSpPr/>
          <p:nvPr/>
        </p:nvSpPr>
        <p:spPr>
          <a:xfrm>
            <a:off x="4206589" y="4819478"/>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
            </a:r>
          </a:p>
        </p:txBody>
      </p:sp>
      <p:sp>
        <p:nvSpPr>
          <p:cNvPr id="42" name="Rectangle 41">
            <a:extLst>
              <a:ext uri="{FF2B5EF4-FFF2-40B4-BE49-F238E27FC236}">
                <a16:creationId xmlns:a16="http://schemas.microsoft.com/office/drawing/2014/main" id="{03870887-B57F-1246-14AA-4D4FD454634D}"/>
              </a:ext>
            </a:extLst>
          </p:cNvPr>
          <p:cNvSpPr/>
          <p:nvPr/>
        </p:nvSpPr>
        <p:spPr>
          <a:xfrm>
            <a:off x="4216304" y="5682903"/>
            <a:ext cx="32127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a:t>
            </a:r>
          </a:p>
        </p:txBody>
      </p:sp>
      <p:sp>
        <p:nvSpPr>
          <p:cNvPr id="43" name="Rectangle 42">
            <a:extLst>
              <a:ext uri="{FF2B5EF4-FFF2-40B4-BE49-F238E27FC236}">
                <a16:creationId xmlns:a16="http://schemas.microsoft.com/office/drawing/2014/main" id="{8B426755-4B6A-2409-F5B3-94C3D707B1FB}"/>
              </a:ext>
            </a:extLst>
          </p:cNvPr>
          <p:cNvSpPr/>
          <p:nvPr/>
        </p:nvSpPr>
        <p:spPr>
          <a:xfrm>
            <a:off x="2677045" y="5682904"/>
            <a:ext cx="357466" cy="2982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44" name="Arrow: Curved Right 43">
            <a:extLst>
              <a:ext uri="{FF2B5EF4-FFF2-40B4-BE49-F238E27FC236}">
                <a16:creationId xmlns:a16="http://schemas.microsoft.com/office/drawing/2014/main" id="{0FB1B5E2-DD39-4AE9-4920-8492A1C688BA}"/>
              </a:ext>
            </a:extLst>
          </p:cNvPr>
          <p:cNvSpPr/>
          <p:nvPr/>
        </p:nvSpPr>
        <p:spPr>
          <a:xfrm>
            <a:off x="9306418" y="1968853"/>
            <a:ext cx="807159" cy="2008520"/>
          </a:xfrm>
          <a:prstGeom prst="curved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row: Curved Right 46">
            <a:extLst>
              <a:ext uri="{FF2B5EF4-FFF2-40B4-BE49-F238E27FC236}">
                <a16:creationId xmlns:a16="http://schemas.microsoft.com/office/drawing/2014/main" id="{AA196D26-B133-D81D-C6D1-88B150B32D87}"/>
              </a:ext>
            </a:extLst>
          </p:cNvPr>
          <p:cNvSpPr/>
          <p:nvPr/>
        </p:nvSpPr>
        <p:spPr>
          <a:xfrm>
            <a:off x="9491671" y="3101615"/>
            <a:ext cx="807159" cy="2008520"/>
          </a:xfrm>
          <a:prstGeom prst="curved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1F568E8-1659-B9E0-A471-82A1AE90484A}"/>
              </a:ext>
            </a:extLst>
          </p:cNvPr>
          <p:cNvSpPr/>
          <p:nvPr/>
        </p:nvSpPr>
        <p:spPr>
          <a:xfrm>
            <a:off x="7618616" y="3354333"/>
            <a:ext cx="3134161" cy="24085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Black-out/Freeze Rescheduling</a:t>
            </a:r>
          </a:p>
        </p:txBody>
      </p:sp>
    </p:spTree>
    <p:extLst>
      <p:ext uri="{BB962C8B-B14F-4D97-AF65-F5344CB8AC3E}">
        <p14:creationId xmlns:p14="http://schemas.microsoft.com/office/powerpoint/2010/main" val="1042787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1860A2-5861-5F53-1AF3-66A62EF0AFA1}"/>
              </a:ext>
            </a:extLst>
          </p:cNvPr>
          <p:cNvSpPr>
            <a:spLocks noGrp="1"/>
          </p:cNvSpPr>
          <p:nvPr>
            <p:ph type="body" sz="quarter" idx="10"/>
          </p:nvPr>
        </p:nvSpPr>
        <p:spPr>
          <a:xfrm>
            <a:off x="265670" y="466747"/>
            <a:ext cx="10114005" cy="440842"/>
          </a:xfrm>
        </p:spPr>
        <p:txBody>
          <a:bodyPr>
            <a:normAutofit fontScale="92500" lnSpcReduction="10000"/>
          </a:bodyPr>
          <a:lstStyle/>
          <a:p>
            <a:r>
              <a:rPr lang="en-US"/>
              <a:t>Primary Differences from Past to Future Patching Cycles</a:t>
            </a:r>
          </a:p>
        </p:txBody>
      </p:sp>
      <p:sp>
        <p:nvSpPr>
          <p:cNvPr id="3" name="Text Placeholder 7">
            <a:extLst>
              <a:ext uri="{FF2B5EF4-FFF2-40B4-BE49-F238E27FC236}">
                <a16:creationId xmlns:a16="http://schemas.microsoft.com/office/drawing/2014/main" id="{EF9D1B9D-2D58-3EB2-CC39-1FAB159BAC9A}"/>
              </a:ext>
            </a:extLst>
          </p:cNvPr>
          <p:cNvSpPr txBox="1">
            <a:spLocks/>
          </p:cNvSpPr>
          <p:nvPr/>
        </p:nvSpPr>
        <p:spPr>
          <a:xfrm>
            <a:off x="405713" y="1028479"/>
            <a:ext cx="11380573" cy="5362774"/>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Monthly Patching Cycles</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Past:  Patch Cycles planning over a month (30-day period)</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Future:  Patch Cycles planned over a 2-week period, with two patch cycles per month</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Reduction of time duration between Pilot (Dev/Test) and Production </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Past:  a two-week patch checkout and test cycle before applying to Production</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Future:  a one-week patch checkout and test cycle before applying to Production</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Blackout / Change Freeze re-scheduling</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Past:  In general, if the affected patch window fell on a freeze date, the patch would be pushed to the next month</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Future:  Servers affected by freeze are pushed to next patch cycle within the same month or the next months first cycle</a:t>
            </a:r>
          </a:p>
          <a:p>
            <a:pPr marL="457200"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Security Exceptions for patch outside the 30-day window</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Past:  Generally, with a 60 or 90-day requirement, the patch was applied within the time requirement, negated need for Exception</a:t>
            </a:r>
          </a:p>
          <a:p>
            <a:pPr marL="914389" marR="0" lvl="1"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Future: Agencies that push or delay patching beyond 30-day cycle must submit a Security Exception for the specific servers</a:t>
            </a:r>
          </a:p>
        </p:txBody>
      </p:sp>
    </p:spTree>
    <p:extLst>
      <p:ext uri="{BB962C8B-B14F-4D97-AF65-F5344CB8AC3E}">
        <p14:creationId xmlns:p14="http://schemas.microsoft.com/office/powerpoint/2010/main" val="142271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52ECA-1E88-8EA1-BC9A-9C71F8BBBB6F}"/>
              </a:ext>
            </a:extLst>
          </p:cNvPr>
          <p:cNvSpPr>
            <a:spLocks noGrp="1"/>
          </p:cNvSpPr>
          <p:nvPr>
            <p:ph type="body" sz="quarter" idx="10"/>
          </p:nvPr>
        </p:nvSpPr>
        <p:spPr/>
        <p:txBody>
          <a:bodyPr/>
          <a:lstStyle/>
          <a:p>
            <a:r>
              <a:rPr lang="en-US"/>
              <a:t>Common Questions with Answers</a:t>
            </a:r>
          </a:p>
        </p:txBody>
      </p:sp>
      <p:sp>
        <p:nvSpPr>
          <p:cNvPr id="3" name="Text Placeholder 7">
            <a:extLst>
              <a:ext uri="{FF2B5EF4-FFF2-40B4-BE49-F238E27FC236}">
                <a16:creationId xmlns:a16="http://schemas.microsoft.com/office/drawing/2014/main" id="{24F9DE13-744F-C84C-710B-D3534D0DF50B}"/>
              </a:ext>
            </a:extLst>
          </p:cNvPr>
          <p:cNvSpPr txBox="1">
            <a:spLocks/>
          </p:cNvSpPr>
          <p:nvPr/>
        </p:nvSpPr>
        <p:spPr>
          <a:xfrm>
            <a:off x="685800" y="1219200"/>
            <a:ext cx="10575758" cy="5402981"/>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Segoe UI" panose="020B0502040204020203" pitchFamily="34" charset="0"/>
              </a:rPr>
              <a:t>How can agencies adjust the window their servers are patched in?</a:t>
            </a: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Segoe UI" panose="020B0502040204020203" pitchFamily="34" charset="0"/>
              </a:rPr>
              <a: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ptos" panose="020B0004020202020204" pitchFamily="34" charset="0"/>
              </a:rPr>
              <a:t>Agencies can view their server patch window through the </a:t>
            </a:r>
            <a:r>
              <a:rPr kumimoji="0" lang="en-US"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ptos" panose="020B0004020202020204" pitchFamily="34" charset="0"/>
              </a:rPr>
              <a:t>Pilot &amp; patching </a:t>
            </a: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ptos" panose="020B0004020202020204" pitchFamily="34" charset="0"/>
              </a:rPr>
              <a:t>tab of the  AITR dashboard.  Submit a general service request to adjust a server patching window. Indicate the server, the current patch window and the desired patch window. </a:t>
            </a:r>
            <a:endParaRPr kumimoji="0" lang="en-US" sz="3200" b="0" i="0" u="none" strike="noStrike" kern="1200" cap="none" spc="0" normalizeH="0" baseline="0" noProof="0">
              <a:ln>
                <a:noFill/>
              </a:ln>
              <a:solidFill>
                <a:srgbClr val="323130"/>
              </a:solidFill>
              <a:effectLst/>
              <a:uLnTx/>
              <a:uFillTx/>
              <a:latin typeface="Roboto" panose="02000000000000000000" pitchFamily="2" charset="0"/>
              <a:ea typeface="Roboto" panose="02000000000000000000" pitchFamily="2" charset="0"/>
              <a:cs typeface="Aptos" panose="020B0004020202020204" pitchFamily="34"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323130"/>
                </a:solidFill>
                <a:effectLst/>
                <a:uLnTx/>
                <a:uFillTx/>
                <a:latin typeface="Roboto" panose="02000000000000000000" pitchFamily="2" charset="0"/>
                <a:ea typeface="Roboto" panose="02000000000000000000" pitchFamily="2" charset="0"/>
                <a:cs typeface="Aptos" panose="020B0004020202020204" pitchFamily="34" charset="0"/>
              </a:rPr>
              <a:t>How can agencies ensure servers are only patched during a specific time window, such as Sunday’s patch day?</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Specified with Ivanti and noted in the CMDB – patching outside of the specified window should not be happening unless the agency specifically requests for a patch window adjustment.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323130"/>
                </a:solidFill>
                <a:effectLst/>
                <a:uLnTx/>
                <a:uFillTx/>
                <a:latin typeface="Roboto" panose="02000000000000000000" pitchFamily="2" charset="0"/>
                <a:ea typeface="Roboto" panose="02000000000000000000" pitchFamily="2" charset="0"/>
                <a:cs typeface="Aptos" panose="020B0004020202020204" pitchFamily="34" charset="0"/>
              </a:rPr>
              <a:t>When does my agency require a security exception for vulnerability patching?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ptos" panose="020B0004020202020204" pitchFamily="34" charset="0"/>
              </a:rPr>
              <a:t>If the high or critical patch cannot be applied within the 30-day requirement.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323130"/>
                </a:solidFill>
                <a:effectLst/>
                <a:uLnTx/>
                <a:uFillTx/>
                <a:latin typeface="Roboto" panose="02000000000000000000" pitchFamily="2" charset="0"/>
                <a:ea typeface="Roboto" panose="02000000000000000000" pitchFamily="2" charset="0"/>
                <a:cs typeface="+mn-cs"/>
              </a:rPr>
              <a:t>In a patch change freeze or blackout, how does my server get re-scheduled?</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The server(s) will be pushed to the next patch cycle within the same month or the first patch cycle in the following month (ensuring 30-day compliance)</a:t>
            </a:r>
          </a:p>
        </p:txBody>
      </p:sp>
    </p:spTree>
    <p:extLst>
      <p:ext uri="{BB962C8B-B14F-4D97-AF65-F5344CB8AC3E}">
        <p14:creationId xmlns:p14="http://schemas.microsoft.com/office/powerpoint/2010/main" val="3032184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487012" y="1674813"/>
            <a:ext cx="9795226" cy="1897062"/>
          </a:xfrm>
        </p:spPr>
        <p:txBody>
          <a:bodyPr rtlCol="0">
            <a:noAutofit/>
          </a:bodyPr>
          <a:lstStyle/>
          <a:p>
            <a:r>
              <a:rPr lang="en-US" sz="7200">
                <a:solidFill>
                  <a:srgbClr val="005E6E"/>
                </a:solidFill>
                <a:latin typeface="Rajdhani" panose="02000000000000000000" pitchFamily="2" charset="77"/>
                <a:cs typeface="Rajdhani" panose="02000000000000000000" pitchFamily="2" charset="77"/>
              </a:rPr>
              <a:t>Questions?</a:t>
            </a:r>
            <a:br>
              <a:rPr lang="en-US" sz="7200">
                <a:solidFill>
                  <a:srgbClr val="005E6E"/>
                </a:solidFill>
                <a:latin typeface="Rajdhani" panose="02000000000000000000" pitchFamily="2" charset="77"/>
                <a:cs typeface="Rajdhani" panose="02000000000000000000" pitchFamily="2" charset="77"/>
              </a:rPr>
            </a:br>
            <a:r>
              <a:rPr lang="en-US" sz="7200">
                <a:solidFill>
                  <a:srgbClr val="005E6E"/>
                </a:solidFill>
                <a:latin typeface="Rajdhani" panose="02000000000000000000" pitchFamily="2" charset="77"/>
                <a:cs typeface="Rajdhani" panose="02000000000000000000" pitchFamily="2" charset="77"/>
              </a:rPr>
              <a:t>Thank you!</a:t>
            </a:r>
            <a:endParaRPr lang="en-US" sz="7200" b="1">
              <a:solidFill>
                <a:srgbClr val="005E6E"/>
              </a:solidFill>
              <a:latin typeface="Rajdhani" panose="02000000000000000000" pitchFamily="2" charset="77"/>
              <a:cs typeface="Rajdhani" panose="02000000000000000000" pitchFamily="2" charset="77"/>
            </a:endParaRPr>
          </a:p>
        </p:txBody>
      </p:sp>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4572000" y="2428558"/>
            <a:ext cx="7112000" cy="748988"/>
          </a:xfrm>
          <a:prstGeom prst="rect">
            <a:avLst/>
          </a:prstGeom>
          <a:noFill/>
        </p:spPr>
        <p:txBody>
          <a:bodyPr wrap="square" rtlCol="0">
            <a:spAutoFit/>
          </a:bodyPr>
          <a:lstStyle/>
          <a:p>
            <a:pPr defTabSz="1219170"/>
            <a:r>
              <a:rPr lang="en-US" sz="4267">
                <a:solidFill>
                  <a:srgbClr val="ABA8A6"/>
                </a:solidFill>
                <a:latin typeface="Arial Black" panose="020B0A04020102020204" pitchFamily="34" charset="0"/>
              </a:rPr>
              <a:t>VFC Cyber Program  </a:t>
            </a:r>
          </a:p>
        </p:txBody>
      </p:sp>
      <p:sp>
        <p:nvSpPr>
          <p:cNvPr id="7" name="TextBox 6"/>
          <p:cNvSpPr txBox="1"/>
          <p:nvPr/>
        </p:nvSpPr>
        <p:spPr>
          <a:xfrm>
            <a:off x="4636655" y="3241358"/>
            <a:ext cx="3578224" cy="584775"/>
          </a:xfrm>
          <a:prstGeom prst="rect">
            <a:avLst/>
          </a:prstGeom>
          <a:noFill/>
        </p:spPr>
        <p:txBody>
          <a:bodyPr wrap="none" rtlCol="0">
            <a:spAutoFit/>
          </a:bodyPr>
          <a:lstStyle/>
          <a:p>
            <a:pPr defTabSz="1219170"/>
            <a:r>
              <a:rPr lang="en-US" sz="3200">
                <a:solidFill>
                  <a:srgbClr val="464646"/>
                </a:solidFill>
                <a:latin typeface="Arial" panose="020B0604020202020204" pitchFamily="34" charset="0"/>
                <a:cs typeface="Arial" panose="020B0604020202020204" pitchFamily="34" charset="0"/>
              </a:rPr>
              <a:t>Program Overview</a:t>
            </a:r>
          </a:p>
        </p:txBody>
      </p:sp>
    </p:spTree>
    <p:extLst>
      <p:ext uri="{BB962C8B-B14F-4D97-AF65-F5344CB8AC3E}">
        <p14:creationId xmlns:p14="http://schemas.microsoft.com/office/powerpoint/2010/main" val="38414994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B8F47D-265C-FE4C-5E7E-9CC627CDF1B4}"/>
              </a:ext>
            </a:extLst>
          </p:cNvPr>
          <p:cNvSpPr txBox="1"/>
          <p:nvPr/>
        </p:nvSpPr>
        <p:spPr>
          <a:xfrm>
            <a:off x="1256696" y="3006167"/>
            <a:ext cx="1535932" cy="646331"/>
          </a:xfrm>
          <a:prstGeom prst="rect">
            <a:avLst/>
          </a:prstGeom>
          <a:noFill/>
        </p:spPr>
        <p:txBody>
          <a:bodyPr wrap="square" rtlCol="0">
            <a:spAutoFit/>
          </a:bodyPr>
          <a:lstStyle/>
          <a:p>
            <a:r>
              <a:rPr lang="en-US" sz="3600" u="none" strike="noStrike">
                <a:solidFill>
                  <a:schemeClr val="bg1"/>
                </a:solidFill>
                <a:effectLst/>
                <a:latin typeface="Rajdhani" panose="02000000000000000000" pitchFamily="2" charset="77"/>
                <a:cs typeface="Rajdhani" panose="02000000000000000000" pitchFamily="2" charset="77"/>
              </a:rPr>
              <a:t>IMAGE</a:t>
            </a:r>
            <a:endParaRPr lang="en-US" sz="1600">
              <a:solidFill>
                <a:schemeClr val="bg1"/>
              </a:solidFill>
              <a:latin typeface="Rajdhani" panose="02000000000000000000" pitchFamily="2" charset="77"/>
              <a:cs typeface="Rajdhani" panose="02000000000000000000" pitchFamily="2" charset="77"/>
            </a:endParaRPr>
          </a:p>
        </p:txBody>
      </p:sp>
      <p:sp>
        <p:nvSpPr>
          <p:cNvPr id="9" name="Text Placeholder 8">
            <a:extLst>
              <a:ext uri="{FF2B5EF4-FFF2-40B4-BE49-F238E27FC236}">
                <a16:creationId xmlns:a16="http://schemas.microsoft.com/office/drawing/2014/main" id="{7399B764-445D-B882-5C59-0BB35D0677B3}"/>
              </a:ext>
            </a:extLst>
          </p:cNvPr>
          <p:cNvSpPr>
            <a:spLocks noGrp="1"/>
          </p:cNvSpPr>
          <p:nvPr>
            <p:ph type="body" sz="quarter" idx="12"/>
          </p:nvPr>
        </p:nvSpPr>
        <p:spPr/>
        <p:txBody>
          <a:bodyPr>
            <a:normAutofit lnSpcReduction="10000"/>
          </a:bodyPr>
          <a:lstStyle/>
          <a:p>
            <a:r>
              <a:rPr lang="en-US"/>
              <a:t>Cyber Vault Service (CVS)</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p:txBody>
          <a:bodyPr/>
          <a:lstStyle/>
          <a:p>
            <a:pPr>
              <a:spcBef>
                <a:spcPts val="0"/>
              </a:spcBef>
            </a:pPr>
            <a:r>
              <a:rPr lang="en-US"/>
              <a:t>John Del Grosso</a:t>
            </a:r>
          </a:p>
          <a:p>
            <a:pPr>
              <a:spcBef>
                <a:spcPts val="0"/>
              </a:spcBef>
            </a:pPr>
            <a:r>
              <a:rPr lang="en-US"/>
              <a:t>Service Owner</a:t>
            </a:r>
          </a:p>
        </p:txBody>
      </p:sp>
    </p:spTree>
    <p:extLst>
      <p:ext uri="{BB962C8B-B14F-4D97-AF65-F5344CB8AC3E}">
        <p14:creationId xmlns:p14="http://schemas.microsoft.com/office/powerpoint/2010/main" val="219098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1414902"/>
            <a:ext cx="10747744" cy="46085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lvl="1" indent="-227965">
              <a:lnSpc>
                <a:spcPct val="170000"/>
              </a:lnSpc>
              <a:spcBef>
                <a:spcPts val="0"/>
              </a:spcBef>
              <a:buClr>
                <a:srgbClr val="920075"/>
              </a:buClr>
            </a:pPr>
            <a:r>
              <a:rPr lang="en-US" sz="2000">
                <a:solidFill>
                  <a:srgbClr val="414042"/>
                </a:solidFill>
                <a:latin typeface="Roboto"/>
                <a:ea typeface="Roboto"/>
                <a:cs typeface="Roboto"/>
              </a:rPr>
              <a:t>Compliance to Commonwealth of Virginia (COV) standards</a:t>
            </a:r>
          </a:p>
          <a:p>
            <a:pPr marL="685165" lvl="1" indent="-227965">
              <a:lnSpc>
                <a:spcPct val="170000"/>
              </a:lnSpc>
              <a:spcBef>
                <a:spcPts val="0"/>
              </a:spcBef>
              <a:buClr>
                <a:srgbClr val="920075"/>
              </a:buClr>
            </a:pPr>
            <a:r>
              <a:rPr lang="en-US" sz="2000">
                <a:solidFill>
                  <a:srgbClr val="414042"/>
                </a:solidFill>
                <a:latin typeface="Roboto" panose="02000000000000000000" pitchFamily="2" charset="0"/>
                <a:ea typeface="Roboto" panose="02000000000000000000" pitchFamily="2" charset="0"/>
                <a:cs typeface="Roboto" panose="02000000000000000000" pitchFamily="2" charset="0"/>
              </a:rPr>
              <a:t>Overview</a:t>
            </a:r>
          </a:p>
          <a:p>
            <a:pPr marL="1141730" lvl="2" indent="-227965">
              <a:lnSpc>
                <a:spcPct val="170000"/>
              </a:lnSpc>
              <a:spcBef>
                <a:spcPts val="0"/>
              </a:spcBef>
              <a:buClr>
                <a:srgbClr val="920075"/>
              </a:buClr>
            </a:pPr>
            <a:r>
              <a:rPr lang="en-US" sz="1800">
                <a:solidFill>
                  <a:srgbClr val="414042"/>
                </a:solidFill>
                <a:latin typeface="Roboto" panose="02000000000000000000" pitchFamily="2" charset="0"/>
                <a:ea typeface="Roboto" panose="02000000000000000000" pitchFamily="2" charset="0"/>
                <a:cs typeface="Roboto" panose="02000000000000000000" pitchFamily="2" charset="0"/>
              </a:rPr>
              <a:t>Use of a vault</a:t>
            </a:r>
          </a:p>
          <a:p>
            <a:pPr marL="1141730" lvl="2" indent="-227965">
              <a:lnSpc>
                <a:spcPct val="170000"/>
              </a:lnSpc>
              <a:spcBef>
                <a:spcPts val="0"/>
              </a:spcBef>
              <a:buClr>
                <a:srgbClr val="920075"/>
              </a:buClr>
            </a:pPr>
            <a:r>
              <a:rPr lang="en-US" sz="1800">
                <a:solidFill>
                  <a:srgbClr val="414042"/>
                </a:solidFill>
                <a:latin typeface="Roboto"/>
                <a:ea typeface="Roboto"/>
                <a:cs typeface="Roboto"/>
              </a:rPr>
              <a:t>The air gap</a:t>
            </a:r>
            <a:endParaRPr lang="en-US" sz="1800">
              <a:solidFill>
                <a:srgbClr val="414042"/>
              </a:solidFill>
              <a:latin typeface="Roboto" panose="02000000000000000000" pitchFamily="2" charset="0"/>
              <a:ea typeface="Roboto" panose="02000000000000000000" pitchFamily="2" charset="0"/>
              <a:cs typeface="Roboto" panose="02000000000000000000" pitchFamily="2" charset="0"/>
            </a:endParaRPr>
          </a:p>
          <a:p>
            <a:pPr marL="1141730" lvl="2" indent="-227965">
              <a:lnSpc>
                <a:spcPct val="170000"/>
              </a:lnSpc>
              <a:spcBef>
                <a:spcPts val="0"/>
              </a:spcBef>
              <a:buClr>
                <a:srgbClr val="920075"/>
              </a:buClr>
            </a:pPr>
            <a:r>
              <a:rPr lang="en-US" sz="1800">
                <a:solidFill>
                  <a:srgbClr val="414042"/>
                </a:solidFill>
                <a:latin typeface="Roboto" panose="02000000000000000000" pitchFamily="2" charset="0"/>
                <a:ea typeface="Roboto" panose="02000000000000000000" pitchFamily="2" charset="0"/>
                <a:cs typeface="Roboto" panose="02000000000000000000" pitchFamily="2" charset="0"/>
              </a:rPr>
              <a:t>Threat detection and notification</a:t>
            </a:r>
          </a:p>
          <a:p>
            <a:pPr marL="685165" lvl="1" indent="-227965">
              <a:lnSpc>
                <a:spcPct val="170000"/>
              </a:lnSpc>
              <a:spcBef>
                <a:spcPts val="0"/>
              </a:spcBef>
              <a:buClr>
                <a:srgbClr val="920075"/>
              </a:buClr>
            </a:pPr>
            <a:r>
              <a:rPr lang="en-US" sz="2000">
                <a:solidFill>
                  <a:srgbClr val="414042"/>
                </a:solidFill>
                <a:latin typeface="Roboto" panose="02000000000000000000" pitchFamily="2" charset="0"/>
                <a:ea typeface="Roboto" panose="02000000000000000000" pitchFamily="2" charset="0"/>
                <a:cs typeface="Roboto" panose="02000000000000000000" pitchFamily="2" charset="0"/>
              </a:rPr>
              <a:t>Availability</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p:txBody>
          <a:bodyPr/>
          <a:lstStyle/>
          <a:p>
            <a:r>
              <a:rPr lang="en-US"/>
              <a:t>Agenda</a:t>
            </a:r>
          </a:p>
        </p:txBody>
      </p:sp>
    </p:spTree>
    <p:extLst>
      <p:ext uri="{BB962C8B-B14F-4D97-AF65-F5344CB8AC3E}">
        <p14:creationId xmlns:p14="http://schemas.microsoft.com/office/powerpoint/2010/main" val="212432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1107440"/>
            <a:ext cx="10747744" cy="4916061"/>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Enterprise architecture (EA) 225</a:t>
            </a:r>
          </a:p>
          <a:p>
            <a:pPr marL="685165" marR="0" lvl="1" indent="-227965" algn="l" defTabSz="914377" rtl="0" eaLnBrk="1" fontAlgn="auto" latinLnBrk="0" hangingPunct="1">
              <a:lnSpc>
                <a:spcPct val="12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Roboto"/>
                <a:ea typeface="Roboto"/>
                <a:cs typeface="Roboto"/>
              </a:rPr>
              <a:t>All data assets tagged with “sensitive as to availability or integrity” in the system of record shall be protected by a COV data vault per EA 225 guideline DA-38 </a:t>
            </a:r>
          </a:p>
          <a:p>
            <a:pPr marL="685165" lvl="1" indent="-227965">
              <a:lnSpc>
                <a:spcPct val="120000"/>
              </a:lnSpc>
              <a:spcBef>
                <a:spcPts val="0"/>
              </a:spcBef>
              <a:buClr>
                <a:srgbClr val="920075"/>
              </a:buClr>
              <a:defRPr/>
            </a:pPr>
            <a:r>
              <a:rPr lang="en-US" sz="2000">
                <a:latin typeface="Roboto"/>
                <a:ea typeface="Roboto"/>
                <a:cs typeface="Roboto"/>
              </a:rPr>
              <a:t>Cyber vault service (CVS)  </a:t>
            </a:r>
            <a:r>
              <a:rPr kumimoji="0" lang="en-US" sz="2000" b="0" i="0" u="none" strike="noStrike" kern="1200" cap="none" spc="0" normalizeH="0" baseline="0" noProof="0">
                <a:ln>
                  <a:noFill/>
                </a:ln>
                <a:effectLst/>
                <a:uLnTx/>
                <a:uFillTx/>
                <a:latin typeface="Roboto"/>
                <a:ea typeface="Roboto"/>
                <a:cs typeface="Roboto"/>
              </a:rPr>
              <a:t>qualifies as a cyber resilient backup service per EA 225 policy guidelines DA-43 through DA-53</a:t>
            </a:r>
            <a:endParaRPr lang="en-US" sz="2000" b="0" i="0" u="none" strike="noStrike" kern="1200" cap="none" spc="0" normalizeH="0" baseline="0" noProof="0">
              <a:ln>
                <a:noFill/>
              </a:ln>
              <a:effectLst/>
              <a:uLnTx/>
              <a:uFillTx/>
              <a:latin typeface="Roboto"/>
              <a:ea typeface="Roboto"/>
              <a:cs typeface="Roboto"/>
            </a:endParaRPr>
          </a:p>
          <a:p>
            <a:pPr marL="685165" marR="0" lvl="1" indent="-227965" algn="l" defTabSz="914377" rtl="0" eaLnBrk="1" fontAlgn="auto" latinLnBrk="0" hangingPunct="1">
              <a:lnSpc>
                <a:spcPct val="12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Roboto"/>
                <a:ea typeface="Roboto"/>
                <a:cs typeface="Roboto"/>
              </a:rPr>
              <a:t>CVS is the third leg of the COV 4-2-1-1 </a:t>
            </a:r>
            <a:r>
              <a:rPr lang="en-US" sz="2000">
                <a:latin typeface="Roboto"/>
                <a:ea typeface="Roboto"/>
                <a:cs typeface="Roboto"/>
              </a:rPr>
              <a:t>backup</a:t>
            </a:r>
            <a:r>
              <a:rPr kumimoji="0" lang="en-US" sz="2000" b="0" i="0" u="none" strike="noStrike" kern="1200" cap="none" spc="0" normalizeH="0" baseline="0" noProof="0">
                <a:ln>
                  <a:noFill/>
                </a:ln>
                <a:effectLst/>
                <a:uLnTx/>
                <a:uFillTx/>
                <a:latin typeface="Roboto"/>
                <a:ea typeface="Roboto"/>
                <a:cs typeface="Roboto"/>
              </a:rPr>
              <a:t> </a:t>
            </a:r>
            <a:r>
              <a:rPr lang="en-US" sz="2000">
                <a:latin typeface="Roboto"/>
                <a:ea typeface="Roboto"/>
                <a:cs typeface="Roboto"/>
              </a:rPr>
              <a:t>rule</a:t>
            </a:r>
            <a:r>
              <a:rPr kumimoji="0" lang="en-US" sz="2000" b="0" i="0" u="none" strike="noStrike" kern="1200" cap="none" spc="0" normalizeH="0" baseline="0" noProof="0">
                <a:ln>
                  <a:noFill/>
                </a:ln>
                <a:effectLst/>
                <a:uLnTx/>
                <a:uFillTx/>
                <a:latin typeface="Roboto"/>
                <a:ea typeface="Roboto"/>
                <a:cs typeface="Roboto"/>
              </a:rPr>
              <a:t> for sensitive </a:t>
            </a:r>
            <a:r>
              <a:rPr lang="en-US" sz="2000">
                <a:latin typeface="Roboto"/>
                <a:ea typeface="Roboto"/>
                <a:cs typeface="Roboto"/>
              </a:rPr>
              <a:t>d</a:t>
            </a:r>
            <a:r>
              <a:rPr kumimoji="0" lang="en-US" sz="2000" b="0" i="0" u="none" strike="noStrike" kern="1200" cap="none" spc="0" normalizeH="0" baseline="0" noProof="0">
                <a:ln>
                  <a:noFill/>
                </a:ln>
                <a:effectLst/>
                <a:uLnTx/>
                <a:uFillTx/>
                <a:latin typeface="Roboto"/>
                <a:ea typeface="Roboto"/>
                <a:cs typeface="Roboto"/>
              </a:rPr>
              <a:t>ata</a:t>
            </a:r>
            <a:endParaRPr lang="en-US" sz="2000">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lang="en-US" sz="2000">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lang="en-US" sz="2000">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a:ln>
                <a:noFill/>
              </a:ln>
              <a:effectLst/>
              <a:uLnTx/>
              <a:uFillTx/>
              <a:latin typeface="Roboto"/>
              <a:ea typeface="Roboto"/>
              <a:cs typeface="Roboto"/>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SEC530</a:t>
            </a:r>
          </a:p>
          <a:p>
            <a:pPr marL="685165" marR="0" lvl="1" indent="-227965" algn="l" defTabSz="914377" rtl="0" eaLnBrk="1" fontAlgn="auto" latinLnBrk="0" hangingPunct="1">
              <a:lnSpc>
                <a:spcPct val="11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Roboto"/>
                <a:ea typeface="Roboto"/>
                <a:cs typeface="Roboto"/>
              </a:rPr>
              <a:t>CVS can be used for contingency planning and adheres to SEC530 CP-2 </a:t>
            </a:r>
            <a:endParaRPr lang="en-US" sz="2000" b="0" i="0" u="none" strike="noStrike" kern="1200" cap="none" spc="0" normalizeH="0" baseline="0" noProof="0">
              <a:ln>
                <a:noFill/>
              </a:ln>
              <a:effectLst/>
              <a:uLnTx/>
              <a:uFillTx/>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lang="en-US" sz="2000" b="0" i="0" u="none" strike="noStrike" kern="1200" cap="none" spc="0" normalizeH="0" baseline="0" noProof="0">
              <a:ln>
                <a:noFill/>
              </a:ln>
              <a:solidFill>
                <a:srgbClr val="414042"/>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p:txBody>
          <a:bodyPr/>
          <a:lstStyle/>
          <a:p>
            <a:r>
              <a:rPr lang="en-US"/>
              <a:t>Compliance to standards</a:t>
            </a:r>
          </a:p>
        </p:txBody>
      </p:sp>
      <p:grpSp>
        <p:nvGrpSpPr>
          <p:cNvPr id="8" name="Group 7">
            <a:extLst>
              <a:ext uri="{FF2B5EF4-FFF2-40B4-BE49-F238E27FC236}">
                <a16:creationId xmlns:a16="http://schemas.microsoft.com/office/drawing/2014/main" id="{DB24EE8B-739F-60FA-8DC7-08B70B7B7E76}"/>
              </a:ext>
            </a:extLst>
          </p:cNvPr>
          <p:cNvGrpSpPr/>
          <p:nvPr/>
        </p:nvGrpSpPr>
        <p:grpSpPr>
          <a:xfrm>
            <a:off x="2709390" y="3595773"/>
            <a:ext cx="6773220" cy="1762371"/>
            <a:chOff x="1430411" y="3219375"/>
            <a:chExt cx="6773220" cy="1762371"/>
          </a:xfrm>
        </p:grpSpPr>
        <p:pic>
          <p:nvPicPr>
            <p:cNvPr id="9" name="Picture 8" descr="A screenshot of a computer&#10;&#10;Description automatically generated with medium confidence">
              <a:extLst>
                <a:ext uri="{FF2B5EF4-FFF2-40B4-BE49-F238E27FC236}">
                  <a16:creationId xmlns:a16="http://schemas.microsoft.com/office/drawing/2014/main" id="{303595F5-74CC-FA9E-DE59-0244DB8E48FF}"/>
                </a:ext>
              </a:extLst>
            </p:cNvPr>
            <p:cNvPicPr>
              <a:picLocks noChangeAspect="1"/>
            </p:cNvPicPr>
            <p:nvPr/>
          </p:nvPicPr>
          <p:blipFill>
            <a:blip r:embed="rId4"/>
            <a:stretch>
              <a:fillRect/>
            </a:stretch>
          </p:blipFill>
          <p:spPr>
            <a:xfrm>
              <a:off x="1430411" y="3219375"/>
              <a:ext cx="6773220" cy="1762371"/>
            </a:xfrm>
            <a:prstGeom prst="rect">
              <a:avLst/>
            </a:prstGeom>
          </p:spPr>
        </p:pic>
        <p:sp>
          <p:nvSpPr>
            <p:cNvPr id="10" name="Rectangle 9">
              <a:extLst>
                <a:ext uri="{FF2B5EF4-FFF2-40B4-BE49-F238E27FC236}">
                  <a16:creationId xmlns:a16="http://schemas.microsoft.com/office/drawing/2014/main" id="{C68FE0E7-C2E7-D43C-E307-7950C382E8B1}"/>
                </a:ext>
              </a:extLst>
            </p:cNvPr>
            <p:cNvSpPr/>
            <p:nvPr/>
          </p:nvSpPr>
          <p:spPr>
            <a:xfrm>
              <a:off x="2311564" y="4256581"/>
              <a:ext cx="4429071" cy="253422"/>
            </a:xfrm>
            <a:prstGeom prst="rect">
              <a:avLst/>
            </a:prstGeom>
            <a:solidFill>
              <a:srgbClr val="FFFF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539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1414902"/>
            <a:ext cx="10747744" cy="46085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70000"/>
              </a:lnSpc>
              <a:spcBef>
                <a:spcPts val="0"/>
              </a:spcBef>
              <a:buNone/>
              <a:defRPr/>
            </a:pPr>
            <a:r>
              <a:rPr kumimoji="0" lang="en-US" sz="2000" b="1" i="0" u="none" strike="noStrike" kern="1200" cap="none" spc="0" normalizeH="0" baseline="0" noProof="0">
                <a:ln>
                  <a:noFill/>
                </a:ln>
                <a:solidFill>
                  <a:srgbClr val="414042"/>
                </a:solidFill>
                <a:effectLst/>
                <a:uLnTx/>
                <a:uFillTx/>
                <a:latin typeface="Roboto"/>
                <a:ea typeface="Roboto"/>
                <a:cs typeface="Roboto"/>
              </a:rPr>
              <a:t>Cyber </a:t>
            </a:r>
            <a:r>
              <a:rPr lang="en-US" sz="2000" b="1">
                <a:solidFill>
                  <a:srgbClr val="414042"/>
                </a:solidFill>
                <a:latin typeface="Roboto"/>
                <a:ea typeface="Roboto"/>
                <a:cs typeface="Roboto"/>
              </a:rPr>
              <a:t>vault</a:t>
            </a:r>
            <a:r>
              <a:rPr kumimoji="0" lang="en-US" sz="2000" b="1" i="0" u="none" strike="noStrike" kern="1200" cap="none" spc="0" normalizeH="0" baseline="0" noProof="0">
                <a:ln>
                  <a:noFill/>
                </a:ln>
                <a:solidFill>
                  <a:srgbClr val="414042"/>
                </a:solidFill>
                <a:effectLst/>
                <a:uLnTx/>
                <a:uFillTx/>
                <a:latin typeface="Roboto"/>
                <a:ea typeface="Roboto"/>
                <a:cs typeface="Roboto"/>
              </a:rPr>
              <a:t> </a:t>
            </a:r>
            <a:r>
              <a:rPr lang="en-US" sz="2000" b="1">
                <a:solidFill>
                  <a:srgbClr val="414042"/>
                </a:solidFill>
                <a:latin typeface="Roboto"/>
                <a:ea typeface="Roboto"/>
                <a:cs typeface="Roboto"/>
              </a:rPr>
              <a:t>service </a:t>
            </a:r>
            <a:r>
              <a:rPr kumimoji="0" lang="en-US" sz="2000" b="1" i="0" u="none" strike="noStrike" kern="1200" cap="none" spc="0" normalizeH="0" baseline="0" noProof="0">
                <a:ln>
                  <a:noFill/>
                </a:ln>
                <a:solidFill>
                  <a:srgbClr val="414042"/>
                </a:solidFill>
                <a:effectLst/>
                <a:uLnTx/>
                <a:uFillTx/>
                <a:latin typeface="Roboto"/>
                <a:ea typeface="Roboto"/>
                <a:cs typeface="Roboto"/>
              </a:rPr>
              <a:t>(CVS) will allow agencies to maintain mission-critical business data and technology configurations in a secure, air gapped vault that can be used for data recovery from the last non-infected dataset saved</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a:ea typeface="Roboto"/>
                <a:cs typeface="Roboto"/>
              </a:rPr>
              <a:t>Enable long-term archiving of sensitive information for business continuity</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a:ea typeface="Roboto"/>
                <a:cs typeface="Roboto"/>
              </a:rPr>
              <a:t>Isolates essential systems from potential cyber threats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a:ea typeface="Roboto"/>
                <a:cs typeface="Roboto"/>
              </a:rPr>
              <a:t>Safeguard citizen data, including personal identification details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a:ea typeface="Roboto"/>
                <a:cs typeface="Roboto"/>
              </a:rPr>
              <a:t>Data recovery from ransomware and cyber attack(s)</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p:txBody>
          <a:bodyPr/>
          <a:lstStyle/>
          <a:p>
            <a:r>
              <a:rPr lang="en-US"/>
              <a:t>Benefits and use cases</a:t>
            </a:r>
          </a:p>
        </p:txBody>
      </p:sp>
    </p:spTree>
    <p:extLst>
      <p:ext uri="{BB962C8B-B14F-4D97-AF65-F5344CB8AC3E}">
        <p14:creationId xmlns:p14="http://schemas.microsoft.com/office/powerpoint/2010/main" val="1137052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722128" y="4033520"/>
            <a:ext cx="10747744" cy="2261493"/>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30000"/>
              </a:lnSpc>
              <a:spcBef>
                <a:spcPts val="0"/>
              </a:spcBef>
              <a:spcAft>
                <a:spcPts val="600"/>
              </a:spcAft>
              <a:buNone/>
              <a:defRPr/>
            </a:pPr>
            <a:r>
              <a:rPr lang="en-US" sz="1600" b="1">
                <a:solidFill>
                  <a:srgbClr val="414042"/>
                </a:solidFill>
                <a:latin typeface="Roboto"/>
                <a:ea typeface="Roboto"/>
                <a:cs typeface="Roboto"/>
              </a:rPr>
              <a:t>Air gap</a:t>
            </a:r>
            <a:r>
              <a:rPr kumimoji="0" lang="en-US" sz="1600" b="1" i="0" u="none" strike="noStrike" kern="1200" cap="none" spc="0" normalizeH="0" baseline="0" noProof="0">
                <a:ln>
                  <a:noFill/>
                </a:ln>
                <a:solidFill>
                  <a:srgbClr val="414042"/>
                </a:solidFill>
                <a:effectLst/>
                <a:uLnTx/>
                <a:uFillTx/>
                <a:latin typeface="Roboto"/>
                <a:ea typeface="Roboto"/>
                <a:cs typeface="Roboto"/>
              </a:rPr>
              <a:t>: </a:t>
            </a:r>
            <a:r>
              <a:rPr kumimoji="0" lang="en-US" sz="1600" i="0" u="none" strike="noStrike" kern="1200" cap="none" spc="0" normalizeH="0" baseline="0" noProof="0">
                <a:ln>
                  <a:noFill/>
                </a:ln>
                <a:solidFill>
                  <a:srgbClr val="414042"/>
                </a:solidFill>
                <a:effectLst/>
                <a:uLnTx/>
                <a:uFillTx/>
                <a:latin typeface="Roboto"/>
                <a:ea typeface="Roboto"/>
                <a:cs typeface="Roboto"/>
              </a:rPr>
              <a:t>The </a:t>
            </a:r>
            <a:r>
              <a:rPr lang="en-US" sz="1600">
                <a:solidFill>
                  <a:srgbClr val="414042"/>
                </a:solidFill>
                <a:latin typeface="Roboto"/>
                <a:ea typeface="Roboto"/>
                <a:cs typeface="Roboto"/>
              </a:rPr>
              <a:t>air gap</a:t>
            </a:r>
            <a:r>
              <a:rPr kumimoji="0" lang="en-US" sz="1600" i="0" u="none" strike="noStrike" kern="1200" cap="none" spc="0" normalizeH="0" baseline="0" noProof="0">
                <a:ln>
                  <a:noFill/>
                </a:ln>
                <a:solidFill>
                  <a:srgbClr val="414042"/>
                </a:solidFill>
                <a:effectLst/>
                <a:uLnTx/>
                <a:uFillTx/>
                <a:latin typeface="Roboto"/>
                <a:ea typeface="Roboto"/>
                <a:cs typeface="Roboto"/>
              </a:rPr>
              <a:t> is a logical separation between the QTS </a:t>
            </a:r>
            <a:r>
              <a:rPr lang="en-US" sz="1600">
                <a:solidFill>
                  <a:srgbClr val="414042"/>
                </a:solidFill>
                <a:latin typeface="Roboto"/>
                <a:ea typeface="Roboto"/>
                <a:cs typeface="Roboto"/>
              </a:rPr>
              <a:t>data center</a:t>
            </a:r>
            <a:r>
              <a:rPr kumimoji="0" lang="en-US" sz="1600" i="0" u="none" strike="noStrike" kern="1200" cap="none" spc="0" normalizeH="0" baseline="0" noProof="0">
                <a:ln>
                  <a:noFill/>
                </a:ln>
                <a:solidFill>
                  <a:srgbClr val="414042"/>
                </a:solidFill>
                <a:effectLst/>
                <a:uLnTx/>
                <a:uFillTx/>
                <a:latin typeface="Roboto"/>
                <a:ea typeface="Roboto"/>
                <a:cs typeface="Roboto"/>
              </a:rPr>
              <a:t> and Amazon </a:t>
            </a:r>
            <a:r>
              <a:rPr lang="en-US" sz="1600">
                <a:solidFill>
                  <a:srgbClr val="414042"/>
                </a:solidFill>
                <a:latin typeface="Roboto"/>
                <a:ea typeface="Roboto"/>
                <a:cs typeface="Roboto"/>
              </a:rPr>
              <a:t>W</a:t>
            </a:r>
            <a:r>
              <a:rPr kumimoji="0" lang="en-US" sz="1600" i="0" u="none" strike="noStrike" kern="1200" cap="none" spc="0" normalizeH="0" baseline="0" noProof="0">
                <a:ln>
                  <a:noFill/>
                </a:ln>
                <a:solidFill>
                  <a:srgbClr val="414042"/>
                </a:solidFill>
                <a:effectLst/>
                <a:uLnTx/>
                <a:uFillTx/>
                <a:latin typeface="Roboto"/>
                <a:ea typeface="Roboto"/>
                <a:cs typeface="Roboto"/>
              </a:rPr>
              <a:t>eb Services (AWS) to ensure their isolation from each other where ports are de-activated to prevent unauthorized access.</a:t>
            </a:r>
          </a:p>
          <a:p>
            <a:pPr marL="114300" marR="0" lvl="0" indent="0" algn="l" defTabSz="914377" rtl="0" eaLnBrk="1" fontAlgn="auto" latinLnBrk="0" hangingPunct="1">
              <a:lnSpc>
                <a:spcPct val="13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Vaulting cadence: </a:t>
            </a:r>
            <a:r>
              <a:rPr kumimoji="0" lang="en-US" sz="160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Data sets are retained up to 14 days in CVS and can be refreshed by the agency after the daily backup. The vaulting cadence is determined by the agency during implementation.</a:t>
            </a:r>
          </a:p>
          <a:p>
            <a:pPr marL="114300" marR="0" lvl="0" indent="0" algn="l" defTabSz="914377"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Notification: </a:t>
            </a:r>
            <a:r>
              <a:rPr kumimoji="0" lang="en-US" sz="160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Subscribing agencies will be notified for various syslog (system logging) activity within the vault via email. Logs are stored by security information and event management (SEIM) in Splunk.</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p:txBody>
          <a:bodyPr/>
          <a:lstStyle/>
          <a:p>
            <a:r>
              <a:rPr lang="en-US"/>
              <a:t>How it works</a:t>
            </a:r>
          </a:p>
        </p:txBody>
      </p:sp>
      <p:pic>
        <p:nvPicPr>
          <p:cNvPr id="7" name="Picture 6">
            <a:extLst>
              <a:ext uri="{FF2B5EF4-FFF2-40B4-BE49-F238E27FC236}">
                <a16:creationId xmlns:a16="http://schemas.microsoft.com/office/drawing/2014/main" id="{5F62F8EE-5213-4023-4959-3B230915E519}"/>
              </a:ext>
            </a:extLst>
          </p:cNvPr>
          <p:cNvPicPr>
            <a:picLocks noChangeAspect="1"/>
          </p:cNvPicPr>
          <p:nvPr/>
        </p:nvPicPr>
        <p:blipFill>
          <a:blip r:embed="rId4"/>
          <a:stretch>
            <a:fillRect/>
          </a:stretch>
        </p:blipFill>
        <p:spPr>
          <a:xfrm>
            <a:off x="2660285" y="1065432"/>
            <a:ext cx="6871429" cy="2968088"/>
          </a:xfrm>
          <a:prstGeom prst="rect">
            <a:avLst/>
          </a:prstGeom>
        </p:spPr>
      </p:pic>
    </p:spTree>
    <p:extLst>
      <p:ext uri="{BB962C8B-B14F-4D97-AF65-F5344CB8AC3E}">
        <p14:creationId xmlns:p14="http://schemas.microsoft.com/office/powerpoint/2010/main" val="607123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p:txBody>
          <a:bodyPr/>
          <a:lstStyle/>
          <a:p>
            <a:r>
              <a:rPr lang="en-US"/>
              <a:t>Questions about vaulting</a:t>
            </a:r>
          </a:p>
        </p:txBody>
      </p:sp>
      <p:graphicFrame>
        <p:nvGraphicFramePr>
          <p:cNvPr id="6" name="Table 5">
            <a:extLst>
              <a:ext uri="{FF2B5EF4-FFF2-40B4-BE49-F238E27FC236}">
                <a16:creationId xmlns:a16="http://schemas.microsoft.com/office/drawing/2014/main" id="{54ADF55D-E404-46B9-4D8A-6AB731CC7F30}"/>
              </a:ext>
            </a:extLst>
          </p:cNvPr>
          <p:cNvGraphicFramePr>
            <a:graphicFrameLocks noGrp="1"/>
          </p:cNvGraphicFramePr>
          <p:nvPr/>
        </p:nvGraphicFramePr>
        <p:xfrm>
          <a:off x="810260" y="1175077"/>
          <a:ext cx="10571480" cy="4986943"/>
        </p:xfrm>
        <a:graphic>
          <a:graphicData uri="http://schemas.openxmlformats.org/drawingml/2006/table">
            <a:tbl>
              <a:tblPr firstRow="1" bandRow="1"/>
              <a:tblGrid>
                <a:gridCol w="5125720">
                  <a:extLst>
                    <a:ext uri="{9D8B030D-6E8A-4147-A177-3AD203B41FA5}">
                      <a16:colId xmlns:a16="http://schemas.microsoft.com/office/drawing/2014/main" val="1695335519"/>
                    </a:ext>
                  </a:extLst>
                </a:gridCol>
                <a:gridCol w="5445760">
                  <a:extLst>
                    <a:ext uri="{9D8B030D-6E8A-4147-A177-3AD203B41FA5}">
                      <a16:colId xmlns:a16="http://schemas.microsoft.com/office/drawing/2014/main" val="2305788928"/>
                    </a:ext>
                  </a:extLst>
                </a:gridCol>
              </a:tblGrid>
              <a:tr h="47124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800" spc="70" baseline="0">
                          <a:latin typeface="Roboto" panose="02000000000000000000" pitchFamily="2" charset="0"/>
                          <a:ea typeface="Roboto" panose="02000000000000000000" pitchFamily="2" charset="0"/>
                        </a:rPr>
                        <a:t>Question</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E6E"/>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spc="70" baseline="0">
                          <a:latin typeface="Roboto" panose="02000000000000000000" pitchFamily="2" charset="0"/>
                          <a:ea typeface="Roboto" panose="02000000000000000000" pitchFamily="2" charset="0"/>
                        </a:rPr>
                        <a:t>Answer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5E6E"/>
                    </a:solidFill>
                  </a:tcPr>
                </a:tc>
                <a:extLst>
                  <a:ext uri="{0D108BD9-81ED-4DB2-BD59-A6C34878D82A}">
                    <a16:rowId xmlns:a16="http://schemas.microsoft.com/office/drawing/2014/main" val="3757218840"/>
                  </a:ext>
                </a:extLst>
              </a:tr>
              <a:tr h="156081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panose="02000000000000000000" pitchFamily="2" charset="0"/>
                          <a:ea typeface="Roboto" panose="02000000000000000000" pitchFamily="2" charset="0"/>
                        </a:rPr>
                        <a:t>Does the vault support database backups? If so, does it back up just the data or the entire server?</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a:ea typeface="Roboto"/>
                        </a:rPr>
                        <a:t>The cyber recovery vault captures database backups as file system dumps, which are then included in the nightly full server backup. This ensures that the entire server is backed up, not just the database.</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40000"/>
                      </a:srgbClr>
                    </a:solidFill>
                  </a:tcPr>
                </a:tc>
                <a:extLst>
                  <a:ext uri="{0D108BD9-81ED-4DB2-BD59-A6C34878D82A}">
                    <a16:rowId xmlns:a16="http://schemas.microsoft.com/office/drawing/2014/main" val="797271844"/>
                  </a:ext>
                </a:extLst>
              </a:tr>
              <a:tr h="128016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panose="02000000000000000000" pitchFamily="2" charset="0"/>
                          <a:ea typeface="Roboto" panose="02000000000000000000" pitchFamily="2" charset="0"/>
                        </a:rPr>
                        <a:t>What level of access does the agency have to the vault? Can they retrieve their data?</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panose="02000000000000000000" pitchFamily="2" charset="0"/>
                          <a:ea typeface="Roboto" panose="02000000000000000000" pitchFamily="2" charset="0"/>
                        </a:rPr>
                        <a:t>Agencies do not have direct access to the vault, as it serves as a secure, immutable backup environment. However, reports can be generated to view the vaulted data and servers.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20000"/>
                      </a:srgbClr>
                    </a:solidFill>
                  </a:tcPr>
                </a:tc>
                <a:extLst>
                  <a:ext uri="{0D108BD9-81ED-4DB2-BD59-A6C34878D82A}">
                    <a16:rowId xmlns:a16="http://schemas.microsoft.com/office/drawing/2014/main" val="270479737"/>
                  </a:ext>
                </a:extLst>
              </a:tr>
              <a:tr h="102616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panose="02000000000000000000" pitchFamily="2" charset="0"/>
                          <a:ea typeface="Roboto" panose="02000000000000000000" pitchFamily="2" charset="0"/>
                        </a:rPr>
                        <a:t>Can the vault be used for server recovery?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a:ea typeface="Roboto"/>
                        </a:rPr>
                        <a:t>No, the cyber recovery vault is not designed for direct server recovery. Instead, recovery must be performed using Dell’s Avamar services.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40000"/>
                      </a:srgbClr>
                    </a:solidFill>
                  </a:tcPr>
                </a:tc>
                <a:extLst>
                  <a:ext uri="{0D108BD9-81ED-4DB2-BD59-A6C34878D82A}">
                    <a16:rowId xmlns:a16="http://schemas.microsoft.com/office/drawing/2014/main" val="1972543930"/>
                  </a:ext>
                </a:extLst>
              </a:tr>
              <a:tr h="6485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panose="02000000000000000000" pitchFamily="2" charset="0"/>
                          <a:ea typeface="Roboto" panose="02000000000000000000" pitchFamily="2" charset="0"/>
                        </a:rPr>
                        <a:t>Is the data stored in the vault a full or partial backup?</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800">
                          <a:latin typeface="Roboto" panose="02000000000000000000" pitchFamily="2" charset="0"/>
                          <a:ea typeface="Roboto" panose="02000000000000000000" pitchFamily="2" charset="0"/>
                        </a:rPr>
                        <a:t>The vault retains full backups, incorporating all prior incremental backups from nightly snapshots.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5E6E">
                        <a:tint val="20000"/>
                      </a:srgbClr>
                    </a:solidFill>
                  </a:tcPr>
                </a:tc>
                <a:extLst>
                  <a:ext uri="{0D108BD9-81ED-4DB2-BD59-A6C34878D82A}">
                    <a16:rowId xmlns:a16="http://schemas.microsoft.com/office/drawing/2014/main" val="2949977346"/>
                  </a:ext>
                </a:extLst>
              </a:tr>
            </a:tbl>
          </a:graphicData>
        </a:graphic>
      </p:graphicFrame>
    </p:spTree>
    <p:extLst>
      <p:ext uri="{BB962C8B-B14F-4D97-AF65-F5344CB8AC3E}">
        <p14:creationId xmlns:p14="http://schemas.microsoft.com/office/powerpoint/2010/main" val="304698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1414903"/>
            <a:ext cx="10747744" cy="1135258"/>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lang="en-US" sz="2000" b="1">
                <a:solidFill>
                  <a:srgbClr val="414042"/>
                </a:solidFill>
                <a:latin typeface="Roboto" panose="02000000000000000000" pitchFamily="2" charset="0"/>
                <a:ea typeface="Roboto" panose="02000000000000000000" pitchFamily="2" charset="0"/>
              </a:rPr>
              <a:t>Now available in the </a:t>
            </a:r>
            <a:r>
              <a:rPr lang="en-US" sz="2000" b="1">
                <a:solidFill>
                  <a:srgbClr val="28798C"/>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VITA service catalog</a:t>
            </a:r>
            <a:endParaRPr lang="en-US" sz="2000">
              <a:solidFill>
                <a:srgbClr val="28798C"/>
              </a:solidFill>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a:ea typeface="Roboto"/>
                <a:cs typeface="Roboto"/>
              </a:rPr>
              <a:t>Chargeback costs: </a:t>
            </a:r>
          </a:p>
        </p:txBody>
      </p:sp>
      <p:sp>
        <p:nvSpPr>
          <p:cNvPr id="5" name="TextBox 4">
            <a:extLst>
              <a:ext uri="{FF2B5EF4-FFF2-40B4-BE49-F238E27FC236}">
                <a16:creationId xmlns:a16="http://schemas.microsoft.com/office/drawing/2014/main" id="{CA688261-911D-072F-9BF8-77CF5D88FA64}"/>
              </a:ext>
            </a:extLst>
          </p:cNvPr>
          <p:cNvSpPr txBox="1"/>
          <p:nvPr/>
        </p:nvSpPr>
        <p:spPr>
          <a:xfrm>
            <a:off x="482676" y="5704371"/>
            <a:ext cx="112266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Note:</a:t>
            </a:r>
            <a:r>
              <a:rPr kumimoji="0" lang="en-US" sz="16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 There may be additional one-time labor costs for vaulting</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p:txBody>
          <a:bodyPr/>
          <a:lstStyle/>
          <a:p>
            <a:r>
              <a:rPr lang="en-US"/>
              <a:t>Ordering and costs</a:t>
            </a:r>
          </a:p>
        </p:txBody>
      </p:sp>
      <p:graphicFrame>
        <p:nvGraphicFramePr>
          <p:cNvPr id="3" name="Table 2">
            <a:extLst>
              <a:ext uri="{FF2B5EF4-FFF2-40B4-BE49-F238E27FC236}">
                <a16:creationId xmlns:a16="http://schemas.microsoft.com/office/drawing/2014/main" id="{5F2D08BA-35A3-EA3E-A219-8C6D0FEF6B79}"/>
              </a:ext>
            </a:extLst>
          </p:cNvPr>
          <p:cNvGraphicFramePr>
            <a:graphicFrameLocks noGrp="1"/>
          </p:cNvGraphicFramePr>
          <p:nvPr/>
        </p:nvGraphicFramePr>
        <p:xfrm>
          <a:off x="1589236" y="2686919"/>
          <a:ext cx="9013526" cy="2819017"/>
        </p:xfrm>
        <a:graphic>
          <a:graphicData uri="http://schemas.openxmlformats.org/drawingml/2006/table">
            <a:tbl>
              <a:tblPr/>
              <a:tblGrid>
                <a:gridCol w="3265241">
                  <a:extLst>
                    <a:ext uri="{9D8B030D-6E8A-4147-A177-3AD203B41FA5}">
                      <a16:colId xmlns:a16="http://schemas.microsoft.com/office/drawing/2014/main" val="1556373312"/>
                    </a:ext>
                  </a:extLst>
                </a:gridCol>
                <a:gridCol w="2064297">
                  <a:extLst>
                    <a:ext uri="{9D8B030D-6E8A-4147-A177-3AD203B41FA5}">
                      <a16:colId xmlns:a16="http://schemas.microsoft.com/office/drawing/2014/main" val="182537410"/>
                    </a:ext>
                  </a:extLst>
                </a:gridCol>
                <a:gridCol w="3683988">
                  <a:extLst>
                    <a:ext uri="{9D8B030D-6E8A-4147-A177-3AD203B41FA5}">
                      <a16:colId xmlns:a16="http://schemas.microsoft.com/office/drawing/2014/main" val="1467518016"/>
                    </a:ext>
                  </a:extLst>
                </a:gridCol>
              </a:tblGrid>
              <a:tr h="659806">
                <a:tc>
                  <a:txBody>
                    <a:bodyPr/>
                    <a:lstStyle/>
                    <a:p>
                      <a:pPr algn="ctr" fontAlgn="ctr"/>
                      <a:r>
                        <a:rPr lang="en-US" sz="1600" b="1" i="0" u="none" strike="noStrike">
                          <a:solidFill>
                            <a:srgbClr val="FFFFFF"/>
                          </a:solidFill>
                          <a:effectLst/>
                          <a:latin typeface="Roboto" panose="02000000000000000000" pitchFamily="2" charset="0"/>
                          <a:ea typeface="Roboto" panose="02000000000000000000" pitchFamily="2" charset="0"/>
                        </a:rPr>
                        <a:t>Chargeback RU name</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0075"/>
                    </a:solidFill>
                  </a:tcPr>
                </a:tc>
                <a:tc>
                  <a:txBody>
                    <a:bodyPr/>
                    <a:lstStyle/>
                    <a:p>
                      <a:pPr algn="ctr" fontAlgn="ctr"/>
                      <a:r>
                        <a:rPr lang="en-US" sz="1600" b="1" i="0" u="none" strike="noStrike">
                          <a:solidFill>
                            <a:srgbClr val="FFFFFF"/>
                          </a:solidFill>
                          <a:effectLst/>
                          <a:latin typeface="Roboto" panose="02000000000000000000" pitchFamily="2" charset="0"/>
                          <a:ea typeface="Roboto" panose="02000000000000000000" pitchFamily="2" charset="0"/>
                        </a:rPr>
                        <a:t>Chargeback rate </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0075"/>
                    </a:solidFill>
                  </a:tcPr>
                </a:tc>
                <a:tc>
                  <a:txBody>
                    <a:bodyPr/>
                    <a:lstStyle/>
                    <a:p>
                      <a:pPr algn="ctr" fontAlgn="ctr"/>
                      <a:r>
                        <a:rPr lang="en-US" sz="1600" b="1" i="0" u="none" strike="noStrike">
                          <a:solidFill>
                            <a:srgbClr val="FFFFFF"/>
                          </a:solidFill>
                          <a:effectLst/>
                          <a:latin typeface="Roboto" panose="02000000000000000000" pitchFamily="2" charset="0"/>
                          <a:ea typeface="Roboto" panose="02000000000000000000" pitchFamily="2" charset="0"/>
                        </a:rPr>
                        <a:t>Unit of measure</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0075"/>
                    </a:solidFill>
                  </a:tcPr>
                </a:tc>
                <a:extLst>
                  <a:ext uri="{0D108BD9-81ED-4DB2-BD59-A6C34878D82A}">
                    <a16:rowId xmlns:a16="http://schemas.microsoft.com/office/drawing/2014/main" val="423090031"/>
                  </a:ext>
                </a:extLst>
              </a:tr>
              <a:tr h="374251">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Agency implementation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Roboto"/>
                          <a:ea typeface="Roboto"/>
                        </a:rPr>
                        <a:t>$1,232.00 </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One-time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1276732"/>
                  </a:ext>
                </a:extLst>
              </a:tr>
              <a:tr h="357862">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Application protection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Roboto" panose="02000000000000000000" pitchFamily="2" charset="0"/>
                          <a:ea typeface="Roboto" panose="02000000000000000000" pitchFamily="2" charset="0"/>
                        </a:rPr>
                        <a:t>$456.00 </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Per protected application, one-time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0490677"/>
                  </a:ext>
                </a:extLst>
              </a:tr>
              <a:tr h="350922">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Server protection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Roboto"/>
                          <a:ea typeface="Roboto"/>
                        </a:rPr>
                        <a:t>$236.00 </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Per protected server, one-time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3394788"/>
                  </a:ext>
                </a:extLst>
              </a:tr>
              <a:tr h="340762">
                <a:tc>
                  <a:txBody>
                    <a:bodyPr/>
                    <a:lstStyle/>
                    <a:p>
                      <a:pPr algn="l" fontAlgn="b"/>
                      <a:r>
                        <a:rPr lang="en-US" sz="1600" b="0" i="0" u="none" strike="noStrike">
                          <a:solidFill>
                            <a:srgbClr val="000000"/>
                          </a:solidFill>
                          <a:effectLst/>
                          <a:latin typeface="Roboto"/>
                          <a:ea typeface="Roboto"/>
                        </a:rPr>
                        <a:t> Agency cyber vault support</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Roboto"/>
                          <a:ea typeface="Roboto"/>
                        </a:rPr>
                        <a:t>$736.75 </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Per month</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9750837"/>
                  </a:ext>
                </a:extLst>
              </a:tr>
              <a:tr h="361163">
                <a:tc>
                  <a:txBody>
                    <a:bodyPr/>
                    <a:lstStyle/>
                    <a:p>
                      <a:pPr algn="l" fontAlgn="b"/>
                      <a:r>
                        <a:rPr lang="en-US" sz="1600" b="0" i="0" u="none" strike="noStrike">
                          <a:solidFill>
                            <a:srgbClr val="000000"/>
                          </a:solidFill>
                          <a:effectLst/>
                          <a:latin typeface="Roboto"/>
                          <a:ea typeface="Roboto"/>
                        </a:rPr>
                        <a:t> Application cyber vault support</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Roboto"/>
                          <a:ea typeface="Roboto"/>
                        </a:rPr>
                        <a:t>$64.00 </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Per protected application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1975458"/>
                  </a:ext>
                </a:extLst>
              </a:tr>
              <a:tr h="374251">
                <a:tc>
                  <a:txBody>
                    <a:bodyPr/>
                    <a:lstStyle/>
                    <a:p>
                      <a:pPr algn="l" fontAlgn="b"/>
                      <a:r>
                        <a:rPr lang="en-US" sz="1600" b="0" i="0" u="none" strike="noStrike">
                          <a:solidFill>
                            <a:srgbClr val="000000"/>
                          </a:solidFill>
                          <a:effectLst/>
                          <a:latin typeface="Roboto"/>
                          <a:ea typeface="Roboto"/>
                        </a:rPr>
                        <a:t> Server cyber vault support</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Roboto" panose="02000000000000000000" pitchFamily="2" charset="0"/>
                          <a:ea typeface="Roboto" panose="02000000000000000000" pitchFamily="2" charset="0"/>
                        </a:rPr>
                        <a:t>$45.95 </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Roboto" panose="02000000000000000000" pitchFamily="2" charset="0"/>
                          <a:ea typeface="Roboto" panose="02000000000000000000" pitchFamily="2" charset="0"/>
                        </a:rPr>
                        <a:t> Per protected server</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7576724"/>
                  </a:ext>
                </a:extLst>
              </a:tr>
            </a:tbl>
          </a:graphicData>
        </a:graphic>
      </p:graphicFrame>
    </p:spTree>
    <p:extLst>
      <p:ext uri="{BB962C8B-B14F-4D97-AF65-F5344CB8AC3E}">
        <p14:creationId xmlns:p14="http://schemas.microsoft.com/office/powerpoint/2010/main" val="3474890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45763AA-E948-DF86-0DA6-032A67774895}"/>
              </a:ext>
            </a:extLst>
          </p:cNvPr>
          <p:cNvPicPr>
            <a:picLocks noChangeAspect="1"/>
          </p:cNvPicPr>
          <p:nvPr/>
        </p:nvPicPr>
        <p:blipFill>
          <a:blip r:embed="rId3"/>
          <a:srcRect/>
          <a:stretch/>
        </p:blipFill>
        <p:spPr>
          <a:xfrm>
            <a:off x="0" y="-30290"/>
            <a:ext cx="12192000" cy="6901542"/>
          </a:xfrm>
          <a:prstGeom prst="rect">
            <a:avLst/>
          </a:prstGeom>
        </p:spPr>
      </p:pic>
      <p:sp>
        <p:nvSpPr>
          <p:cNvPr id="23" name="Rectangle 22">
            <a:extLst>
              <a:ext uri="{FF2B5EF4-FFF2-40B4-BE49-F238E27FC236}">
                <a16:creationId xmlns:a16="http://schemas.microsoft.com/office/drawing/2014/main" id="{4F0755B6-71DA-9834-77EB-DFF0403CA4EA}"/>
              </a:ext>
            </a:extLst>
          </p:cNvPr>
          <p:cNvSpPr/>
          <p:nvPr/>
        </p:nvSpPr>
        <p:spPr>
          <a:xfrm>
            <a:off x="412505" y="327212"/>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a:t>
            </a:r>
          </a:p>
        </p:txBody>
      </p:sp>
      <p:sp>
        <p:nvSpPr>
          <p:cNvPr id="2" name="Rectangle 1">
            <a:extLst>
              <a:ext uri="{FF2B5EF4-FFF2-40B4-BE49-F238E27FC236}">
                <a16:creationId xmlns:a16="http://schemas.microsoft.com/office/drawing/2014/main" id="{12BE19EF-7F29-311C-EC09-6E61E5F63EED}"/>
              </a:ext>
            </a:extLst>
          </p:cNvPr>
          <p:cNvSpPr/>
          <p:nvPr/>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18">
            <a:extLst>
              <a:ext uri="{FF2B5EF4-FFF2-40B4-BE49-F238E27FC236}">
                <a16:creationId xmlns:a16="http://schemas.microsoft.com/office/drawing/2014/main" id="{16C32381-C434-1517-F681-58D2C8FAD52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707586-8620-481C-AAFE-4EBABFDB82C9}"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5" name="TextBox 24">
            <a:extLst>
              <a:ext uri="{FF2B5EF4-FFF2-40B4-BE49-F238E27FC236}">
                <a16:creationId xmlns:a16="http://schemas.microsoft.com/office/drawing/2014/main" id="{E431C65D-8BBA-0959-DA30-01E754958044}"/>
              </a:ext>
            </a:extLst>
          </p:cNvPr>
          <p:cNvSpPr txBox="1"/>
          <p:nvPr/>
        </p:nvSpPr>
        <p:spPr>
          <a:xfrm>
            <a:off x="774004" y="813116"/>
            <a:ext cx="7677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rPr>
              <a:t>Questions?</a:t>
            </a:r>
            <a:endParaRPr kumimoji="0" lang="en-US" sz="24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4"/>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6FBF35F2-9DAE-EBD8-62F6-680CA60C0971}"/>
              </a:ext>
            </a:extLst>
          </p:cNvPr>
          <p:cNvPicPr>
            <a:picLocks noChangeAspect="1"/>
          </p:cNvPicPr>
          <p:nvPr/>
        </p:nvPicPr>
        <p:blipFill>
          <a:blip r:embed="rId5"/>
          <a:stretch>
            <a:fillRect/>
          </a:stretch>
        </p:blipFill>
        <p:spPr>
          <a:xfrm>
            <a:off x="3861603" y="1209613"/>
            <a:ext cx="4557395" cy="4557395"/>
          </a:xfrm>
          <a:prstGeom prst="rect">
            <a:avLst/>
          </a:prstGeom>
        </p:spPr>
      </p:pic>
    </p:spTree>
    <p:extLst>
      <p:ext uri="{BB962C8B-B14F-4D97-AF65-F5344CB8AC3E}">
        <p14:creationId xmlns:p14="http://schemas.microsoft.com/office/powerpoint/2010/main" val="987433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Announcements</a:t>
            </a:r>
          </a:p>
        </p:txBody>
      </p:sp>
      <p:pic>
        <p:nvPicPr>
          <p:cNvPr id="3" name="Picture 2" descr="Icon&#10;&#10;Description automatically generated">
            <a:extLst>
              <a:ext uri="{FF2B5EF4-FFF2-40B4-BE49-F238E27FC236}">
                <a16:creationId xmlns:a16="http://schemas.microsoft.com/office/drawing/2014/main" id="{9E3D674F-EA15-3E40-E302-1F76B708770D}"/>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April 2</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12D3-C73E-22A2-5D41-C3AB22A047D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65B705B0-3F57-7A11-9CC7-2B8ED78FEA74}"/>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B3C037D-B8C0-79BE-07B8-14FE6BE5C86D}"/>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C6A10CA-4F44-31FA-09E5-65114DBC357D}"/>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4C58ACE9-0D97-6FB0-AF97-CF523D1FB4F0}"/>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4" name="Text Placeholder 7">
            <a:extLst>
              <a:ext uri="{FF2B5EF4-FFF2-40B4-BE49-F238E27FC236}">
                <a16:creationId xmlns:a16="http://schemas.microsoft.com/office/drawing/2014/main" id="{475B160C-A93F-0CBB-28B8-1AD7D4E71212}"/>
              </a:ext>
            </a:extLst>
          </p:cNvPr>
          <p:cNvSpPr txBox="1">
            <a:spLocks/>
          </p:cNvSpPr>
          <p:nvPr/>
        </p:nvSpPr>
        <p:spPr>
          <a:xfrm>
            <a:off x="348135" y="1323417"/>
            <a:ext cx="12392946" cy="448983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There are three new types of user guides available on CSRM Connections:</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0F249820-FEFA-44B4-C3B4-BCA1EDA4F376}"/>
              </a:ext>
            </a:extLst>
          </p:cNvPr>
          <p:cNvSpPr>
            <a:spLocks noGrp="1"/>
          </p:cNvSpPr>
          <p:nvPr>
            <p:ph type="body" sz="quarter" idx="10"/>
          </p:nvPr>
        </p:nvSpPr>
        <p:spPr>
          <a:xfrm>
            <a:off x="663766" y="595353"/>
            <a:ext cx="9471752" cy="866181"/>
          </a:xfrm>
        </p:spPr>
        <p:txBody>
          <a:bodyPr vert="horz" lIns="91440" tIns="45720" rIns="91440" bIns="45720" rtlCol="0" anchor="t">
            <a:normAutofit fontScale="92500"/>
          </a:bodyPr>
          <a:lstStyle/>
          <a:p>
            <a:r>
              <a:rPr lang="en-US" sz="5400">
                <a:latin typeface="Roboto"/>
                <a:ea typeface="Roboto"/>
                <a:cs typeface="Roboto"/>
              </a:rPr>
              <a:t>Two New Types of User Guides!</a:t>
            </a:r>
          </a:p>
          <a:p>
            <a:endParaRPr lang="en-US"/>
          </a:p>
          <a:p>
            <a:endParaRPr lang="en-US"/>
          </a:p>
        </p:txBody>
      </p:sp>
      <p:graphicFrame>
        <p:nvGraphicFramePr>
          <p:cNvPr id="17" name="Table 16">
            <a:extLst>
              <a:ext uri="{FF2B5EF4-FFF2-40B4-BE49-F238E27FC236}">
                <a16:creationId xmlns:a16="http://schemas.microsoft.com/office/drawing/2014/main" id="{5A420FBA-72E4-5A4B-3964-9D16976928B1}"/>
              </a:ext>
            </a:extLst>
          </p:cNvPr>
          <p:cNvGraphicFramePr>
            <a:graphicFrameLocks noGrp="1"/>
          </p:cNvGraphicFramePr>
          <p:nvPr>
            <p:extLst>
              <p:ext uri="{D42A27DB-BD31-4B8C-83A1-F6EECF244321}">
                <p14:modId xmlns:p14="http://schemas.microsoft.com/office/powerpoint/2010/main" val="7865568"/>
              </p:ext>
            </p:extLst>
          </p:nvPr>
        </p:nvGraphicFramePr>
        <p:xfrm>
          <a:off x="663765" y="2016570"/>
          <a:ext cx="5881472" cy="3371850"/>
        </p:xfrm>
        <a:graphic>
          <a:graphicData uri="http://schemas.openxmlformats.org/drawingml/2006/table">
            <a:tbl>
              <a:tblPr firstRow="1" firstCol="1" bandRow="1">
                <a:tableStyleId>{5C22544A-7EE6-4342-B048-85BDC9FD1C3A}</a:tableStyleId>
              </a:tblPr>
              <a:tblGrid>
                <a:gridCol w="5881472">
                  <a:extLst>
                    <a:ext uri="{9D8B030D-6E8A-4147-A177-3AD203B41FA5}">
                      <a16:colId xmlns:a16="http://schemas.microsoft.com/office/drawing/2014/main" val="4272915441"/>
                    </a:ext>
                  </a:extLst>
                </a:gridCol>
              </a:tblGrid>
              <a:tr h="380848">
                <a:tc>
                  <a:txBody>
                    <a:bodyPr/>
                    <a:lstStyle/>
                    <a:p>
                      <a:pPr marL="182880" indent="-91440">
                        <a:spcBef>
                          <a:spcPts val="0"/>
                        </a:spcBef>
                        <a:buFont typeface="Arial"/>
                        <a:buChar char="•"/>
                      </a:pPr>
                      <a:r>
                        <a:rPr lang="en-US" sz="2000">
                          <a:solidFill>
                            <a:srgbClr val="000000"/>
                          </a:solidFill>
                          <a:effectLst/>
                          <a:latin typeface="Roboto"/>
                          <a:ea typeface="Roboto"/>
                        </a:rPr>
                        <a:t>Hey ISOs! The Archer and Nucleus guides are now published on the CSRM Connections!</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r>
                        <a:rPr lang="en-US" sz="2000">
                          <a:solidFill>
                            <a:srgbClr val="000000"/>
                          </a:solidFill>
                          <a:effectLst/>
                          <a:latin typeface="Roboto"/>
                          <a:ea typeface="Roboto"/>
                        </a:rPr>
                        <a:t>View the guides today on CSRM Connections (Under the “ISO Resources” link on the right side)</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r>
                        <a:rPr lang="en-US" sz="2000">
                          <a:solidFill>
                            <a:srgbClr val="000000"/>
                          </a:solidFill>
                          <a:effectLst/>
                          <a:latin typeface="Roboto"/>
                          <a:ea typeface="Roboto"/>
                        </a:rPr>
                        <a:t>Strengthen your agency’s security with ease! 🔐</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endParaRPr lang="en-US" sz="2000">
                        <a:solidFill>
                          <a:srgbClr val="000000"/>
                        </a:solidFill>
                        <a:effectLst/>
                        <a:latin typeface="Roboto"/>
                        <a:ea typeface="Roboto"/>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200464204"/>
                  </a:ext>
                </a:extLst>
              </a:tr>
            </a:tbl>
          </a:graphicData>
        </a:graphic>
      </p:graphicFrame>
      <p:pic>
        <p:nvPicPr>
          <p:cNvPr id="5" name="Picture 2" descr="Archer Announces Next-Generation Risk Experience and AI-Powered Innovation  to Optimize Risk and Compliance Management | Business Wire">
            <a:extLst>
              <a:ext uri="{FF2B5EF4-FFF2-40B4-BE49-F238E27FC236}">
                <a16:creationId xmlns:a16="http://schemas.microsoft.com/office/drawing/2014/main" id="{F97C971A-58AB-A2C6-D4EA-EECADA796C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025" y="5015173"/>
            <a:ext cx="2241773" cy="1171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ucleus Platform Reviews, Ratings &amp; Features 2025 | Gartner Peer Insights">
            <a:extLst>
              <a:ext uri="{FF2B5EF4-FFF2-40B4-BE49-F238E27FC236}">
                <a16:creationId xmlns:a16="http://schemas.microsoft.com/office/drawing/2014/main" id="{4E64CD01-8E97-0E71-3A31-730324CA8B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0027" y="5138254"/>
            <a:ext cx="923061" cy="9230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ucleus Security">
            <a:extLst>
              <a:ext uri="{FF2B5EF4-FFF2-40B4-BE49-F238E27FC236}">
                <a16:creationId xmlns:a16="http://schemas.microsoft.com/office/drawing/2014/main" id="{8D4D3C0E-0AB9-93D0-7C8F-C20FADDEBE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5361" y="5244370"/>
            <a:ext cx="2760897" cy="7062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3D2B1A-0B60-0FAD-4F68-9AFB49EA23E9}"/>
              </a:ext>
            </a:extLst>
          </p:cNvPr>
          <p:cNvSpPr txBox="1"/>
          <p:nvPr/>
        </p:nvSpPr>
        <p:spPr>
          <a:xfrm>
            <a:off x="6703136" y="2613392"/>
            <a:ext cx="5073311" cy="1631216"/>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rPr>
              <a:t>Learn how to:</a:t>
            </a:r>
          </a:p>
          <a:p>
            <a:r>
              <a:rPr lang="en-US" sz="2000" b="1">
                <a:latin typeface="Roboto" panose="02000000000000000000" pitchFamily="2" charset="0"/>
                <a:ea typeface="Roboto" panose="02000000000000000000" pitchFamily="2" charset="0"/>
              </a:rPr>
              <a:t>✅Access &amp; analyze vulnerabilities</a:t>
            </a:r>
          </a:p>
          <a:p>
            <a:r>
              <a:rPr lang="en-US" sz="2000" b="1">
                <a:latin typeface="Roboto" panose="02000000000000000000" pitchFamily="2" charset="0"/>
                <a:ea typeface="Roboto" panose="02000000000000000000" pitchFamily="2" charset="0"/>
              </a:rPr>
              <a:t>✅Prioritize risks effectively</a:t>
            </a:r>
          </a:p>
          <a:p>
            <a:r>
              <a:rPr lang="en-US" sz="2000" b="1">
                <a:latin typeface="Roboto" panose="02000000000000000000" pitchFamily="2" charset="0"/>
                <a:ea typeface="Roboto" panose="02000000000000000000" pitchFamily="2" charset="0"/>
              </a:rPr>
              <a:t>✅Streamline workflows &amp; boost security</a:t>
            </a:r>
          </a:p>
          <a:p>
            <a:endParaRPr lang="en-US" sz="2000"/>
          </a:p>
        </p:txBody>
      </p:sp>
    </p:spTree>
    <p:extLst>
      <p:ext uri="{BB962C8B-B14F-4D97-AF65-F5344CB8AC3E}">
        <p14:creationId xmlns:p14="http://schemas.microsoft.com/office/powerpoint/2010/main" val="1914904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930400" y="482600"/>
            <a:ext cx="9550400" cy="830997"/>
          </a:xfrm>
          <a:prstGeom prst="rect">
            <a:avLst/>
          </a:prstGeom>
          <a:noFill/>
        </p:spPr>
        <p:txBody>
          <a:bodyPr wrap="square" rtlCol="0">
            <a:spAutoFit/>
          </a:bodyPr>
          <a:lstStyle/>
          <a:p>
            <a:pPr defTabSz="1219170"/>
            <a:r>
              <a:rPr lang="en-US" sz="4800">
                <a:solidFill>
                  <a:srgbClr val="ABA8A6"/>
                </a:solidFill>
                <a:latin typeface="Arial Black" panose="020B0A04020102020204" pitchFamily="34" charset="0"/>
              </a:rPr>
              <a:t>Cyber Program History</a:t>
            </a:r>
          </a:p>
        </p:txBody>
      </p:sp>
      <p:graphicFrame>
        <p:nvGraphicFramePr>
          <p:cNvPr id="2" name="Diagram 1">
            <a:extLst>
              <a:ext uri="{FF2B5EF4-FFF2-40B4-BE49-F238E27FC236}">
                <a16:creationId xmlns:a16="http://schemas.microsoft.com/office/drawing/2014/main" id="{76F13DCC-3246-21BD-2A52-CE8C46EF55D9}"/>
              </a:ext>
            </a:extLst>
          </p:cNvPr>
          <p:cNvGraphicFramePr/>
          <p:nvPr/>
        </p:nvGraphicFramePr>
        <p:xfrm>
          <a:off x="2032000" y="1701800"/>
          <a:ext cx="9855200" cy="4436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C75D7F1-66C9-C8AF-8B5D-A561B5738FB0}"/>
              </a:ext>
            </a:extLst>
          </p:cNvPr>
          <p:cNvSpPr txBox="1"/>
          <p:nvPr/>
        </p:nvSpPr>
        <p:spPr>
          <a:xfrm>
            <a:off x="2133600" y="1516445"/>
            <a:ext cx="2438400" cy="379656"/>
          </a:xfrm>
          <a:prstGeom prst="rect">
            <a:avLst/>
          </a:prstGeom>
          <a:noFill/>
        </p:spPr>
        <p:txBody>
          <a:bodyPr wrap="square" rtlCol="0">
            <a:spAutoFit/>
          </a:bodyPr>
          <a:lstStyle/>
          <a:p>
            <a:pPr algn="ctr" defTabSz="1219170"/>
            <a:r>
              <a:rPr lang="en-US" sz="1867" b="1">
                <a:solidFill>
                  <a:prstClr val="black"/>
                </a:solidFill>
                <a:latin typeface="Calibri"/>
              </a:rPr>
              <a:t>2013</a:t>
            </a:r>
          </a:p>
        </p:txBody>
      </p:sp>
      <p:sp>
        <p:nvSpPr>
          <p:cNvPr id="5" name="TextBox 4">
            <a:extLst>
              <a:ext uri="{FF2B5EF4-FFF2-40B4-BE49-F238E27FC236}">
                <a16:creationId xmlns:a16="http://schemas.microsoft.com/office/drawing/2014/main" id="{6A73BECE-FCB9-7884-49EA-A6F4F079FC69}"/>
              </a:ext>
            </a:extLst>
          </p:cNvPr>
          <p:cNvSpPr txBox="1"/>
          <p:nvPr/>
        </p:nvSpPr>
        <p:spPr>
          <a:xfrm>
            <a:off x="5791200" y="1521485"/>
            <a:ext cx="2438400" cy="379656"/>
          </a:xfrm>
          <a:prstGeom prst="rect">
            <a:avLst/>
          </a:prstGeom>
          <a:noFill/>
        </p:spPr>
        <p:txBody>
          <a:bodyPr wrap="square" rtlCol="0">
            <a:spAutoFit/>
          </a:bodyPr>
          <a:lstStyle/>
          <a:p>
            <a:pPr algn="ctr" defTabSz="1219170"/>
            <a:r>
              <a:rPr lang="en-US" sz="1867" b="1">
                <a:solidFill>
                  <a:prstClr val="black"/>
                </a:solidFill>
                <a:latin typeface="Calibri"/>
              </a:rPr>
              <a:t>2014-2015</a:t>
            </a:r>
          </a:p>
        </p:txBody>
      </p:sp>
      <p:sp>
        <p:nvSpPr>
          <p:cNvPr id="6" name="TextBox 5">
            <a:extLst>
              <a:ext uri="{FF2B5EF4-FFF2-40B4-BE49-F238E27FC236}">
                <a16:creationId xmlns:a16="http://schemas.microsoft.com/office/drawing/2014/main" id="{F7482C8B-FA06-92BF-CA75-7241C54AF2F2}"/>
              </a:ext>
            </a:extLst>
          </p:cNvPr>
          <p:cNvSpPr txBox="1"/>
          <p:nvPr/>
        </p:nvSpPr>
        <p:spPr>
          <a:xfrm>
            <a:off x="9546480" y="1529729"/>
            <a:ext cx="2148715" cy="379656"/>
          </a:xfrm>
          <a:prstGeom prst="rect">
            <a:avLst/>
          </a:prstGeom>
          <a:noFill/>
        </p:spPr>
        <p:txBody>
          <a:bodyPr wrap="square" rtlCol="0">
            <a:spAutoFit/>
          </a:bodyPr>
          <a:lstStyle/>
          <a:p>
            <a:pPr algn="ctr" defTabSz="1219170"/>
            <a:r>
              <a:rPr lang="en-US" sz="1867" b="1">
                <a:solidFill>
                  <a:prstClr val="black"/>
                </a:solidFill>
                <a:latin typeface="Calibri"/>
              </a:rPr>
              <a:t>2016-2022</a:t>
            </a:r>
          </a:p>
        </p:txBody>
      </p:sp>
      <p:sp>
        <p:nvSpPr>
          <p:cNvPr id="8" name="TextBox 7">
            <a:extLst>
              <a:ext uri="{FF2B5EF4-FFF2-40B4-BE49-F238E27FC236}">
                <a16:creationId xmlns:a16="http://schemas.microsoft.com/office/drawing/2014/main" id="{6AAFFE4E-C84F-E047-B6E1-B8502E15211C}"/>
              </a:ext>
            </a:extLst>
          </p:cNvPr>
          <p:cNvSpPr txBox="1"/>
          <p:nvPr/>
        </p:nvSpPr>
        <p:spPr>
          <a:xfrm>
            <a:off x="9636885" y="5908279"/>
            <a:ext cx="2032000" cy="379656"/>
          </a:xfrm>
          <a:prstGeom prst="rect">
            <a:avLst/>
          </a:prstGeom>
          <a:noFill/>
        </p:spPr>
        <p:txBody>
          <a:bodyPr wrap="square" rtlCol="0">
            <a:spAutoFit/>
          </a:bodyPr>
          <a:lstStyle/>
          <a:p>
            <a:pPr algn="ctr" defTabSz="1219170"/>
            <a:r>
              <a:rPr lang="en-US" sz="1867" b="1">
                <a:solidFill>
                  <a:prstClr val="black"/>
                </a:solidFill>
                <a:latin typeface="Calibri"/>
              </a:rPr>
              <a:t>2022</a:t>
            </a:r>
          </a:p>
        </p:txBody>
      </p:sp>
      <p:sp>
        <p:nvSpPr>
          <p:cNvPr id="10" name="TextBox 9">
            <a:extLst>
              <a:ext uri="{FF2B5EF4-FFF2-40B4-BE49-F238E27FC236}">
                <a16:creationId xmlns:a16="http://schemas.microsoft.com/office/drawing/2014/main" id="{40186EBE-CDB0-2D6C-A5CF-409F94201236}"/>
              </a:ext>
            </a:extLst>
          </p:cNvPr>
          <p:cNvSpPr txBox="1"/>
          <p:nvPr/>
        </p:nvSpPr>
        <p:spPr>
          <a:xfrm>
            <a:off x="5740400" y="5908279"/>
            <a:ext cx="2438400" cy="379656"/>
          </a:xfrm>
          <a:prstGeom prst="rect">
            <a:avLst/>
          </a:prstGeom>
          <a:noFill/>
        </p:spPr>
        <p:txBody>
          <a:bodyPr wrap="square" rtlCol="0">
            <a:spAutoFit/>
          </a:bodyPr>
          <a:lstStyle/>
          <a:p>
            <a:pPr algn="ctr" defTabSz="1219170"/>
            <a:r>
              <a:rPr lang="en-US" sz="1867" b="1">
                <a:solidFill>
                  <a:prstClr val="black"/>
                </a:solidFill>
                <a:latin typeface="Calibri"/>
              </a:rPr>
              <a:t>2023</a:t>
            </a:r>
          </a:p>
        </p:txBody>
      </p:sp>
      <p:sp>
        <p:nvSpPr>
          <p:cNvPr id="11" name="TextBox 10">
            <a:extLst>
              <a:ext uri="{FF2B5EF4-FFF2-40B4-BE49-F238E27FC236}">
                <a16:creationId xmlns:a16="http://schemas.microsoft.com/office/drawing/2014/main" id="{B91CBD0F-AE35-CB90-4486-255EB12C8DED}"/>
              </a:ext>
            </a:extLst>
          </p:cNvPr>
          <p:cNvSpPr txBox="1"/>
          <p:nvPr/>
        </p:nvSpPr>
        <p:spPr>
          <a:xfrm>
            <a:off x="2133600" y="5927467"/>
            <a:ext cx="2438400" cy="379656"/>
          </a:xfrm>
          <a:prstGeom prst="rect">
            <a:avLst/>
          </a:prstGeom>
          <a:noFill/>
        </p:spPr>
        <p:txBody>
          <a:bodyPr wrap="square" rtlCol="0">
            <a:spAutoFit/>
          </a:bodyPr>
          <a:lstStyle/>
          <a:p>
            <a:pPr algn="ctr" defTabSz="1219170"/>
            <a:r>
              <a:rPr lang="en-US" sz="1867" b="1">
                <a:solidFill>
                  <a:prstClr val="black"/>
                </a:solidFill>
                <a:latin typeface="Calibri"/>
              </a:rPr>
              <a:t>Current Staffing</a:t>
            </a:r>
          </a:p>
        </p:txBody>
      </p:sp>
    </p:spTree>
    <p:extLst>
      <p:ext uri="{BB962C8B-B14F-4D97-AF65-F5344CB8AC3E}">
        <p14:creationId xmlns:p14="http://schemas.microsoft.com/office/powerpoint/2010/main" val="4794960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extLst>
              <p:ext uri="{D42A27DB-BD31-4B8C-83A1-F6EECF244321}">
                <p14:modId xmlns:p14="http://schemas.microsoft.com/office/powerpoint/2010/main" val="512447423"/>
              </p:ext>
            </p:extLst>
          </p:nvPr>
        </p:nvGraphicFramePr>
        <p:xfrm>
          <a:off x="3262690" y="907666"/>
          <a:ext cx="5112754" cy="9337040"/>
        </p:xfrm>
        <a:graphic>
          <a:graphicData uri="http://schemas.openxmlformats.org/drawingml/2006/table">
            <a:tbl>
              <a:tblPr firstRow="1" bandRow="1"/>
              <a:tblGrid>
                <a:gridCol w="5112754">
                  <a:extLst>
                    <a:ext uri="{9D8B030D-6E8A-4147-A177-3AD203B41FA5}">
                      <a16:colId xmlns:a16="http://schemas.microsoft.com/office/drawing/2014/main" val="377280143"/>
                    </a:ext>
                  </a:extLst>
                </a:gridCol>
              </a:tblGrid>
              <a:tr h="2423902">
                <a:tc>
                  <a:txBody>
                    <a:bodyPr/>
                    <a:lstStyle/>
                    <a:p>
                      <a:r>
                        <a:rPr lang="en-US" sz="2000" b="1" i="0">
                          <a:solidFill>
                            <a:schemeClr val="tx1"/>
                          </a:solidFill>
                          <a:latin typeface="Roboto"/>
                          <a:ea typeface="Roboto"/>
                        </a:rPr>
                        <a:t>Spring has sprung, so be sure to send in your logs, right into the VITA Splunk instance!</a:t>
                      </a:r>
                    </a:p>
                    <a:p>
                      <a:endParaRPr lang="en-US" sz="2000" b="1" i="0">
                        <a:solidFill>
                          <a:schemeClr val="tx1"/>
                        </a:solidFill>
                        <a:latin typeface="Roboto"/>
                        <a:ea typeface="Roboto"/>
                      </a:endParaRPr>
                    </a:p>
                    <a:p>
                      <a:r>
                        <a:rPr lang="en-US" sz="2000" b="1" i="0">
                          <a:solidFill>
                            <a:schemeClr val="tx1"/>
                          </a:solidFill>
                          <a:latin typeface="Roboto"/>
                          <a:ea typeface="Roboto"/>
                        </a:rPr>
                        <a:t>Just like pollen in the air (but way less annoying), your logs should be flowing freely. VITA is here to help bring your application logs into Splunk, giving you fresh insights and stronger security.</a:t>
                      </a:r>
                    </a:p>
                    <a:p>
                      <a:endParaRPr lang="en-US" sz="2000" b="1" i="0">
                        <a:solidFill>
                          <a:schemeClr val="tx1"/>
                        </a:solidFill>
                        <a:latin typeface="Roboto"/>
                        <a:ea typeface="Roboto"/>
                      </a:endParaRPr>
                    </a:p>
                    <a:p>
                      <a:r>
                        <a:rPr lang="en-US" sz="2000" b="1" i="0">
                          <a:solidFill>
                            <a:schemeClr val="tx1"/>
                          </a:solidFill>
                          <a:latin typeface="Roboto"/>
                          <a:ea typeface="Roboto"/>
                        </a:rPr>
                        <a:t>We’re always happy to hop on a call (no bunny suit required) to discuss your options and make sure everything is ready to grow.</a:t>
                      </a:r>
                    </a:p>
                    <a:p>
                      <a:endParaRPr lang="en-US" sz="2000" b="1" i="0">
                        <a:solidFill>
                          <a:schemeClr val="tx1"/>
                        </a:solidFill>
                        <a:latin typeface="Roboto"/>
                        <a:ea typeface="Roboto"/>
                      </a:endParaRPr>
                    </a:p>
                    <a:p>
                      <a:r>
                        <a:rPr lang="en-US" sz="2000" b="1" i="0">
                          <a:solidFill>
                            <a:schemeClr val="tx1"/>
                          </a:solidFill>
                          <a:latin typeface="Roboto"/>
                          <a:ea typeface="Roboto"/>
                        </a:rPr>
                        <a:t>Let’s make your logs blossom this spring – minus the allergies!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226005">
                <a:tc>
                  <a:txBody>
                    <a:bodyPr/>
                    <a:lstStyle/>
                    <a:p>
                      <a:pPr marL="0" marR="0" indent="0">
                        <a:lnSpc>
                          <a:spcPct val="150000"/>
                        </a:lnSpc>
                        <a:spcBef>
                          <a:spcPts val="1200"/>
                        </a:spcBef>
                        <a:spcAft>
                          <a:spcPts val="600"/>
                        </a:spcAft>
                        <a:buClr>
                          <a:srgbClr val="920075"/>
                        </a:buClr>
                        <a:buFont typeface="Arial" panose="020B0604020202020204" pitchFamily="34" charset="0"/>
                        <a:buNone/>
                      </a:pPr>
                      <a:endPar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sp>
        <p:nvSpPr>
          <p:cNvPr id="2" name="Text Placeholder 1">
            <a:extLst>
              <a:ext uri="{FF2B5EF4-FFF2-40B4-BE49-F238E27FC236}">
                <a16:creationId xmlns:a16="http://schemas.microsoft.com/office/drawing/2014/main" id="{7FA4F39F-CA63-468B-200A-6BC9D610BF84}"/>
              </a:ext>
            </a:extLst>
          </p:cNvPr>
          <p:cNvSpPr>
            <a:spLocks noGrp="1"/>
          </p:cNvSpPr>
          <p:nvPr>
            <p:ph type="body" sz="quarter" idx="10"/>
          </p:nvPr>
        </p:nvSpPr>
        <p:spPr>
          <a:xfrm>
            <a:off x="622133" y="384446"/>
            <a:ext cx="10537279" cy="523220"/>
          </a:xfrm>
        </p:spPr>
        <p:txBody>
          <a:bodyPr vert="horz" lIns="91440" tIns="45720" rIns="91440" bIns="45720" rtlCol="0" anchor="t">
            <a:normAutofit/>
          </a:bodyPr>
          <a:lstStyle/>
          <a:p>
            <a:r>
              <a:rPr lang="en-US">
                <a:latin typeface="Roboto"/>
                <a:ea typeface="Roboto"/>
                <a:cs typeface="Roboto"/>
              </a:rPr>
              <a:t>SPLUNK UPDATE – Spring Into Action: Get Your Logs Blooming!</a:t>
            </a:r>
          </a:p>
        </p:txBody>
      </p:sp>
      <p:pic>
        <p:nvPicPr>
          <p:cNvPr id="4" name="Picture 3">
            <a:extLst>
              <a:ext uri="{FF2B5EF4-FFF2-40B4-BE49-F238E27FC236}">
                <a16:creationId xmlns:a16="http://schemas.microsoft.com/office/drawing/2014/main" id="{44DD9823-A3CF-0A10-3B63-1AD04A433E53}"/>
              </a:ext>
            </a:extLst>
          </p:cNvPr>
          <p:cNvPicPr>
            <a:picLocks noChangeAspect="1"/>
          </p:cNvPicPr>
          <p:nvPr/>
        </p:nvPicPr>
        <p:blipFill>
          <a:blip r:embed="rId3"/>
          <a:stretch>
            <a:fillRect/>
          </a:stretch>
        </p:blipFill>
        <p:spPr>
          <a:xfrm>
            <a:off x="8726948" y="3776539"/>
            <a:ext cx="2620061" cy="2783305"/>
          </a:xfrm>
          <a:prstGeom prst="rect">
            <a:avLst/>
          </a:prstGeom>
        </p:spPr>
      </p:pic>
      <p:pic>
        <p:nvPicPr>
          <p:cNvPr id="5" name="Picture 4">
            <a:extLst>
              <a:ext uri="{FF2B5EF4-FFF2-40B4-BE49-F238E27FC236}">
                <a16:creationId xmlns:a16="http://schemas.microsoft.com/office/drawing/2014/main" id="{74B1633A-9298-FC13-4355-884168B0CAA2}"/>
              </a:ext>
            </a:extLst>
          </p:cNvPr>
          <p:cNvPicPr>
            <a:picLocks noChangeAspect="1"/>
          </p:cNvPicPr>
          <p:nvPr/>
        </p:nvPicPr>
        <p:blipFill>
          <a:blip r:embed="rId4"/>
          <a:stretch>
            <a:fillRect/>
          </a:stretch>
        </p:blipFill>
        <p:spPr>
          <a:xfrm>
            <a:off x="396803" y="1002289"/>
            <a:ext cx="2592224" cy="2415637"/>
          </a:xfrm>
          <a:prstGeom prst="rect">
            <a:avLst/>
          </a:prstGeom>
        </p:spPr>
      </p:pic>
      <p:pic>
        <p:nvPicPr>
          <p:cNvPr id="6" name="Picture 5">
            <a:extLst>
              <a:ext uri="{FF2B5EF4-FFF2-40B4-BE49-F238E27FC236}">
                <a16:creationId xmlns:a16="http://schemas.microsoft.com/office/drawing/2014/main" id="{7FC06688-D93C-584A-4357-D8A61417FE11}"/>
              </a:ext>
            </a:extLst>
          </p:cNvPr>
          <p:cNvPicPr>
            <a:picLocks noChangeAspect="1"/>
          </p:cNvPicPr>
          <p:nvPr/>
        </p:nvPicPr>
        <p:blipFill>
          <a:blip r:embed="rId5"/>
          <a:stretch>
            <a:fillRect/>
          </a:stretch>
        </p:blipFill>
        <p:spPr>
          <a:xfrm>
            <a:off x="8377084" y="1002289"/>
            <a:ext cx="3319791" cy="2774250"/>
          </a:xfrm>
          <a:prstGeom prst="rect">
            <a:avLst/>
          </a:prstGeom>
        </p:spPr>
      </p:pic>
      <p:pic>
        <p:nvPicPr>
          <p:cNvPr id="7" name="Picture 6">
            <a:extLst>
              <a:ext uri="{FF2B5EF4-FFF2-40B4-BE49-F238E27FC236}">
                <a16:creationId xmlns:a16="http://schemas.microsoft.com/office/drawing/2014/main" id="{87D957E4-521F-C857-0761-E00CAC23264C}"/>
              </a:ext>
            </a:extLst>
          </p:cNvPr>
          <p:cNvPicPr>
            <a:picLocks noChangeAspect="1"/>
          </p:cNvPicPr>
          <p:nvPr/>
        </p:nvPicPr>
        <p:blipFill>
          <a:blip r:embed="rId6"/>
          <a:stretch>
            <a:fillRect/>
          </a:stretch>
        </p:blipFill>
        <p:spPr>
          <a:xfrm>
            <a:off x="396803" y="3417926"/>
            <a:ext cx="2590584" cy="2542611"/>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348135" y="1323417"/>
            <a:ext cx="12392946" cy="448983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April</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a:xfrm>
            <a:off x="663766" y="595353"/>
            <a:ext cx="9471752" cy="866181"/>
          </a:xfrm>
        </p:spPr>
        <p:txBody>
          <a:bodyPr vert="horz" lIns="91440" tIns="45720" rIns="91440" bIns="45720" rtlCol="0" anchor="t">
            <a:normAutofit/>
          </a:bodyPr>
          <a:lstStyle/>
          <a:p>
            <a:r>
              <a:rPr lang="en-US" sz="5400">
                <a:latin typeface="Roboto"/>
                <a:ea typeface="Roboto"/>
                <a:cs typeface="Roboto"/>
              </a:rPr>
              <a:t>Top 5 Vulnerabilities</a:t>
            </a:r>
          </a:p>
          <a:p>
            <a:endParaRPr lang="en-US"/>
          </a:p>
          <a:p>
            <a:endParaRPr lang="en-US"/>
          </a:p>
        </p:txBody>
      </p:sp>
      <p:grpSp>
        <p:nvGrpSpPr>
          <p:cNvPr id="15" name="Group 14">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graphicFrame>
        <p:nvGraphicFramePr>
          <p:cNvPr id="17" name="Table 16">
            <a:extLst>
              <a:ext uri="{FF2B5EF4-FFF2-40B4-BE49-F238E27FC236}">
                <a16:creationId xmlns:a16="http://schemas.microsoft.com/office/drawing/2014/main" id="{81BA4BBD-70BA-3277-9736-93A47F629D65}"/>
              </a:ext>
            </a:extLst>
          </p:cNvPr>
          <p:cNvGraphicFramePr>
            <a:graphicFrameLocks noGrp="1"/>
          </p:cNvGraphicFramePr>
          <p:nvPr>
            <p:extLst>
              <p:ext uri="{D42A27DB-BD31-4B8C-83A1-F6EECF244321}">
                <p14:modId xmlns:p14="http://schemas.microsoft.com/office/powerpoint/2010/main" val="3710107734"/>
              </p:ext>
            </p:extLst>
          </p:nvPr>
        </p:nvGraphicFramePr>
        <p:xfrm>
          <a:off x="329710" y="2352830"/>
          <a:ext cx="8385412" cy="2762250"/>
        </p:xfrm>
        <a:graphic>
          <a:graphicData uri="http://schemas.openxmlformats.org/drawingml/2006/table">
            <a:tbl>
              <a:tblPr firstRow="1" firstCol="1" bandRow="1">
                <a:tableStyleId>{5C22544A-7EE6-4342-B048-85BDC9FD1C3A}</a:tableStyleId>
              </a:tblPr>
              <a:tblGrid>
                <a:gridCol w="8385412">
                  <a:extLst>
                    <a:ext uri="{9D8B030D-6E8A-4147-A177-3AD203B41FA5}">
                      <a16:colId xmlns:a16="http://schemas.microsoft.com/office/drawing/2014/main" val="4272915441"/>
                    </a:ext>
                  </a:extLst>
                </a:gridCol>
              </a:tblGrid>
              <a:tr h="613279">
                <a:tc>
                  <a:txBody>
                    <a:bodyPr/>
                    <a:lstStyle/>
                    <a:p>
                      <a:pPr marL="182880" indent="-91440">
                        <a:spcBef>
                          <a:spcPts val="0"/>
                        </a:spcBef>
                        <a:buFont typeface="Arial"/>
                        <a:buChar char="•"/>
                      </a:pPr>
                      <a:r>
                        <a:rPr lang="pt-BR">
                          <a:solidFill>
                            <a:srgbClr val="000000"/>
                          </a:solidFill>
                          <a:effectLst/>
                          <a:latin typeface="Roboto"/>
                          <a:ea typeface="Roboto"/>
                        </a:rPr>
                        <a:t>IBM HTTP Server 8.5.0.0&lt;8.5.5.26/9.0.0.0&lt;9.0.5.18 DoS (7129933) </a:t>
                      </a:r>
                    </a:p>
                    <a:p>
                      <a:pPr marL="182880" indent="-91440">
                        <a:spcBef>
                          <a:spcPts val="0"/>
                        </a:spcBef>
                        <a:buFont typeface="Arial"/>
                        <a:buChar char="•"/>
                      </a:pPr>
                      <a:endParaRPr lang="pt-BR">
                        <a:solidFill>
                          <a:srgbClr val="000000"/>
                        </a:solidFill>
                        <a:effectLst/>
                        <a:latin typeface="Roboto"/>
                        <a:ea typeface="Roboto"/>
                      </a:endParaRPr>
                    </a:p>
                    <a:p>
                      <a:pPr marL="182880" indent="-91440">
                        <a:spcBef>
                          <a:spcPts val="0"/>
                        </a:spcBef>
                        <a:buFont typeface="Arial"/>
                        <a:buChar char="•"/>
                      </a:pPr>
                      <a:r>
                        <a:rPr lang="en-US">
                          <a:solidFill>
                            <a:srgbClr val="000000"/>
                          </a:solidFill>
                          <a:effectLst/>
                          <a:latin typeface="Roboto"/>
                          <a:ea typeface="Roboto"/>
                        </a:rPr>
                        <a:t>KB4025339: Windows 10 Version 1607 and Windows Server 2016 July 2017 Cumulative Update</a:t>
                      </a:r>
                    </a:p>
                    <a:p>
                      <a:pPr marL="182880" indent="-91440">
                        <a:spcBef>
                          <a:spcPts val="0"/>
                        </a:spcBef>
                        <a:buFont typeface="Arial"/>
                        <a:buChar char="•"/>
                      </a:pPr>
                      <a:endParaRPr lang="en-US">
                        <a:solidFill>
                          <a:srgbClr val="000000"/>
                        </a:solidFill>
                        <a:effectLst/>
                        <a:latin typeface="Roboto"/>
                        <a:ea typeface="Roboto"/>
                      </a:endParaRPr>
                    </a:p>
                    <a:p>
                      <a:pPr marL="182880" indent="-91440">
                        <a:spcBef>
                          <a:spcPts val="0"/>
                        </a:spcBef>
                        <a:buFont typeface="Arial"/>
                        <a:buChar char="•"/>
                      </a:pPr>
                      <a:r>
                        <a:rPr lang="nb-NO">
                          <a:solidFill>
                            <a:srgbClr val="000000"/>
                          </a:solidFill>
                          <a:effectLst/>
                          <a:latin typeface="Roboto"/>
                          <a:ea typeface="Roboto"/>
                        </a:rPr>
                        <a:t>Splunk Enterprise 9.0.0&lt;9.0.9, 9.1.0&lt;9.1.4, 9.2.0&lt;9.2.1 (SVD-2024-0718)</a:t>
                      </a:r>
                    </a:p>
                    <a:p>
                      <a:pPr marL="182880" indent="-91440">
                        <a:spcBef>
                          <a:spcPts val="0"/>
                        </a:spcBef>
                        <a:buFont typeface="Arial"/>
                        <a:buChar char="•"/>
                      </a:pPr>
                      <a:endParaRPr lang="nb-NO">
                        <a:solidFill>
                          <a:srgbClr val="000000"/>
                        </a:solidFill>
                        <a:effectLst/>
                        <a:latin typeface="Roboto"/>
                        <a:ea typeface="Roboto"/>
                      </a:endParaRPr>
                    </a:p>
                    <a:p>
                      <a:pPr marL="182880" indent="-91440">
                        <a:spcBef>
                          <a:spcPts val="0"/>
                        </a:spcBef>
                        <a:buFont typeface="Arial"/>
                        <a:buChar char="•"/>
                      </a:pPr>
                      <a:r>
                        <a:rPr lang="en-US">
                          <a:solidFill>
                            <a:srgbClr val="000000"/>
                          </a:solidFill>
                          <a:effectLst/>
                          <a:latin typeface="Roboto"/>
                          <a:ea typeface="Roboto"/>
                        </a:rPr>
                        <a:t>SSL RC4 Cipher Suites Supported (Bar Mitzvah)</a:t>
                      </a:r>
                    </a:p>
                    <a:p>
                      <a:pPr marL="182880" indent="-91440">
                        <a:spcBef>
                          <a:spcPts val="0"/>
                        </a:spcBef>
                        <a:buFont typeface="Arial"/>
                        <a:buChar char="•"/>
                      </a:pPr>
                      <a:endParaRPr lang="en-US">
                        <a:solidFill>
                          <a:srgbClr val="000000"/>
                        </a:solidFill>
                        <a:effectLst/>
                        <a:latin typeface="Roboto"/>
                        <a:ea typeface="Roboto"/>
                      </a:endParaRPr>
                    </a:p>
                    <a:p>
                      <a:pPr marL="182880" indent="-91440">
                        <a:spcBef>
                          <a:spcPts val="0"/>
                        </a:spcBef>
                        <a:buFont typeface="Arial"/>
                        <a:buChar char="•"/>
                      </a:pPr>
                      <a:r>
                        <a:rPr lang="en-US">
                          <a:solidFill>
                            <a:srgbClr val="000000"/>
                          </a:solidFill>
                          <a:effectLst/>
                          <a:latin typeface="Roboto"/>
                          <a:ea typeface="Roboto"/>
                        </a:rPr>
                        <a:t>Jenkins LTS&lt;2.452.4/Jenkins weekly&lt;2.471 Multiple Vulnerabilities</a:t>
                      </a:r>
                    </a:p>
                  </a:txBody>
                  <a:tcPr marL="68580" marR="68580" marT="9525" marB="9525" anchor="b">
                    <a:lnL>
                      <a:noFill/>
                    </a:lnL>
                    <a:lnR>
                      <a:noFill/>
                    </a:lnR>
                    <a:lnT>
                      <a:noFill/>
                    </a:lnT>
                    <a:lnB>
                      <a:noFill/>
                    </a:lnB>
                    <a:noFill/>
                  </a:tcPr>
                </a:tc>
                <a:extLst>
                  <a:ext uri="{0D108BD9-81ED-4DB2-BD59-A6C34878D82A}">
                    <a16:rowId xmlns:a16="http://schemas.microsoft.com/office/drawing/2014/main" val="3200464204"/>
                  </a:ext>
                </a:extLst>
              </a:tr>
            </a:tbl>
          </a:graphicData>
        </a:graphic>
      </p:graphicFrame>
    </p:spTree>
    <p:extLst>
      <p:ext uri="{BB962C8B-B14F-4D97-AF65-F5344CB8AC3E}">
        <p14:creationId xmlns:p14="http://schemas.microsoft.com/office/powerpoint/2010/main" val="3846033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endParaRPr lang="en-US" sz="4000">
              <a:solidFill>
                <a:srgbClr val="B3E2C2"/>
              </a:solidFill>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descr="Text&#10;&#10;Description automatically generated">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746716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E1DD"/>
                </a:solidFill>
                <a:effectLst/>
                <a:uLnTx/>
                <a:uFillTx/>
                <a:latin typeface="Roboto"/>
                <a:ea typeface="Roboto"/>
                <a:cs typeface="Roboto"/>
              </a:rPr>
              <a:t>To register for this meeting, please click on the link below:</a:t>
            </a:r>
            <a:endParaRPr lang="en-US" sz="1800" b="0" i="0" u="none" strike="noStrike" kern="1200" cap="none" spc="0" normalizeH="0" baseline="0" noProof="0">
              <a:ln>
                <a:noFill/>
              </a:ln>
              <a:solidFill>
                <a:srgbClr val="E0E1DD"/>
              </a:solidFill>
              <a:effectLst/>
              <a:uLnTx/>
              <a:uFillTx/>
              <a:latin typeface="Roboto"/>
              <a:ea typeface="Roboto"/>
              <a:cs typeface="Roboto"/>
            </a:endParaRPr>
          </a:p>
          <a:p>
            <a:pPr lvl="3">
              <a:defRPr/>
            </a:pPr>
            <a:r>
              <a:rPr kumimoji="0" lang="en-US" sz="1800" b="0" i="0" u="none" strike="noStrike" kern="1200" cap="none" spc="0" normalizeH="0" baseline="0" noProof="0">
                <a:ln>
                  <a:noFill/>
                </a:ln>
                <a:solidFill>
                  <a:srgbClr val="FCD450"/>
                </a:solidFill>
                <a:effectLst/>
                <a:uLnTx/>
                <a:uFillTx/>
                <a:ea typeface="+mn-lt"/>
                <a:cs typeface="+mn-lt"/>
                <a:hlinkClick r:id="rId3">
                  <a:extLst>
                    <a:ext uri="{A12FA001-AC4F-418D-AE19-62706E023703}">
                      <ahyp:hlinkClr xmlns:ahyp="http://schemas.microsoft.com/office/drawing/2018/hyperlinkcolor" val="tx"/>
                    </a:ext>
                  </a:extLst>
                </a:hlinkClick>
              </a:rPr>
              <a:t>https://covaconf.webex.com/weblink/register/</a:t>
            </a:r>
            <a:r>
              <a:rPr lang="en-US">
                <a:solidFill>
                  <a:srgbClr val="FCD450"/>
                </a:solidFill>
                <a:ea typeface="+mn-lt"/>
                <a:cs typeface="+mn-lt"/>
                <a:hlinkClick r:id="rId3">
                  <a:extLst>
                    <a:ext uri="{A12FA001-AC4F-418D-AE19-62706E023703}">
                      <ahyp:hlinkClr xmlns:ahyp="http://schemas.microsoft.com/office/drawing/2018/hyperlinkcolor" val="tx"/>
                    </a:ext>
                  </a:extLst>
                </a:hlinkClick>
              </a:rPr>
              <a:t>r114f684dbdf1015aa82eaa3f39d24e67</a:t>
            </a:r>
            <a:r>
              <a:rPr lang="en-US">
                <a:solidFill>
                  <a:srgbClr val="FCD450"/>
                </a:solidFill>
                <a:ea typeface="+mn-lt"/>
                <a:cs typeface="+mn-lt"/>
              </a:rPr>
              <a:t> </a:t>
            </a:r>
            <a:endParaRPr lang="en-US">
              <a:solidFill>
                <a:srgbClr val="FCD450"/>
              </a:solidFill>
              <a:ea typeface="Calibri"/>
              <a:cs typeface="Calibri"/>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algn="ct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The upcoming SOC review session is </a:t>
            </a:r>
            <a:r>
              <a:rPr lang="en-US" sz="2400">
                <a:solidFill>
                  <a:prstClr val="white"/>
                </a:solidFill>
                <a:latin typeface="Roboto"/>
                <a:ea typeface="Roboto"/>
                <a:cs typeface="Roboto"/>
              </a:rPr>
              <a:t>June 12</a:t>
            </a:r>
            <a:r>
              <a:rPr kumimoji="0" lang="en-US" sz="2400" b="0" i="0" u="none" strike="noStrike" kern="1200" cap="none" spc="0" normalizeH="0" baseline="0" noProof="0">
                <a:ln>
                  <a:noFill/>
                </a:ln>
                <a:solidFill>
                  <a:prstClr val="white"/>
                </a:solidFill>
                <a:effectLst/>
                <a:uLnTx/>
                <a:uFillTx/>
                <a:latin typeface="Roboto"/>
                <a:ea typeface="Roboto"/>
                <a:cs typeface="Roboto"/>
              </a:rPr>
              <a:t>,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Service Tower SOC Report Review Sessions</a:t>
            </a:r>
          </a:p>
        </p:txBody>
      </p:sp>
      <p:pic>
        <p:nvPicPr>
          <p:cNvPr id="4" name="Picture 3">
            <a:extLst>
              <a:ext uri="{FF2B5EF4-FFF2-40B4-BE49-F238E27FC236}">
                <a16:creationId xmlns:a16="http://schemas.microsoft.com/office/drawing/2014/main" id="{66F4004A-EF29-A19B-677A-59FC69E1F7A9}"/>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Description automatically generated">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5" y="1062002"/>
            <a:ext cx="682188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a:t>
            </a:r>
            <a:r>
              <a:rPr lang="en-US" sz="4400" b="1">
                <a:solidFill>
                  <a:srgbClr val="414042"/>
                </a:solidFill>
                <a:latin typeface="Roboto"/>
                <a:ea typeface="Roboto"/>
                <a:cs typeface="Roboto"/>
              </a:rPr>
              <a:t>on June 25, 2025</a:t>
            </a:r>
            <a:endParaRPr kumimoji="0" lang="en-US" sz="4400" b="1"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lang="en-US" sz="3300">
                <a:solidFill>
                  <a:srgbClr val="414042"/>
                </a:solidFill>
                <a:latin typeface="Roboto"/>
                <a:ea typeface="Roboto"/>
                <a:cs typeface="Roboto"/>
              </a:rPr>
              <a:t>June</a:t>
            </a:r>
            <a:r>
              <a:rPr kumimoji="0" lang="en-US" sz="3300" b="0" i="0" u="none" strike="noStrike" kern="1200" cap="none" spc="0" normalizeH="0" baseline="0" noProof="0">
                <a:ln>
                  <a:noFill/>
                </a:ln>
                <a:solidFill>
                  <a:srgbClr val="414042"/>
                </a:solidFill>
                <a:effectLst/>
                <a:uLnTx/>
                <a:uFillTx/>
                <a:latin typeface="Roboto"/>
                <a:ea typeface="Roboto"/>
                <a:cs typeface="Roboto"/>
              </a:rPr>
              <a:t> 25, 2025,</a:t>
            </a:r>
            <a:r>
              <a:rPr lang="en-US" sz="3300">
                <a:solidFill>
                  <a:srgbClr val="414042"/>
                </a:solidFill>
                <a:latin typeface="Roboto"/>
                <a:ea typeface="Roboto"/>
                <a:cs typeface="Roboto"/>
              </a:rPr>
              <a:t> from 9</a:t>
            </a:r>
            <a:r>
              <a:rPr kumimoji="0" lang="en-US" sz="3300" b="0" i="0" u="none" strike="noStrike" kern="1200" cap="none" spc="0" normalizeH="0" baseline="0" noProof="0">
                <a:ln>
                  <a:noFill/>
                </a:ln>
                <a:solidFill>
                  <a:srgbClr val="414042"/>
                </a:solidFill>
                <a:effectLst/>
                <a:uLnTx/>
                <a:uFillTx/>
                <a:latin typeface="Roboto"/>
                <a:ea typeface="Roboto"/>
                <a:cs typeface="Roboto"/>
              </a:rPr>
              <a:t>am </a:t>
            </a:r>
            <a:r>
              <a:rPr lang="en-US" sz="3300">
                <a:solidFill>
                  <a:srgbClr val="414042"/>
                </a:solidFill>
                <a:latin typeface="Roboto"/>
                <a:ea typeface="Roboto"/>
                <a:cs typeface="Roboto"/>
              </a:rPr>
              <a:t>to</a:t>
            </a:r>
            <a:r>
              <a:rPr kumimoji="0" lang="en-US" sz="3300" b="0" i="0" u="none" strike="noStrike" kern="1200" cap="none" spc="0" normalizeH="0" baseline="0" noProof="0">
                <a:ln>
                  <a:noFill/>
                </a:ln>
                <a:solidFill>
                  <a:srgbClr val="414042"/>
                </a:solidFill>
                <a:effectLst/>
                <a:uLnTx/>
                <a:uFillTx/>
                <a:latin typeface="Roboto"/>
                <a:ea typeface="Roboto"/>
                <a:cs typeface="Roboto"/>
              </a:rPr>
              <a:t> 4pm</a:t>
            </a:r>
            <a:r>
              <a:rPr lang="en-US" sz="3300">
                <a:solidFill>
                  <a:srgbClr val="414042"/>
                </a:solidFill>
                <a:latin typeface="Roboto"/>
                <a:ea typeface="Roboto"/>
                <a:cs typeface="Roboto"/>
              </a:rPr>
              <a:t>, registration closes June 18</a:t>
            </a:r>
            <a:r>
              <a:rPr lang="en-US" sz="3300" baseline="30000">
                <a:solidFill>
                  <a:srgbClr val="414042"/>
                </a:solidFill>
                <a:latin typeface="Roboto"/>
                <a:ea typeface="Roboto"/>
                <a:cs typeface="Roboto"/>
              </a:rPr>
              <a:t>th</a:t>
            </a:r>
            <a:r>
              <a:rPr lang="en-US" sz="3300">
                <a:solidFill>
                  <a:srgbClr val="414042"/>
                </a:solidFill>
                <a:latin typeface="Roboto"/>
                <a:ea typeface="Roboto"/>
                <a:cs typeface="Roboto"/>
              </a:rPr>
              <a:t>.</a:t>
            </a:r>
            <a:endParaRPr kumimoji="0" lang="en-US" sz="33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0" i="0" u="none" strike="noStrike" kern="1200" cap="none" spc="0" normalizeH="0" baseline="0" noProof="0">
                <a:ln>
                  <a:noFill/>
                </a:ln>
                <a:solidFill>
                  <a:srgbClr val="414042"/>
                </a:solidFill>
                <a:effectLst/>
                <a:uLnTx/>
                <a:uFillTx/>
                <a:latin typeface="Roboto"/>
                <a:ea typeface="Roboto"/>
                <a:cs typeface="Roboto"/>
              </a:rPr>
              <a:t>It will be held </a:t>
            </a:r>
            <a:r>
              <a:rPr kumimoji="0" lang="en-US" sz="3300" b="1" i="0" u="none" strike="noStrike" kern="1200" cap="none" spc="0" normalizeH="0" baseline="0" noProof="0">
                <a:ln>
                  <a:noFill/>
                </a:ln>
                <a:solidFill>
                  <a:srgbClr val="414042"/>
                </a:solidFill>
                <a:effectLst/>
                <a:uLnTx/>
                <a:uFillTx/>
                <a:latin typeface="Roboto"/>
                <a:ea typeface="Roboto"/>
                <a:cs typeface="Roboto"/>
              </a:rPr>
              <a:t>in-person</a:t>
            </a:r>
            <a:r>
              <a:rPr kumimoji="0" lang="en-US" sz="3300" b="0" i="0" u="none" strike="noStrike" kern="1200" cap="none" spc="0" normalizeH="0" baseline="0" noProof="0">
                <a:ln>
                  <a:noFill/>
                </a:ln>
                <a:solidFill>
                  <a:srgbClr val="414042"/>
                </a:solidFill>
                <a:effectLst/>
                <a:uLnTx/>
                <a:uFillTx/>
                <a:latin typeface="Roboto"/>
                <a:ea typeface="Roboto"/>
                <a:cs typeface="Roboto"/>
              </a:rPr>
              <a:t>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0" i="0" u="none" strike="noStrike" kern="1200" cap="none" spc="0" normalizeH="0" baseline="0" noProof="0">
                <a:ln>
                  <a:noFill/>
                </a:ln>
                <a:solidFill>
                  <a:srgbClr val="414042"/>
                </a:solidFill>
                <a:effectLst/>
                <a:uLnTx/>
                <a:uFillTx/>
                <a:latin typeface="Roboto"/>
                <a:ea typeface="Roboto"/>
                <a:cs typeface="Calibri"/>
              </a:rPr>
              <a:t>     </a:t>
            </a:r>
            <a:r>
              <a:rPr kumimoji="0" lang="en-US" sz="3300" b="0" i="0" u="none" strike="noStrike" kern="1200" cap="none" spc="0" normalizeH="0" baseline="0" noProof="0">
                <a:ln>
                  <a:noFill/>
                </a:ln>
                <a:solidFill>
                  <a:prstClr val="black"/>
                </a:solidFill>
                <a:effectLst/>
                <a:uLnTx/>
                <a:uFillTx/>
                <a:latin typeface="Roboto"/>
                <a:ea typeface="Roboto"/>
                <a:cs typeface="Calibri"/>
              </a:rPr>
              <a:t>7325 </a:t>
            </a:r>
            <a:r>
              <a:rPr kumimoji="0" lang="en-US" sz="3300" b="0" i="0" u="none" strike="noStrike" kern="1200" cap="none" spc="0" normalizeH="0" baseline="0" noProof="0" err="1">
                <a:ln>
                  <a:noFill/>
                </a:ln>
                <a:solidFill>
                  <a:prstClr val="black"/>
                </a:solidFill>
                <a:effectLst/>
                <a:uLnTx/>
                <a:uFillTx/>
                <a:latin typeface="Roboto"/>
                <a:ea typeface="Roboto"/>
                <a:cs typeface="Calibri"/>
              </a:rPr>
              <a:t>Beaufont</a:t>
            </a:r>
            <a:r>
              <a:rPr kumimoji="0" lang="en-US" sz="3300" b="0" i="0" u="none" strike="noStrike" kern="1200" cap="none" spc="0" normalizeH="0" baseline="0" noProof="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lang="en-US" sz="3300">
                <a:solidFill>
                  <a:srgbClr val="414042"/>
                </a:solidFill>
                <a:latin typeface="Roboto"/>
                <a:ea typeface="Roboto"/>
                <a:cs typeface="Roboto"/>
              </a:rPr>
              <a:t>Visit</a:t>
            </a:r>
            <a:r>
              <a:rPr kumimoji="0" lang="en-US" sz="3300" b="0" i="0" u="none" strike="noStrike" kern="1200" cap="none" spc="0" normalizeH="0" baseline="0" noProof="0">
                <a:ln>
                  <a:noFill/>
                </a:ln>
                <a:solidFill>
                  <a:srgbClr val="414042"/>
                </a:solidFill>
                <a:effectLst/>
                <a:uLnTx/>
                <a:uFillTx/>
                <a:latin typeface="Roboto"/>
                <a:ea typeface="Roboto"/>
                <a:cs typeface="Roboto"/>
              </a:rPr>
              <a:t> </a:t>
            </a:r>
            <a:r>
              <a:rPr kumimoji="0" lang="en-US" sz="3300" b="0"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0"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p:txBody>
          <a:bodyPr/>
          <a:lstStyle/>
          <a:p>
            <a:pPr marL="0" indent="0">
              <a:buNone/>
            </a:pPr>
            <a:r>
              <a:rPr lang="en-US"/>
              <a:t>IS Orientation</a:t>
            </a:r>
          </a:p>
        </p:txBody>
      </p:sp>
      <p:pic>
        <p:nvPicPr>
          <p:cNvPr id="3" name="Picture 2">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7437795" y="2012522"/>
            <a:ext cx="4104549" cy="2565343"/>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400124" y="2012522"/>
            <a:ext cx="11272871" cy="3958620"/>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Public Sector Network is presenting: Government Cybersecurity Showcase Virginia</a:t>
            </a:r>
          </a:p>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920075"/>
                </a:solidFill>
                <a:effectLst/>
                <a:uLnTx/>
                <a:uFillTx/>
                <a:latin typeface="Roboto"/>
                <a:ea typeface="Roboto"/>
                <a:cs typeface="Roboto"/>
              </a:rPr>
              <a:t>   Held on Wednesday, April 9, 2025, at the </a:t>
            </a:r>
            <a:r>
              <a:rPr kumimoji="0" lang="en-US" sz="2000" b="1" i="0" u="none" strike="noStrike" kern="1200" cap="none" spc="0" normalizeH="0" baseline="0" noProof="0">
                <a:ln>
                  <a:noFill/>
                </a:ln>
                <a:solidFill>
                  <a:srgbClr val="920075"/>
                </a:solidFill>
                <a:effectLst/>
                <a:uLnTx/>
                <a:uFillTx/>
                <a:latin typeface="Roboto"/>
                <a:ea typeface="Roboto"/>
                <a:cs typeface="Roboto"/>
              </a:rPr>
              <a:t>Downtown Richmond Marriott</a:t>
            </a:r>
            <a:endParaRPr kumimoji="0" lang="en-US" sz="2000" b="1" i="0" u="none" strike="noStrike" kern="1200" cap="none" spc="0" normalizeH="0" baseline="0" noProof="0">
              <a:ln>
                <a:noFill/>
              </a:ln>
              <a:solidFill>
                <a:srgbClr val="7030A0"/>
              </a:solidFill>
              <a:effectLst/>
              <a:uLnTx/>
              <a:uFillTx/>
              <a:latin typeface="Roboto"/>
              <a:ea typeface="Roboto"/>
              <a:cs typeface="Roboto"/>
            </a:endParaRPr>
          </a:p>
          <a:p>
            <a:pPr marL="685165" marR="0" lvl="1" indent="-227965"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920075"/>
                </a:solidFill>
                <a:effectLst/>
                <a:uLnTx/>
                <a:uFillTx/>
                <a:latin typeface="Roboto"/>
                <a:ea typeface="Roboto"/>
                <a:cs typeface="Roboto"/>
              </a:rPr>
              <a:t>The registration link is below:</a:t>
            </a:r>
          </a:p>
          <a:p>
            <a:pPr marL="914388" marR="0" lvl="2" indent="0" algn="l" defTabSz="914377" rtl="0" eaLnBrk="1" fontAlgn="auto" latinLnBrk="0" hangingPunct="1">
              <a:lnSpc>
                <a:spcPct val="150000"/>
              </a:lnSpc>
              <a:spcBef>
                <a:spcPts val="0"/>
              </a:spcBef>
              <a:spcAft>
                <a:spcPts val="0"/>
              </a:spcAft>
              <a:buClr>
                <a:srgbClr val="920075"/>
              </a:buClr>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3"/>
              </a:rPr>
              <a:t>Public Sector Network » Event - Government Cybersecurity Showcase Virginia</a:t>
            </a: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a:xfrm>
            <a:off x="1385020" y="964742"/>
            <a:ext cx="9672340" cy="972068"/>
          </a:xfrm>
        </p:spPr>
        <p:txBody>
          <a:bodyPr>
            <a:normAutofit fontScale="70000" lnSpcReduction="20000"/>
          </a:bodyPr>
          <a:lstStyle/>
          <a:p>
            <a:r>
              <a:rPr lang="en-US" sz="4500"/>
              <a:t>Government Cybersecurity Showcase Virginia</a:t>
            </a:r>
          </a:p>
          <a:p>
            <a:r>
              <a:rPr lang="en-US" sz="4500"/>
              <a:t>          Elevating Virginia’s Digital Defense</a:t>
            </a:r>
            <a:endParaRPr lang="en-US" sz="5100"/>
          </a:p>
        </p:txBody>
      </p:sp>
      <p:pic>
        <p:nvPicPr>
          <p:cNvPr id="4" name="Picture 3">
            <a:extLst>
              <a:ext uri="{FF2B5EF4-FFF2-40B4-BE49-F238E27FC236}">
                <a16:creationId xmlns:a16="http://schemas.microsoft.com/office/drawing/2014/main" id="{D164DDC2-64A2-2D50-50A2-1B2D73EB0EE1}"/>
              </a:ext>
            </a:extLst>
          </p:cNvPr>
          <p:cNvPicPr>
            <a:picLocks noChangeAspect="1"/>
          </p:cNvPicPr>
          <p:nvPr/>
        </p:nvPicPr>
        <p:blipFill>
          <a:blip r:embed="rId4"/>
          <a:stretch>
            <a:fillRect/>
          </a:stretch>
        </p:blipFill>
        <p:spPr>
          <a:xfrm>
            <a:off x="92038" y="12608"/>
            <a:ext cx="2724530" cy="876422"/>
          </a:xfrm>
          <a:prstGeom prst="rect">
            <a:avLst/>
          </a:prstGeom>
        </p:spPr>
      </p:pic>
      <p:pic>
        <p:nvPicPr>
          <p:cNvPr id="6" name="Picture 5" descr="A picture containing text, light, clipart&#10;&#10;Description automatically generated">
            <a:extLst>
              <a:ext uri="{FF2B5EF4-FFF2-40B4-BE49-F238E27FC236}">
                <a16:creationId xmlns:a16="http://schemas.microsoft.com/office/drawing/2014/main" id="{B47625C5-29E9-5A23-4AD1-1D67949B979E}"/>
              </a:ext>
            </a:extLst>
          </p:cNvPr>
          <p:cNvPicPr>
            <a:picLocks noChangeAspect="1"/>
          </p:cNvPicPr>
          <p:nvPr/>
        </p:nvPicPr>
        <p:blipFill>
          <a:blip r:embed="rId5"/>
          <a:stretch>
            <a:fillRect/>
          </a:stretch>
        </p:blipFill>
        <p:spPr>
          <a:xfrm>
            <a:off x="9038672" y="3831733"/>
            <a:ext cx="3026267" cy="3026267"/>
          </a:xfrm>
          <a:prstGeom prst="rect">
            <a:avLst/>
          </a:prstGeom>
        </p:spPr>
      </p:pic>
      <p:pic>
        <p:nvPicPr>
          <p:cNvPr id="3" name="Picture 2">
            <a:extLst>
              <a:ext uri="{FF2B5EF4-FFF2-40B4-BE49-F238E27FC236}">
                <a16:creationId xmlns:a16="http://schemas.microsoft.com/office/drawing/2014/main" id="{DB73D642-2B4D-D338-E59E-698F46AC9EBF}"/>
              </a:ext>
            </a:extLst>
          </p:cNvPr>
          <p:cNvPicPr>
            <a:picLocks noChangeAspect="1"/>
          </p:cNvPicPr>
          <p:nvPr/>
        </p:nvPicPr>
        <p:blipFill>
          <a:blip r:embed="rId6"/>
          <a:stretch>
            <a:fillRect/>
          </a:stretch>
        </p:blipFill>
        <p:spPr>
          <a:xfrm>
            <a:off x="9170681" y="1393562"/>
            <a:ext cx="2762250" cy="1047750"/>
          </a:xfrm>
          <a:prstGeom prst="rect">
            <a:avLst/>
          </a:prstGeom>
        </p:spPr>
      </p:pic>
    </p:spTree>
    <p:extLst>
      <p:ext uri="{BB962C8B-B14F-4D97-AF65-F5344CB8AC3E}">
        <p14:creationId xmlns:p14="http://schemas.microsoft.com/office/powerpoint/2010/main" val="1233472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333335" y="980997"/>
            <a:ext cx="5967949" cy="5484102"/>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lang="en-US" sz="3200" b="1">
                <a:solidFill>
                  <a:srgbClr val="005E6E"/>
                </a:solidFill>
                <a:latin typeface="Roboto" panose="02000000000000000000" pitchFamily="2" charset="0"/>
                <a:ea typeface="Roboto" panose="02000000000000000000" pitchFamily="2" charset="0"/>
              </a:rPr>
              <a:t>Future-Proofing Cybersecurity: </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lang="en-US" b="1" i="1">
                <a:solidFill>
                  <a:srgbClr val="005E6E"/>
                </a:solidFill>
                <a:latin typeface="Roboto" panose="02000000000000000000" pitchFamily="2" charset="0"/>
                <a:ea typeface="Roboto" panose="02000000000000000000" pitchFamily="2" charset="0"/>
              </a:rPr>
              <a:t>Next-Gen Strategies</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Hilton Richmond Hotel, 12042 West </a:t>
            </a:r>
            <a:endParaRPr kumimoji="0" lang="en-US" sz="2000" b="1" i="0" u="none" strike="noStrike" kern="1200" cap="none" spc="0" normalizeH="0" baseline="0" noProof="0">
              <a:ln>
                <a:noFill/>
              </a:ln>
              <a:solidFill>
                <a:srgbClr val="000000"/>
              </a:solidFill>
              <a:effectLst/>
              <a:uLnTx/>
              <a:uFillTx/>
              <a:latin typeface="Calibri"/>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Broad St., Richmond, VA 23233 </a:t>
            </a:r>
            <a:endParaRPr kumimoji="0" lang="en-US" sz="28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rPr>
              <a:t>Registration will open soon!</a:t>
            </a:r>
            <a:endParaRPr kumimoji="0" lang="en-US" sz="2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a:xfrm>
            <a:off x="461877" y="313243"/>
            <a:ext cx="10708885" cy="646331"/>
          </a:xfrm>
        </p:spPr>
        <p:txBody>
          <a:bodyPr>
            <a:normAutofit/>
          </a:bodyPr>
          <a:lstStyle/>
          <a:p>
            <a:r>
              <a:rPr lang="en-US"/>
              <a:t>Commonwealth of Virginia Information Security Conference 2025</a:t>
            </a:r>
          </a:p>
        </p:txBody>
      </p:sp>
      <p:pic>
        <p:nvPicPr>
          <p:cNvPr id="7" name="Picture 6">
            <a:extLst>
              <a:ext uri="{FF2B5EF4-FFF2-40B4-BE49-F238E27FC236}">
                <a16:creationId xmlns:a16="http://schemas.microsoft.com/office/drawing/2014/main" id="{972AA014-F194-B75A-10AE-55D4C102341A}"/>
              </a:ext>
            </a:extLst>
          </p:cNvPr>
          <p:cNvPicPr>
            <a:picLocks noChangeAspect="1"/>
          </p:cNvPicPr>
          <p:nvPr/>
        </p:nvPicPr>
        <p:blipFill>
          <a:blip r:embed="rId3"/>
          <a:stretch>
            <a:fillRect/>
          </a:stretch>
        </p:blipFill>
        <p:spPr>
          <a:xfrm>
            <a:off x="6301284" y="959574"/>
            <a:ext cx="5428839" cy="5024982"/>
          </a:xfrm>
          <a:prstGeom prst="rect">
            <a:avLst/>
          </a:prstGeom>
        </p:spPr>
      </p:pic>
    </p:spTree>
    <p:extLst>
      <p:ext uri="{BB962C8B-B14F-4D97-AF65-F5344CB8AC3E}">
        <p14:creationId xmlns:p14="http://schemas.microsoft.com/office/powerpoint/2010/main" val="2847306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579564"/>
            <a:ext cx="5923431" cy="646331"/>
          </a:xfrm>
          <a:prstGeom prst="rect">
            <a:avLst/>
          </a:prstGeom>
          <a:noFill/>
        </p:spPr>
        <p:txBody>
          <a:bodyPr wrap="square" lIns="91440" tIns="45720" rIns="91440" bIns="45720" rtlCol="0" anchor="t">
            <a:spAutoFit/>
          </a:bodyPr>
          <a:lstStyle/>
          <a:p>
            <a:endParaRPr lang="en-US" sz="3600" b="1">
              <a:solidFill>
                <a:srgbClr val="414042"/>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1216056" y="2650567"/>
            <a:ext cx="3933692" cy="1754326"/>
          </a:xfrm>
          <a:prstGeom prst="rect">
            <a:avLst/>
          </a:prstGeom>
          <a:noFill/>
        </p:spPr>
        <p:txBody>
          <a:bodyPr wrap="square" lIns="91440" tIns="45720" rIns="91440" bIns="45720" rtlCol="0" anchor="t">
            <a:spAutoFit/>
          </a:bodyPr>
          <a:lstStyle/>
          <a:p>
            <a:pPr algn="ctr"/>
            <a:r>
              <a:rPr lang="en-US" sz="5400" b="1">
                <a:solidFill>
                  <a:srgbClr val="E0E1DD"/>
                </a:solidFill>
                <a:latin typeface="Rajdhani"/>
                <a:cs typeface="Calibri"/>
              </a:rPr>
              <a:t>  MEETING     ADJOURNED</a:t>
            </a:r>
            <a:endParaRPr lang="en-US" sz="5400">
              <a:solidFill>
                <a:srgbClr val="E0E1DD"/>
              </a:solidFill>
              <a:latin typeface="Rajdhani"/>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49F7F-B721-0F20-45A4-E279EAF33B3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Content Placeholder 3">
            <a:extLst>
              <a:ext uri="{FF2B5EF4-FFF2-40B4-BE49-F238E27FC236}">
                <a16:creationId xmlns:a16="http://schemas.microsoft.com/office/drawing/2014/main" id="{9A055B1B-CF2A-0551-053E-B320C2C7FB01}"/>
              </a:ext>
            </a:extLst>
          </p:cNvPr>
          <p:cNvGraphicFramePr>
            <a:graphicFrameLocks noGrp="1"/>
          </p:cNvGraphicFramePr>
          <p:nvPr>
            <p:ph idx="1"/>
          </p:nvPr>
        </p:nvGraphicFramePr>
        <p:xfrm>
          <a:off x="838200" y="266219"/>
          <a:ext cx="10515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0310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930400" y="482600"/>
            <a:ext cx="9448800" cy="830997"/>
          </a:xfrm>
          <a:prstGeom prst="rect">
            <a:avLst/>
          </a:prstGeom>
          <a:noFill/>
        </p:spPr>
        <p:txBody>
          <a:bodyPr wrap="square" rtlCol="0">
            <a:spAutoFit/>
          </a:bodyPr>
          <a:lstStyle/>
          <a:p>
            <a:pPr defTabSz="1219170"/>
            <a:r>
              <a:rPr lang="en-US" sz="4800">
                <a:solidFill>
                  <a:srgbClr val="ABA8A6"/>
                </a:solidFill>
                <a:latin typeface="Arial Black" panose="020B0A04020102020204" pitchFamily="34" charset="0"/>
              </a:rPr>
              <a:t>Current Cyber Capabilities</a:t>
            </a:r>
          </a:p>
        </p:txBody>
      </p:sp>
      <p:grpSp>
        <p:nvGrpSpPr>
          <p:cNvPr id="24" name="Group 23">
            <a:extLst>
              <a:ext uri="{FF2B5EF4-FFF2-40B4-BE49-F238E27FC236}">
                <a16:creationId xmlns:a16="http://schemas.microsoft.com/office/drawing/2014/main" id="{A555DB23-2B5D-BE4A-6824-5C4EB71C10E8}"/>
              </a:ext>
            </a:extLst>
          </p:cNvPr>
          <p:cNvGrpSpPr/>
          <p:nvPr/>
        </p:nvGrpSpPr>
        <p:grpSpPr>
          <a:xfrm>
            <a:off x="2013855" y="1673850"/>
            <a:ext cx="4572000" cy="492443"/>
            <a:chOff x="2286000" y="1473992"/>
            <a:chExt cx="3581400" cy="369332"/>
          </a:xfrm>
        </p:grpSpPr>
        <p:sp>
          <p:nvSpPr>
            <p:cNvPr id="11" name="TextBox 10">
              <a:extLst>
                <a:ext uri="{FF2B5EF4-FFF2-40B4-BE49-F238E27FC236}">
                  <a16:creationId xmlns:a16="http://schemas.microsoft.com/office/drawing/2014/main" id="{F99D73A3-7E50-A500-96D7-7931185DA119}"/>
                </a:ext>
              </a:extLst>
            </p:cNvPr>
            <p:cNvSpPr txBox="1"/>
            <p:nvPr/>
          </p:nvSpPr>
          <p:spPr>
            <a:xfrm>
              <a:off x="2286000" y="1473992"/>
              <a:ext cx="3581400" cy="346249"/>
            </a:xfrm>
            <a:prstGeom prst="rect">
              <a:avLst/>
            </a:prstGeom>
            <a:noFill/>
          </p:spPr>
          <p:txBody>
            <a:bodyPr wrap="square" rtlCol="0">
              <a:spAutoFit/>
            </a:bodyPr>
            <a:lstStyle/>
            <a:p>
              <a:pPr defTabSz="1219170"/>
              <a:r>
                <a:rPr lang="en-US" sz="2400" b="1">
                  <a:solidFill>
                    <a:prstClr val="black"/>
                  </a:solidFill>
                  <a:latin typeface="Calibri"/>
                </a:rPr>
                <a:t>Threat Intelligence &amp; Info Sharing </a:t>
              </a:r>
            </a:p>
          </p:txBody>
        </p:sp>
        <p:cxnSp>
          <p:nvCxnSpPr>
            <p:cNvPr id="15" name="Straight Connector 14">
              <a:extLst>
                <a:ext uri="{FF2B5EF4-FFF2-40B4-BE49-F238E27FC236}">
                  <a16:creationId xmlns:a16="http://schemas.microsoft.com/office/drawing/2014/main" id="{9F471F2F-1114-E9DC-C155-710B5EDF16F1}"/>
                </a:ext>
              </a:extLst>
            </p:cNvPr>
            <p:cNvCxnSpPr>
              <a:cxnSpLocks/>
            </p:cNvCxnSpPr>
            <p:nvPr/>
          </p:nvCxnSpPr>
          <p:spPr>
            <a:xfrm>
              <a:off x="2286000" y="1843324"/>
              <a:ext cx="3429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5689E00-C14B-9CAD-34B1-FF9F890F0800}"/>
              </a:ext>
            </a:extLst>
          </p:cNvPr>
          <p:cNvGrpSpPr/>
          <p:nvPr/>
        </p:nvGrpSpPr>
        <p:grpSpPr>
          <a:xfrm>
            <a:off x="6956433" y="1664013"/>
            <a:ext cx="4572000" cy="500779"/>
            <a:chOff x="2286000" y="2397619"/>
            <a:chExt cx="3429000" cy="375584"/>
          </a:xfrm>
        </p:grpSpPr>
        <p:sp>
          <p:nvSpPr>
            <p:cNvPr id="12" name="TextBox 11">
              <a:extLst>
                <a:ext uri="{FF2B5EF4-FFF2-40B4-BE49-F238E27FC236}">
                  <a16:creationId xmlns:a16="http://schemas.microsoft.com/office/drawing/2014/main" id="{1EF843D1-941B-3DD8-AE58-511CEA0E5C95}"/>
                </a:ext>
              </a:extLst>
            </p:cNvPr>
            <p:cNvSpPr txBox="1"/>
            <p:nvPr/>
          </p:nvSpPr>
          <p:spPr>
            <a:xfrm>
              <a:off x="2286000" y="2397619"/>
              <a:ext cx="3429000" cy="346249"/>
            </a:xfrm>
            <a:prstGeom prst="rect">
              <a:avLst/>
            </a:prstGeom>
            <a:noFill/>
          </p:spPr>
          <p:txBody>
            <a:bodyPr wrap="square" rtlCol="0">
              <a:spAutoFit/>
            </a:bodyPr>
            <a:lstStyle/>
            <a:p>
              <a:pPr defTabSz="1219170"/>
              <a:r>
                <a:rPr lang="en-US" sz="2400" b="1">
                  <a:solidFill>
                    <a:prstClr val="black"/>
                  </a:solidFill>
                  <a:latin typeface="Calibri"/>
                </a:rPr>
                <a:t>Incident Response &amp; Coordination</a:t>
              </a:r>
            </a:p>
          </p:txBody>
        </p:sp>
        <p:cxnSp>
          <p:nvCxnSpPr>
            <p:cNvPr id="17" name="Straight Connector 16">
              <a:extLst>
                <a:ext uri="{FF2B5EF4-FFF2-40B4-BE49-F238E27FC236}">
                  <a16:creationId xmlns:a16="http://schemas.microsoft.com/office/drawing/2014/main" id="{06DC86D5-E245-DC28-FBE7-B25D61096293}"/>
                </a:ext>
              </a:extLst>
            </p:cNvPr>
            <p:cNvCxnSpPr>
              <a:cxnSpLocks/>
            </p:cNvCxnSpPr>
            <p:nvPr/>
          </p:nvCxnSpPr>
          <p:spPr>
            <a:xfrm>
              <a:off x="2286000" y="2773203"/>
              <a:ext cx="3429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848CD1C7-E1C7-EA99-3FD1-90F0B326493C}"/>
              </a:ext>
            </a:extLst>
          </p:cNvPr>
          <p:cNvGrpSpPr/>
          <p:nvPr/>
        </p:nvGrpSpPr>
        <p:grpSpPr>
          <a:xfrm>
            <a:off x="4220723" y="4198090"/>
            <a:ext cx="4572000" cy="492443"/>
            <a:chOff x="2286000" y="3269218"/>
            <a:chExt cx="3429000" cy="369332"/>
          </a:xfrm>
        </p:grpSpPr>
        <p:sp>
          <p:nvSpPr>
            <p:cNvPr id="13" name="TextBox 12">
              <a:extLst>
                <a:ext uri="{FF2B5EF4-FFF2-40B4-BE49-F238E27FC236}">
                  <a16:creationId xmlns:a16="http://schemas.microsoft.com/office/drawing/2014/main" id="{17F82D39-7132-1AA2-6DB5-9B13A26FF551}"/>
                </a:ext>
              </a:extLst>
            </p:cNvPr>
            <p:cNvSpPr txBox="1"/>
            <p:nvPr/>
          </p:nvSpPr>
          <p:spPr>
            <a:xfrm>
              <a:off x="2286000" y="3269218"/>
              <a:ext cx="2590800" cy="346249"/>
            </a:xfrm>
            <a:prstGeom prst="rect">
              <a:avLst/>
            </a:prstGeom>
            <a:noFill/>
          </p:spPr>
          <p:txBody>
            <a:bodyPr wrap="square" rtlCol="0">
              <a:spAutoFit/>
            </a:bodyPr>
            <a:lstStyle/>
            <a:p>
              <a:pPr defTabSz="1219170"/>
              <a:r>
                <a:rPr lang="en-US" sz="2400" b="1">
                  <a:solidFill>
                    <a:prstClr val="black"/>
                  </a:solidFill>
                  <a:latin typeface="Calibri"/>
                </a:rPr>
                <a:t>Stakeholder Engagement</a:t>
              </a:r>
            </a:p>
          </p:txBody>
        </p:sp>
        <p:cxnSp>
          <p:nvCxnSpPr>
            <p:cNvPr id="18" name="Straight Connector 17">
              <a:extLst>
                <a:ext uri="{FF2B5EF4-FFF2-40B4-BE49-F238E27FC236}">
                  <a16:creationId xmlns:a16="http://schemas.microsoft.com/office/drawing/2014/main" id="{AF2E5A78-5DD7-9D02-023A-6C30FF06F9B6}"/>
                </a:ext>
              </a:extLst>
            </p:cNvPr>
            <p:cNvCxnSpPr>
              <a:cxnSpLocks/>
            </p:cNvCxnSpPr>
            <p:nvPr/>
          </p:nvCxnSpPr>
          <p:spPr>
            <a:xfrm>
              <a:off x="2286000" y="3638550"/>
              <a:ext cx="3429000" cy="0"/>
            </a:xfrm>
            <a:prstGeom prst="line">
              <a:avLst/>
            </a:prstGeom>
            <a:ln w="12700"/>
          </p:spPr>
          <p:style>
            <a:lnRef idx="1">
              <a:schemeClr val="dk1"/>
            </a:lnRef>
            <a:fillRef idx="0">
              <a:schemeClr val="dk1"/>
            </a:fillRef>
            <a:effectRef idx="0">
              <a:schemeClr val="dk1"/>
            </a:effectRef>
            <a:fontRef idx="minor">
              <a:schemeClr val="tx1"/>
            </a:fontRef>
          </p:style>
        </p:cxnSp>
      </p:grpSp>
      <p:pic>
        <p:nvPicPr>
          <p:cNvPr id="1028" name="Picture 4" descr="information sharing Icon 5844496">
            <a:extLst>
              <a:ext uri="{FF2B5EF4-FFF2-40B4-BE49-F238E27FC236}">
                <a16:creationId xmlns:a16="http://schemas.microsoft.com/office/drawing/2014/main" id="{B1F6DCC9-1548-9583-11FF-D631DEA34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7653" y="22789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ordination Icon 5682207">
            <a:extLst>
              <a:ext uri="{FF2B5EF4-FFF2-40B4-BE49-F238E27FC236}">
                <a16:creationId xmlns:a16="http://schemas.microsoft.com/office/drawing/2014/main" id="{24876E50-E63F-1C2B-CA17-F2C88BCC7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2567" y="2228141"/>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ing Icon 5708429">
            <a:extLst>
              <a:ext uri="{FF2B5EF4-FFF2-40B4-BE49-F238E27FC236}">
                <a16:creationId xmlns:a16="http://schemas.microsoft.com/office/drawing/2014/main" id="{8432BEE7-4EB4-2B8B-8980-0819B0DD0F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0017" y="4800471"/>
            <a:ext cx="929828" cy="94320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8AB9F1-7363-9057-F163-DE8F581F1BEC}"/>
              </a:ext>
            </a:extLst>
          </p:cNvPr>
          <p:cNvSpPr txBox="1"/>
          <p:nvPr/>
        </p:nvSpPr>
        <p:spPr>
          <a:xfrm>
            <a:off x="3029855" y="2182145"/>
            <a:ext cx="3361447" cy="1323439"/>
          </a:xfrm>
          <a:prstGeom prst="rect">
            <a:avLst/>
          </a:prstGeom>
          <a:noFill/>
        </p:spPr>
        <p:txBody>
          <a:bodyPr wrap="square" rtlCol="0">
            <a:spAutoFit/>
          </a:bodyPr>
          <a:lstStyle/>
          <a:p>
            <a:pPr defTabSz="1219170"/>
            <a:r>
              <a:rPr lang="en-US" sz="1600">
                <a:solidFill>
                  <a:prstClr val="black"/>
                </a:solidFill>
                <a:latin typeface="Calibri"/>
              </a:rPr>
              <a:t>Prioritize, collect, and analyze reports and data on cyber risks and threats with a nexus to Virginia. Produce and distribute products to need-to-know partners.</a:t>
            </a:r>
          </a:p>
        </p:txBody>
      </p:sp>
      <p:sp>
        <p:nvSpPr>
          <p:cNvPr id="27" name="TextBox 26">
            <a:extLst>
              <a:ext uri="{FF2B5EF4-FFF2-40B4-BE49-F238E27FC236}">
                <a16:creationId xmlns:a16="http://schemas.microsoft.com/office/drawing/2014/main" id="{45BA85BC-13E7-E325-8CB9-5F80590DC7C3}"/>
              </a:ext>
            </a:extLst>
          </p:cNvPr>
          <p:cNvSpPr txBox="1"/>
          <p:nvPr/>
        </p:nvSpPr>
        <p:spPr>
          <a:xfrm>
            <a:off x="8166987" y="2182145"/>
            <a:ext cx="3498868" cy="1323439"/>
          </a:xfrm>
          <a:prstGeom prst="rect">
            <a:avLst/>
          </a:prstGeom>
          <a:noFill/>
        </p:spPr>
        <p:txBody>
          <a:bodyPr wrap="square" rtlCol="0">
            <a:spAutoFit/>
          </a:bodyPr>
          <a:lstStyle/>
          <a:p>
            <a:pPr defTabSz="1219170"/>
            <a:r>
              <a:rPr lang="en-US" sz="1600">
                <a:solidFill>
                  <a:prstClr val="black"/>
                </a:solidFill>
                <a:latin typeface="Calibri"/>
              </a:rPr>
              <a:t>Virginia § 2.2-5514, cyber incidents are reported to VFC within 24 hours. When requested, VFC coordinates response and supporting partners. May activate Cyber Response Task Force (CRTF).</a:t>
            </a:r>
          </a:p>
        </p:txBody>
      </p:sp>
      <p:sp>
        <p:nvSpPr>
          <p:cNvPr id="28" name="TextBox 27">
            <a:extLst>
              <a:ext uri="{FF2B5EF4-FFF2-40B4-BE49-F238E27FC236}">
                <a16:creationId xmlns:a16="http://schemas.microsoft.com/office/drawing/2014/main" id="{73C62001-0A9A-C671-C038-9093D08341D1}"/>
              </a:ext>
            </a:extLst>
          </p:cNvPr>
          <p:cNvSpPr txBox="1"/>
          <p:nvPr/>
        </p:nvSpPr>
        <p:spPr>
          <a:xfrm>
            <a:off x="5209933" y="4699116"/>
            <a:ext cx="3777345" cy="1323439"/>
          </a:xfrm>
          <a:prstGeom prst="rect">
            <a:avLst/>
          </a:prstGeom>
          <a:noFill/>
        </p:spPr>
        <p:txBody>
          <a:bodyPr wrap="square" rtlCol="0">
            <a:spAutoFit/>
          </a:bodyPr>
          <a:lstStyle/>
          <a:p>
            <a:pPr defTabSz="1219170"/>
            <a:r>
              <a:rPr lang="en-US" sz="1600">
                <a:solidFill>
                  <a:prstClr val="black"/>
                </a:solidFill>
                <a:latin typeface="Calibri"/>
              </a:rPr>
              <a:t>Support and participate in exercises. Provide sector-specific threat briefings when requested. Engage with multiple associations. Assist SLTT partners in locating resources.</a:t>
            </a:r>
          </a:p>
        </p:txBody>
      </p:sp>
    </p:spTree>
    <p:extLst>
      <p:ext uri="{BB962C8B-B14F-4D97-AF65-F5344CB8AC3E}">
        <p14:creationId xmlns:p14="http://schemas.microsoft.com/office/powerpoint/2010/main" val="27891062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D24A7-3457-1711-2D62-65FAF0E2EAF4}"/>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Diagram 4">
            <a:extLst>
              <a:ext uri="{FF2B5EF4-FFF2-40B4-BE49-F238E27FC236}">
                <a16:creationId xmlns:a16="http://schemas.microsoft.com/office/drawing/2014/main" id="{19E9F288-3A56-D2D0-3B16-12C003180B55}"/>
              </a:ext>
            </a:extLst>
          </p:cNvPr>
          <p:cNvGraphicFramePr/>
          <p:nvPr/>
        </p:nvGraphicFramePr>
        <p:xfrm>
          <a:off x="7404392" y="1995684"/>
          <a:ext cx="4368800" cy="2890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4F6013E-1829-BDA4-EBB4-D2F3BE98F177}"/>
              </a:ext>
            </a:extLst>
          </p:cNvPr>
          <p:cNvSpPr txBox="1"/>
          <p:nvPr/>
        </p:nvSpPr>
        <p:spPr>
          <a:xfrm>
            <a:off x="7404392" y="923374"/>
            <a:ext cx="4368800" cy="923330"/>
          </a:xfrm>
          <a:prstGeom prst="rect">
            <a:avLst/>
          </a:prstGeom>
          <a:noFill/>
        </p:spPr>
        <p:txBody>
          <a:bodyPr wrap="square" rtlCol="0">
            <a:spAutoFit/>
          </a:bodyPr>
          <a:lstStyle/>
          <a:p>
            <a:pPr defTabSz="914377"/>
            <a:r>
              <a:rPr lang="en-US">
                <a:solidFill>
                  <a:prstClr val="black"/>
                </a:solidFill>
                <a:latin typeface="Calibri" panose="020F0502020204030204"/>
              </a:rPr>
              <a:t>Critical Stakeholders represent priority areas for partnership, outreach, intelligence collection, &amp; delivering products &amp; services.</a:t>
            </a:r>
          </a:p>
        </p:txBody>
      </p:sp>
      <p:sp>
        <p:nvSpPr>
          <p:cNvPr id="9" name="TextBox 8">
            <a:extLst>
              <a:ext uri="{FF2B5EF4-FFF2-40B4-BE49-F238E27FC236}">
                <a16:creationId xmlns:a16="http://schemas.microsoft.com/office/drawing/2014/main" id="{2C753207-E258-DFF6-2736-E42745EAC882}"/>
              </a:ext>
            </a:extLst>
          </p:cNvPr>
          <p:cNvSpPr txBox="1"/>
          <p:nvPr/>
        </p:nvSpPr>
        <p:spPr>
          <a:xfrm>
            <a:off x="7773373" y="468399"/>
            <a:ext cx="3369564" cy="523220"/>
          </a:xfrm>
          <a:prstGeom prst="rect">
            <a:avLst/>
          </a:prstGeom>
          <a:noFill/>
        </p:spPr>
        <p:txBody>
          <a:bodyPr wrap="square" rtlCol="0">
            <a:spAutoFit/>
          </a:bodyPr>
          <a:lstStyle/>
          <a:p>
            <a:pPr algn="ctr" defTabSz="914377"/>
            <a:r>
              <a:rPr lang="en-US" sz="2800" b="1">
                <a:solidFill>
                  <a:prstClr val="black"/>
                </a:solidFill>
                <a:latin typeface="Calibri" panose="020F0502020204030204"/>
              </a:rPr>
              <a:t>Critical Stakeholders</a:t>
            </a:r>
          </a:p>
        </p:txBody>
      </p:sp>
      <p:sp>
        <p:nvSpPr>
          <p:cNvPr id="10" name="TextBox 9">
            <a:extLst>
              <a:ext uri="{FF2B5EF4-FFF2-40B4-BE49-F238E27FC236}">
                <a16:creationId xmlns:a16="http://schemas.microsoft.com/office/drawing/2014/main" id="{95D2DFC2-26E6-BD5B-01BC-603B5EFDAA62}"/>
              </a:ext>
            </a:extLst>
          </p:cNvPr>
          <p:cNvSpPr txBox="1"/>
          <p:nvPr/>
        </p:nvSpPr>
        <p:spPr>
          <a:xfrm>
            <a:off x="2651755" y="458630"/>
            <a:ext cx="3369564" cy="523220"/>
          </a:xfrm>
          <a:prstGeom prst="rect">
            <a:avLst/>
          </a:prstGeom>
          <a:noFill/>
        </p:spPr>
        <p:txBody>
          <a:bodyPr wrap="square" rtlCol="0">
            <a:spAutoFit/>
          </a:bodyPr>
          <a:lstStyle/>
          <a:p>
            <a:pPr algn="ctr" defTabSz="914377"/>
            <a:r>
              <a:rPr lang="en-US" sz="2800" b="1">
                <a:solidFill>
                  <a:prstClr val="black"/>
                </a:solidFill>
                <a:latin typeface="Calibri" panose="020F0502020204030204"/>
              </a:rPr>
              <a:t>VFC Cyber Program</a:t>
            </a:r>
          </a:p>
        </p:txBody>
      </p:sp>
      <p:sp>
        <p:nvSpPr>
          <p:cNvPr id="3" name="TextBox 2">
            <a:extLst>
              <a:ext uri="{FF2B5EF4-FFF2-40B4-BE49-F238E27FC236}">
                <a16:creationId xmlns:a16="http://schemas.microsoft.com/office/drawing/2014/main" id="{5915573C-5B16-D87A-23D0-6CFA5BFBC274}"/>
              </a:ext>
            </a:extLst>
          </p:cNvPr>
          <p:cNvSpPr txBox="1"/>
          <p:nvPr/>
        </p:nvSpPr>
        <p:spPr>
          <a:xfrm>
            <a:off x="6838347" y="5035526"/>
            <a:ext cx="6096000" cy="923330"/>
          </a:xfrm>
          <a:prstGeom prst="rect">
            <a:avLst/>
          </a:prstGeom>
          <a:noFill/>
        </p:spPr>
        <p:txBody>
          <a:bodyPr wrap="square">
            <a:spAutoFit/>
          </a:bodyPr>
          <a:lstStyle/>
          <a:p>
            <a:pPr marL="742932" lvl="1" indent="-285744" defTabSz="914377">
              <a:buFont typeface="Arial" panose="020B0604020202020204" pitchFamily="34" charset="0"/>
              <a:buChar char="•"/>
            </a:pPr>
            <a:r>
              <a:rPr lang="en-US">
                <a:solidFill>
                  <a:prstClr val="black"/>
                </a:solidFill>
                <a:latin typeface="Calibri" panose="020F0502020204030204"/>
              </a:rPr>
              <a:t>Drive intelligence collection for these groups</a:t>
            </a:r>
          </a:p>
          <a:p>
            <a:pPr marL="742932" lvl="1" indent="-285744" defTabSz="914377">
              <a:buFont typeface="Arial" panose="020B0604020202020204" pitchFamily="34" charset="0"/>
              <a:buChar char="•"/>
            </a:pPr>
            <a:r>
              <a:rPr lang="en-US">
                <a:solidFill>
                  <a:prstClr val="black"/>
                </a:solidFill>
                <a:latin typeface="Calibri" panose="020F0502020204030204"/>
              </a:rPr>
              <a:t>Prioritize engagements with these groups</a:t>
            </a:r>
          </a:p>
          <a:p>
            <a:pPr marL="742932" lvl="1" indent="-285744" defTabSz="914377">
              <a:buFont typeface="Arial" panose="020B0604020202020204" pitchFamily="34" charset="0"/>
              <a:buChar char="•"/>
            </a:pPr>
            <a:r>
              <a:rPr lang="en-US">
                <a:solidFill>
                  <a:prstClr val="black"/>
                </a:solidFill>
                <a:latin typeface="Calibri" panose="020F0502020204030204"/>
              </a:rPr>
              <a:t>New ideas/projects should favor these groups</a:t>
            </a:r>
          </a:p>
        </p:txBody>
      </p:sp>
      <p:pic>
        <p:nvPicPr>
          <p:cNvPr id="2" name="Picture 1">
            <a:extLst>
              <a:ext uri="{FF2B5EF4-FFF2-40B4-BE49-F238E27FC236}">
                <a16:creationId xmlns:a16="http://schemas.microsoft.com/office/drawing/2014/main" id="{3C37258F-6DD6-B12E-3670-084E6E5CD0EB}"/>
              </a:ext>
            </a:extLst>
          </p:cNvPr>
          <p:cNvPicPr>
            <a:picLocks noChangeAspect="1"/>
          </p:cNvPicPr>
          <p:nvPr/>
        </p:nvPicPr>
        <p:blipFill>
          <a:blip r:embed="rId9"/>
          <a:stretch>
            <a:fillRect/>
          </a:stretch>
        </p:blipFill>
        <p:spPr>
          <a:xfrm>
            <a:off x="1565240" y="1184810"/>
            <a:ext cx="5577917" cy="4493071"/>
          </a:xfrm>
          <a:prstGeom prst="rect">
            <a:avLst/>
          </a:prstGeom>
        </p:spPr>
      </p:pic>
    </p:spTree>
    <p:extLst>
      <p:ext uri="{BB962C8B-B14F-4D97-AF65-F5344CB8AC3E}">
        <p14:creationId xmlns:p14="http://schemas.microsoft.com/office/powerpoint/2010/main" val="28206579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3A016-BB4F-5323-6A08-CE1A930A4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31B642-45C0-6186-6ACD-FC008C14EBD9}"/>
              </a:ext>
            </a:extLst>
          </p:cNvPr>
          <p:cNvSpPr>
            <a:spLocks noGrp="1"/>
          </p:cNvSpPr>
          <p:nvPr>
            <p:ph type="title"/>
          </p:nvPr>
        </p:nvSpPr>
        <p:spPr>
          <a:xfrm>
            <a:off x="1658471" y="444500"/>
            <a:ext cx="10515600" cy="1325563"/>
          </a:xfrm>
        </p:spPr>
        <p:txBody>
          <a:bodyPr>
            <a:normAutofit/>
          </a:bodyPr>
          <a:lstStyle/>
          <a:p>
            <a:r>
              <a:rPr lang="en-US" b="1"/>
              <a:t>Risk Management &amp; Resilience: </a:t>
            </a:r>
            <a:br>
              <a:rPr lang="en-US"/>
            </a:br>
            <a:r>
              <a:rPr lang="en-US"/>
              <a:t>Special Project - VAST</a:t>
            </a:r>
          </a:p>
        </p:txBody>
      </p:sp>
      <p:sp>
        <p:nvSpPr>
          <p:cNvPr id="3" name="Content Placeholder 2">
            <a:extLst>
              <a:ext uri="{FF2B5EF4-FFF2-40B4-BE49-F238E27FC236}">
                <a16:creationId xmlns:a16="http://schemas.microsoft.com/office/drawing/2014/main" id="{69E78E9F-8B89-4808-9EA3-E24C7AE328BC}"/>
              </a:ext>
            </a:extLst>
          </p:cNvPr>
          <p:cNvSpPr>
            <a:spLocks noGrp="1"/>
          </p:cNvSpPr>
          <p:nvPr>
            <p:ph idx="1"/>
          </p:nvPr>
        </p:nvSpPr>
        <p:spPr>
          <a:xfrm>
            <a:off x="1658471" y="1905000"/>
            <a:ext cx="10515600" cy="4351339"/>
          </a:xfrm>
        </p:spPr>
        <p:txBody>
          <a:bodyPr>
            <a:normAutofit/>
          </a:bodyPr>
          <a:lstStyle/>
          <a:p>
            <a:r>
              <a:rPr lang="en-US" b="1"/>
              <a:t>Description:</a:t>
            </a:r>
            <a:r>
              <a:rPr lang="en-US"/>
              <a:t> Review public-facing infrastructure for SLTT entities and notify them of high risk issues/vulnerabilities – proactive work to reduce the likelihood of successful attacks. </a:t>
            </a:r>
          </a:p>
          <a:p>
            <a:r>
              <a:rPr lang="en-US" b="1"/>
              <a:t>Project Goal: </a:t>
            </a:r>
            <a:r>
              <a:rPr lang="en-US"/>
              <a:t>Double stakeholders onboarded.</a:t>
            </a:r>
          </a:p>
          <a:p>
            <a:pPr marL="0" indent="0">
              <a:buNone/>
            </a:pPr>
            <a:r>
              <a:rPr lang="en-US"/>
              <a:t>Working to better formalize this capability during pilot:</a:t>
            </a:r>
          </a:p>
          <a:p>
            <a:pPr lvl="1"/>
            <a:r>
              <a:rPr lang="en-US"/>
              <a:t>Documenting internal procedures [</a:t>
            </a:r>
            <a:r>
              <a:rPr lang="en-US">
                <a:solidFill>
                  <a:schemeClr val="accent6"/>
                </a:solidFill>
              </a:rPr>
              <a:t>complete</a:t>
            </a:r>
            <a:r>
              <a:rPr lang="en-US"/>
              <a:t>]</a:t>
            </a:r>
          </a:p>
          <a:p>
            <a:pPr lvl="1"/>
            <a:r>
              <a:rPr lang="en-US"/>
              <a:t>Standardizing notifications [</a:t>
            </a:r>
            <a:r>
              <a:rPr lang="en-US">
                <a:solidFill>
                  <a:schemeClr val="accent6"/>
                </a:solidFill>
              </a:rPr>
              <a:t>complete</a:t>
            </a:r>
            <a:r>
              <a:rPr lang="en-US"/>
              <a:t>]</a:t>
            </a:r>
          </a:p>
          <a:p>
            <a:pPr lvl="1"/>
            <a:r>
              <a:rPr lang="en-US"/>
              <a:t>Establish improved baseline for alert thresholds [</a:t>
            </a:r>
            <a:r>
              <a:rPr lang="en-US">
                <a:solidFill>
                  <a:schemeClr val="accent2"/>
                </a:solidFill>
              </a:rPr>
              <a:t>in progress</a:t>
            </a:r>
            <a:r>
              <a:rPr lang="en-US"/>
              <a:t>]</a:t>
            </a:r>
          </a:p>
        </p:txBody>
      </p:sp>
      <p:pic>
        <p:nvPicPr>
          <p:cNvPr id="6" name="Picture 5">
            <a:extLst>
              <a:ext uri="{FF2B5EF4-FFF2-40B4-BE49-F238E27FC236}">
                <a16:creationId xmlns:a16="http://schemas.microsoft.com/office/drawing/2014/main" id="{9D02A8D4-D8B0-2E2B-465E-0BC12A8C21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3030" y1="24047" x2="16364" y2="58944"/>
                        <a14:backgroundMark x1="16364" y1="58944" x2="29394" y2="76246"/>
                        <a14:backgroundMark x1="29394" y1="76246" x2="43333" y2="82405"/>
                        <a14:backgroundMark x1="43333" y1="82405" x2="71212" y2="80352"/>
                        <a14:backgroundMark x1="71212" y1="80352" x2="83939" y2="56305"/>
                        <a14:backgroundMark x1="83939" y1="56305" x2="85455" y2="28152"/>
                        <a14:backgroundMark x1="85455" y1="28152" x2="65455" y2="18768"/>
                        <a14:backgroundMark x1="65455" y1="18768" x2="36061" y2="19355"/>
                        <a14:backgroundMark x1="36061" y1="19355" x2="23939" y2="23754"/>
                        <a14:backgroundMark x1="19394" y1="46628" x2="22121" y2="66862"/>
                      </a14:backgroundRemoval>
                    </a14:imgEffect>
                  </a14:imgLayer>
                </a14:imgProps>
              </a:ext>
            </a:extLst>
          </a:blip>
          <a:stretch>
            <a:fillRect/>
          </a:stretch>
        </p:blipFill>
        <p:spPr>
          <a:xfrm>
            <a:off x="9877897" y="-358589"/>
            <a:ext cx="2444243" cy="2525717"/>
          </a:xfrm>
          <a:prstGeom prst="rect">
            <a:avLst/>
          </a:prstGeom>
        </p:spPr>
      </p:pic>
    </p:spTree>
    <p:extLst>
      <p:ext uri="{BB962C8B-B14F-4D97-AF65-F5344CB8AC3E}">
        <p14:creationId xmlns:p14="http://schemas.microsoft.com/office/powerpoint/2010/main" val="12680480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81466F-9C52-E2FE-4D61-233D5F1FB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FA7CB2B5-2B1F-8DE5-32B3-ED1CE191F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3999" y="1"/>
            <a:ext cx="1730188" cy="1738428"/>
          </a:xfrm>
          <a:prstGeom prst="rect">
            <a:avLst/>
          </a:prstGeom>
        </p:spPr>
      </p:pic>
      <p:sp>
        <p:nvSpPr>
          <p:cNvPr id="2" name="Title 1">
            <a:extLst>
              <a:ext uri="{FF2B5EF4-FFF2-40B4-BE49-F238E27FC236}">
                <a16:creationId xmlns:a16="http://schemas.microsoft.com/office/drawing/2014/main" id="{960BBF32-96AB-2FDF-1D10-CF4EAD9DD0D2}"/>
              </a:ext>
            </a:extLst>
          </p:cNvPr>
          <p:cNvSpPr>
            <a:spLocks noGrp="1"/>
          </p:cNvSpPr>
          <p:nvPr>
            <p:ph type="title"/>
          </p:nvPr>
        </p:nvSpPr>
        <p:spPr>
          <a:xfrm>
            <a:off x="1778000" y="365125"/>
            <a:ext cx="10515600" cy="1325563"/>
          </a:xfrm>
        </p:spPr>
        <p:txBody>
          <a:bodyPr>
            <a:normAutofit/>
          </a:bodyPr>
          <a:lstStyle/>
          <a:p>
            <a:r>
              <a:rPr lang="en-US" b="1"/>
              <a:t>Intelligence &amp; Information Sharing</a:t>
            </a:r>
            <a:br>
              <a:rPr lang="en-US"/>
            </a:br>
            <a:r>
              <a:rPr lang="en-US"/>
              <a:t>Special Project: PISCES</a:t>
            </a:r>
          </a:p>
        </p:txBody>
      </p:sp>
      <p:sp>
        <p:nvSpPr>
          <p:cNvPr id="3" name="Content Placeholder 2">
            <a:extLst>
              <a:ext uri="{FF2B5EF4-FFF2-40B4-BE49-F238E27FC236}">
                <a16:creationId xmlns:a16="http://schemas.microsoft.com/office/drawing/2014/main" id="{6EB81504-9D29-AE2B-476B-BBCED35162CF}"/>
              </a:ext>
            </a:extLst>
          </p:cNvPr>
          <p:cNvSpPr>
            <a:spLocks noGrp="1"/>
          </p:cNvSpPr>
          <p:nvPr>
            <p:ph idx="1"/>
          </p:nvPr>
        </p:nvSpPr>
        <p:spPr>
          <a:xfrm>
            <a:off x="1778000" y="1738429"/>
            <a:ext cx="10515600" cy="4941772"/>
          </a:xfrm>
        </p:spPr>
        <p:txBody>
          <a:bodyPr>
            <a:normAutofit/>
          </a:bodyPr>
          <a:lstStyle/>
          <a:p>
            <a:r>
              <a:rPr lang="en-US" b="1"/>
              <a:t>Project Description: </a:t>
            </a:r>
            <a:r>
              <a:rPr lang="en-US"/>
              <a:t>Platform for Intelligence Sharing and Cybersecurity Engagement Services (PISCES) – HSIN Community of Interest for Cyber </a:t>
            </a:r>
          </a:p>
          <a:p>
            <a:pPr lvl="1"/>
            <a:r>
              <a:rPr lang="en-US"/>
              <a:t>Re-building / re-branding HSIN Cyber COI (formerly SHIELD) [</a:t>
            </a:r>
            <a:r>
              <a:rPr lang="en-US">
                <a:solidFill>
                  <a:schemeClr val="accent2"/>
                </a:solidFill>
              </a:rPr>
              <a:t>in progress</a:t>
            </a:r>
            <a:r>
              <a:rPr lang="en-US"/>
              <a:t>]</a:t>
            </a:r>
          </a:p>
          <a:p>
            <a:pPr lvl="1"/>
            <a:r>
              <a:rPr lang="en-US"/>
              <a:t>Act as primary cyber product library for Virginia [</a:t>
            </a:r>
            <a:r>
              <a:rPr lang="en-US">
                <a:solidFill>
                  <a:schemeClr val="accent2"/>
                </a:solidFill>
              </a:rPr>
              <a:t>in progress</a:t>
            </a:r>
            <a:r>
              <a:rPr lang="en-US"/>
              <a:t>]</a:t>
            </a:r>
          </a:p>
          <a:p>
            <a:pPr lvl="2"/>
            <a:r>
              <a:rPr lang="en-US"/>
              <a:t>Aggregates intel products from multiple entities/sectors</a:t>
            </a:r>
          </a:p>
          <a:p>
            <a:pPr lvl="2"/>
            <a:r>
              <a:rPr lang="en-US"/>
              <a:t>Searchable</a:t>
            </a:r>
          </a:p>
          <a:p>
            <a:pPr lvl="2"/>
            <a:r>
              <a:rPr lang="en-US"/>
              <a:t>Increases engagement opportunities</a:t>
            </a:r>
          </a:p>
          <a:p>
            <a:pPr lvl="1"/>
            <a:r>
              <a:rPr lang="en-US"/>
              <a:t>Ability to virtually interface with VFC Cyber [</a:t>
            </a:r>
            <a:r>
              <a:rPr lang="en-US">
                <a:solidFill>
                  <a:schemeClr val="accent6"/>
                </a:solidFill>
              </a:rPr>
              <a:t>complete</a:t>
            </a:r>
            <a:r>
              <a:rPr lang="en-US"/>
              <a:t>]</a:t>
            </a:r>
          </a:p>
          <a:p>
            <a:pPr lvl="2"/>
            <a:r>
              <a:rPr lang="en-US"/>
              <a:t>Request assistance, submit RFI’s, ask questions, etc.</a:t>
            </a:r>
          </a:p>
          <a:p>
            <a:pPr lvl="2"/>
            <a:r>
              <a:rPr lang="en-US"/>
              <a:t>Develop into a “Virtual Fusion Center” concept for cyber</a:t>
            </a:r>
          </a:p>
        </p:txBody>
      </p:sp>
    </p:spTree>
    <p:extLst>
      <p:ext uri="{BB962C8B-B14F-4D97-AF65-F5344CB8AC3E}">
        <p14:creationId xmlns:p14="http://schemas.microsoft.com/office/powerpoint/2010/main" val="16592739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0a42ee223e20f5a31b95fd5a8fa83235">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d1b8f93387e7194efac40dacdf53627e"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180A3-8B3F-4013-938D-527AB89A3C9E}">
  <ds:schemaRefs>
    <ds:schemaRef ds:uri="55189681-0511-4fd4-92c1-48b020ced7c2"/>
    <ds:schemaRef ds:uri="6853fc23-683a-4e3a-9aad-db351676e3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3.xml><?xml version="1.0" encoding="utf-8"?>
<ds:datastoreItem xmlns:ds="http://schemas.openxmlformats.org/officeDocument/2006/customXml" ds:itemID="{1D77361C-AB49-4DE5-8B59-A4F0A55A959B}">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24</Notes>
  <HiddenSlides>0</HiddenSlides>
  <ScaleCrop>false</ScaleCrop>
  <HeadingPairs>
    <vt:vector size="4" baseType="variant">
      <vt:variant>
        <vt:lpstr>Theme</vt:lpstr>
      </vt:variant>
      <vt:variant>
        <vt:i4>7</vt:i4>
      </vt:variant>
      <vt:variant>
        <vt:lpstr>Slide Titles</vt:lpstr>
      </vt:variant>
      <vt:variant>
        <vt:i4>47</vt:i4>
      </vt:variant>
    </vt:vector>
  </HeadingPairs>
  <TitlesOfParts>
    <vt:vector size="54" baseType="lpstr">
      <vt:lpstr>6_Tenable Ignite Theme</vt:lpstr>
      <vt:lpstr>CrowdStrike 2020 - Dark</vt:lpstr>
      <vt:lpstr>Office Theme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Management &amp; Resilience:  Special Project - VAST</vt:lpstr>
      <vt:lpstr>Intelligence &amp; Information Sharing Special Project: PISCES</vt:lpstr>
      <vt:lpstr>Risk Management &amp; Resilience:  Special Project – CIRP-in-a-Box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Revised patch schedule – starts April 2025</vt:lpstr>
      <vt:lpstr>Patch schedule beginning in April</vt:lpstr>
      <vt:lpstr>PowerPoint Presentation</vt:lpstr>
      <vt:lpstr>PowerPoint Presentation</vt:lpstr>
      <vt:lpstr>PowerPoint Presentation</vt:lpstr>
      <vt:lpstr>Questions?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revision>1</cp:revision>
  <cp:lastPrinted>2025-04-02T18:48:08Z</cp:lastPrinted>
  <dcterms:created xsi:type="dcterms:W3CDTF">2022-05-31T17:21:45Z</dcterms:created>
  <dcterms:modified xsi:type="dcterms:W3CDTF">2025-04-02T19:23:40Z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